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325" r:id="rId38"/>
    <p:sldId id="316" r:id="rId39"/>
    <p:sldId id="317" r:id="rId40"/>
    <p:sldId id="318" r:id="rId41"/>
    <p:sldId id="320" r:id="rId42"/>
    <p:sldId id="303" r:id="rId43"/>
    <p:sldId id="304" r:id="rId44"/>
    <p:sldId id="305" r:id="rId45"/>
    <p:sldId id="306" r:id="rId46"/>
    <p:sldId id="307" r:id="rId47"/>
    <p:sldId id="309" r:id="rId48"/>
    <p:sldId id="310" r:id="rId49"/>
    <p:sldId id="311" r:id="rId50"/>
    <p:sldId id="312" r:id="rId51"/>
    <p:sldId id="324" r:id="rId52"/>
    <p:sldId id="322" r:id="rId53"/>
    <p:sldId id="323" r:id="rId54"/>
    <p:sldId id="314"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EEBC1D-D22C-4FF1-9A2A-80412756D9A7}" type="datetimeFigureOut">
              <a:rPr lang="en-US" smtClean="0"/>
              <a:pPr/>
              <a:t>5/14/2016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A516E8-5A42-4F10-8F13-DB77C121EAA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96453B-8760-4A6D-A49D-E0E97E8804FF}" type="slidenum">
              <a:rPr lang="en-US"/>
              <a:pPr/>
              <a:t>38</a:t>
            </a:fld>
            <a:endParaRPr lang="en-US"/>
          </a:p>
        </p:txBody>
      </p:sp>
      <p:sp>
        <p:nvSpPr>
          <p:cNvPr id="49154" name="Rectangle 2"/>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
        <p:nvSpPr>
          <p:cNvPr id="49155" name="Rectangle 3"/>
          <p:cNvSpPr>
            <a:spLocks noGrp="1" noChangeArrowheads="1"/>
          </p:cNvSpPr>
          <p:nvPr>
            <p:ph type="body" idx="1"/>
          </p:nvPr>
        </p:nvSpPr>
        <p:spPr bwMode="auto">
          <a:xfrm>
            <a:off x="914400" y="4341813"/>
            <a:ext cx="5029200" cy="4114800"/>
          </a:xfrm>
          <a:prstGeom prst="rect">
            <a:avLst/>
          </a:prstGeom>
          <a:noFill/>
          <a:ln w="12700">
            <a:miter lim="800000"/>
            <a:headEnd/>
            <a:tailEnd/>
          </a:ln>
        </p:spPr>
        <p:txBody>
          <a:bodyPr lIns="90488" tIns="44450" rIns="90488" bIns="44450"/>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97C3E6-5727-45B0-A44D-EE4C1342B746}" type="slidenum">
              <a:rPr lang="en-US"/>
              <a:pPr/>
              <a:t>40</a:t>
            </a:fld>
            <a:endParaRPr lang="en-US"/>
          </a:p>
        </p:txBody>
      </p:sp>
      <p:sp>
        <p:nvSpPr>
          <p:cNvPr id="53250" name="Rectangle 2"/>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
        <p:nvSpPr>
          <p:cNvPr id="53251" name="Rectangle 3"/>
          <p:cNvSpPr>
            <a:spLocks noGrp="1" noChangeArrowheads="1"/>
          </p:cNvSpPr>
          <p:nvPr>
            <p:ph type="body" idx="1"/>
          </p:nvPr>
        </p:nvSpPr>
        <p:spPr bwMode="auto">
          <a:xfrm>
            <a:off x="914400" y="4341813"/>
            <a:ext cx="5029200" cy="4114800"/>
          </a:xfrm>
          <a:prstGeom prst="rect">
            <a:avLst/>
          </a:prstGeom>
          <a:noFill/>
          <a:ln w="12700">
            <a:miter lim="800000"/>
            <a:headEnd/>
            <a:tailEnd/>
          </a:ln>
        </p:spPr>
        <p:txBody>
          <a:bodyPr lIns="90488" tIns="44450" rIns="90488" bIns="44450"/>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344F9D-1717-43F2-8F0C-7E991A903014}" type="slidenum">
              <a:rPr lang="en-US"/>
              <a:pPr/>
              <a:t>41</a:t>
            </a:fld>
            <a:endParaRPr lang="en-US"/>
          </a:p>
        </p:txBody>
      </p:sp>
      <p:sp>
        <p:nvSpPr>
          <p:cNvPr id="57346" name="Rectangle 2"/>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
        <p:nvSpPr>
          <p:cNvPr id="57347" name="Rectangle 3"/>
          <p:cNvSpPr>
            <a:spLocks noGrp="1" noChangeArrowheads="1"/>
          </p:cNvSpPr>
          <p:nvPr>
            <p:ph type="body" idx="1"/>
          </p:nvPr>
        </p:nvSpPr>
        <p:spPr bwMode="auto">
          <a:xfrm>
            <a:off x="914400" y="4341813"/>
            <a:ext cx="5029200" cy="4114800"/>
          </a:xfrm>
          <a:prstGeom prst="rect">
            <a:avLst/>
          </a:prstGeom>
          <a:noFill/>
          <a:ln w="12700">
            <a:miter lim="800000"/>
            <a:headEnd/>
            <a:tailEnd/>
          </a:ln>
        </p:spPr>
        <p:txBody>
          <a:bodyPr lIns="90488" tIns="44450" rIns="90488" bIns="44450"/>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A0002D-5A8B-49D4-87AA-6AB990D40EC8}" type="slidenum">
              <a:rPr lang="en-US"/>
              <a:pPr/>
              <a:t>52</a:t>
            </a:fld>
            <a:endParaRPr lang="en-US"/>
          </a:p>
        </p:txBody>
      </p:sp>
      <p:sp>
        <p:nvSpPr>
          <p:cNvPr id="63490" name="Rectangle 2"/>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
        <p:nvSpPr>
          <p:cNvPr id="63491" name="Rectangle 3"/>
          <p:cNvSpPr>
            <a:spLocks noGrp="1" noChangeArrowheads="1"/>
          </p:cNvSpPr>
          <p:nvPr>
            <p:ph type="body" idx="1"/>
          </p:nvPr>
        </p:nvSpPr>
        <p:spPr bwMode="auto">
          <a:xfrm>
            <a:off x="914400" y="4341813"/>
            <a:ext cx="5029200" cy="4114800"/>
          </a:xfrm>
          <a:prstGeom prst="rect">
            <a:avLst/>
          </a:prstGeom>
          <a:noFill/>
          <a:ln w="12700">
            <a:miter lim="800000"/>
            <a:headEnd/>
            <a:tailEnd/>
          </a:ln>
        </p:spPr>
        <p:txBody>
          <a:bodyPr lIns="90488" tIns="44450" rIns="90488" bIns="444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18C49D8-CB91-480B-9923-2E85098D2A37}" type="datetimeFigureOut">
              <a:rPr lang="en-US" smtClean="0"/>
              <a:pPr/>
              <a:t>5/14/2016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30AE9BF-F883-4468-A5B6-6B7DB5B81C1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8C49D8-CB91-480B-9923-2E85098D2A37}" type="datetimeFigureOut">
              <a:rPr lang="en-US" smtClean="0"/>
              <a:pPr/>
              <a:t>5/14/2016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30AE9BF-F883-4468-A5B6-6B7DB5B81C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8C49D8-CB91-480B-9923-2E85098D2A37}" type="datetimeFigureOut">
              <a:rPr lang="en-US" smtClean="0"/>
              <a:pPr/>
              <a:t>5/14/2016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30AE9BF-F883-4468-A5B6-6B7DB5B81C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8C49D8-CB91-480B-9923-2E85098D2A37}" type="datetimeFigureOut">
              <a:rPr lang="en-US" smtClean="0"/>
              <a:pPr/>
              <a:t>5/14/2016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30AE9BF-F883-4468-A5B6-6B7DB5B81C15}"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18C49D8-CB91-480B-9923-2E85098D2A37}" type="datetimeFigureOut">
              <a:rPr lang="en-US" smtClean="0"/>
              <a:pPr/>
              <a:t>5/14/2016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30AE9BF-F883-4468-A5B6-6B7DB5B81C15}"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18C49D8-CB91-480B-9923-2E85098D2A37}" type="datetimeFigureOut">
              <a:rPr lang="en-US" smtClean="0"/>
              <a:pPr/>
              <a:t>5/14/2016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30AE9BF-F883-4468-A5B6-6B7DB5B81C15}"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18C49D8-CB91-480B-9923-2E85098D2A37}" type="datetimeFigureOut">
              <a:rPr lang="en-US" smtClean="0"/>
              <a:pPr/>
              <a:t>5/14/2016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30AE9BF-F883-4468-A5B6-6B7DB5B81C1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18C49D8-CB91-480B-9923-2E85098D2A37}" type="datetimeFigureOut">
              <a:rPr lang="en-US" smtClean="0"/>
              <a:pPr/>
              <a:t>5/14/2016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30AE9BF-F883-4468-A5B6-6B7DB5B81C15}"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18C49D8-CB91-480B-9923-2E85098D2A37}" type="datetimeFigureOut">
              <a:rPr lang="en-US" smtClean="0"/>
              <a:pPr/>
              <a:t>5/14/2016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30AE9BF-F883-4468-A5B6-6B7DB5B81C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18C49D8-CB91-480B-9923-2E85098D2A37}" type="datetimeFigureOut">
              <a:rPr lang="en-US" smtClean="0"/>
              <a:pPr/>
              <a:t>5/14/2016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30AE9BF-F883-4468-A5B6-6B7DB5B81C1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18C49D8-CB91-480B-9923-2E85098D2A37}" type="datetimeFigureOut">
              <a:rPr lang="en-US" smtClean="0"/>
              <a:pPr/>
              <a:t>5/14/2016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30AE9BF-F883-4468-A5B6-6B7DB5B81C15}"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18C49D8-CB91-480B-9923-2E85098D2A37}" type="datetimeFigureOut">
              <a:rPr lang="en-US" smtClean="0"/>
              <a:pPr/>
              <a:t>5/14/2016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30AE9BF-F883-4468-A5B6-6B7DB5B81C1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ACCOUNTING INFORMATION SYSTEM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p:txBody>
          <a:bodyPr/>
          <a:lstStyle/>
          <a:p>
            <a:pPr>
              <a:buFontTx/>
              <a:buNone/>
            </a:pPr>
            <a:r>
              <a:rPr lang="en-US" dirty="0" smtClean="0">
                <a:solidFill>
                  <a:srgbClr val="318DE9"/>
                </a:solidFill>
              </a:rPr>
              <a:t>    </a:t>
            </a:r>
            <a:r>
              <a:rPr lang="en-US" sz="2800" dirty="0" smtClean="0">
                <a:latin typeface="Times New Roman" pitchFamily="18" charset="0"/>
                <a:cs typeface="Times New Roman" pitchFamily="18" charset="0"/>
              </a:rPr>
              <a:t>Benefits of information</a:t>
            </a:r>
          </a:p>
          <a:p>
            <a:pPr>
              <a:buFontTx/>
              <a:buNone/>
            </a:pPr>
            <a:r>
              <a:rPr lang="en-US" sz="2800" dirty="0" smtClean="0">
                <a:latin typeface="Times New Roman" pitchFamily="18" charset="0"/>
                <a:cs typeface="Times New Roman" pitchFamily="18" charset="0"/>
              </a:rPr>
              <a:t>     Cost of producing information</a:t>
            </a:r>
          </a:p>
          <a:p>
            <a:pPr>
              <a:buFontTx/>
              <a:buNone/>
            </a:pPr>
            <a:r>
              <a:rPr lang="en-US" sz="2800" dirty="0" smtClean="0">
                <a:latin typeface="Times New Roman" pitchFamily="18" charset="0"/>
                <a:cs typeface="Times New Roman" pitchFamily="18" charset="0"/>
              </a:rPr>
              <a:t>    Value of information</a:t>
            </a:r>
          </a:p>
        </p:txBody>
      </p:sp>
      <p:sp>
        <p:nvSpPr>
          <p:cNvPr id="22530" name="Rectangle 2"/>
          <p:cNvSpPr>
            <a:spLocks noGrp="1" noChangeArrowheads="1"/>
          </p:cNvSpPr>
          <p:nvPr>
            <p:ph type="title"/>
          </p:nvPr>
        </p:nvSpPr>
        <p:spPr/>
        <p:txBody>
          <a:bodyPr/>
          <a:lstStyle/>
          <a:p>
            <a:r>
              <a:rPr lang="en-US" sz="3200" dirty="0" smtClean="0">
                <a:solidFill>
                  <a:srgbClr val="00B0F0"/>
                </a:solidFill>
              </a:rPr>
              <a:t>SYSTEMS, DATA, AND INFORMATION</a:t>
            </a:r>
          </a:p>
        </p:txBody>
      </p:sp>
      <p:sp>
        <p:nvSpPr>
          <p:cNvPr id="211972" name="AutoShape 4"/>
          <p:cNvSpPr>
            <a:spLocks/>
          </p:cNvSpPr>
          <p:nvPr/>
        </p:nvSpPr>
        <p:spPr bwMode="auto">
          <a:xfrm>
            <a:off x="2209800" y="3886200"/>
            <a:ext cx="6324600" cy="1524000"/>
          </a:xfrm>
          <a:prstGeom prst="borderCallout2">
            <a:avLst>
              <a:gd name="adj1" fmla="val 7500"/>
              <a:gd name="adj2" fmla="val -1204"/>
              <a:gd name="adj3" fmla="val 7500"/>
              <a:gd name="adj4" fmla="val -5620"/>
              <a:gd name="adj5" fmla="val -143452"/>
              <a:gd name="adj6" fmla="val -11870"/>
            </a:avLst>
          </a:prstGeom>
          <a:solidFill>
            <a:schemeClr val="accent1"/>
          </a:solidFill>
          <a:ln w="76200">
            <a:solidFill>
              <a:srgbClr val="0000CC"/>
            </a:solidFill>
            <a:miter lim="800000"/>
            <a:headEnd/>
            <a:tailEnd type="triangle" w="med" len="med"/>
          </a:ln>
        </p:spPr>
        <p:txBody>
          <a:bodyPr/>
          <a:lstStyle/>
          <a:p>
            <a:r>
              <a:rPr lang="en-US" sz="2400" dirty="0">
                <a:latin typeface="Times New Roman" pitchFamily="18" charset="0"/>
                <a:cs typeface="Times New Roman" pitchFamily="18" charset="0"/>
              </a:rPr>
              <a:t>Benefits of information may include:</a:t>
            </a:r>
          </a:p>
          <a:p>
            <a:pPr>
              <a:buFontTx/>
              <a:buChar char="•"/>
            </a:pPr>
            <a:r>
              <a:rPr lang="en-US" sz="2400" dirty="0">
                <a:latin typeface="Times New Roman" pitchFamily="18" charset="0"/>
                <a:cs typeface="Times New Roman" pitchFamily="18" charset="0"/>
              </a:rPr>
              <a:t>  Reduction of uncertainty</a:t>
            </a:r>
          </a:p>
          <a:p>
            <a:pPr>
              <a:buFontTx/>
              <a:buChar char="•"/>
            </a:pPr>
            <a:r>
              <a:rPr lang="en-US" sz="2400" dirty="0">
                <a:latin typeface="Times New Roman" pitchFamily="18" charset="0"/>
                <a:cs typeface="Times New Roman" pitchFamily="18" charset="0"/>
              </a:rPr>
              <a:t>  Improved decisions</a:t>
            </a:r>
          </a:p>
          <a:p>
            <a:pPr>
              <a:buFontTx/>
              <a:buChar char="•"/>
            </a:pPr>
            <a:r>
              <a:rPr lang="en-US" sz="2400" dirty="0">
                <a:latin typeface="Times New Roman" pitchFamily="18" charset="0"/>
                <a:cs typeface="Times New Roman" pitchFamily="18" charset="0"/>
              </a:rPr>
              <a:t>  Improved ability to plan and schedule activities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1972">
                                            <p:bg/>
                                          </p:spTgt>
                                        </p:tgtEl>
                                        <p:attrNameLst>
                                          <p:attrName>style.visibility</p:attrName>
                                        </p:attrNameLst>
                                      </p:cBhvr>
                                      <p:to>
                                        <p:strVal val="visible"/>
                                      </p:to>
                                    </p:set>
                                    <p:animEffect transition="in" filter="dissolve">
                                      <p:cBhvr>
                                        <p:cTn id="7" dur="500"/>
                                        <p:tgtEl>
                                          <p:spTgt spid="211972">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1972">
                                            <p:txEl>
                                              <p:pRg st="0" end="0"/>
                                            </p:txEl>
                                          </p:spTgt>
                                        </p:tgtEl>
                                        <p:attrNameLst>
                                          <p:attrName>style.visibility</p:attrName>
                                        </p:attrNameLst>
                                      </p:cBhvr>
                                      <p:to>
                                        <p:strVal val="visible"/>
                                      </p:to>
                                    </p:set>
                                    <p:animEffect transition="in" filter="dissolve">
                                      <p:cBhvr>
                                        <p:cTn id="12" dur="500"/>
                                        <p:tgtEl>
                                          <p:spTgt spid="21197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11972">
                                            <p:txEl>
                                              <p:pRg st="1" end="1"/>
                                            </p:txEl>
                                          </p:spTgt>
                                        </p:tgtEl>
                                        <p:attrNameLst>
                                          <p:attrName>style.visibility</p:attrName>
                                        </p:attrNameLst>
                                      </p:cBhvr>
                                      <p:to>
                                        <p:strVal val="visible"/>
                                      </p:to>
                                    </p:set>
                                    <p:animEffect transition="in" filter="dissolve">
                                      <p:cBhvr>
                                        <p:cTn id="17" dur="500"/>
                                        <p:tgtEl>
                                          <p:spTgt spid="21197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11972">
                                            <p:txEl>
                                              <p:pRg st="2" end="2"/>
                                            </p:txEl>
                                          </p:spTgt>
                                        </p:tgtEl>
                                        <p:attrNameLst>
                                          <p:attrName>style.visibility</p:attrName>
                                        </p:attrNameLst>
                                      </p:cBhvr>
                                      <p:to>
                                        <p:strVal val="visible"/>
                                      </p:to>
                                    </p:set>
                                    <p:animEffect transition="in" filter="dissolve">
                                      <p:cBhvr>
                                        <p:cTn id="22" dur="500"/>
                                        <p:tgtEl>
                                          <p:spTgt spid="21197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11972">
                                            <p:txEl>
                                              <p:pRg st="3" end="3"/>
                                            </p:txEl>
                                          </p:spTgt>
                                        </p:tgtEl>
                                        <p:attrNameLst>
                                          <p:attrName>style.visibility</p:attrName>
                                        </p:attrNameLst>
                                      </p:cBhvr>
                                      <p:to>
                                        <p:strVal val="visible"/>
                                      </p:to>
                                    </p:set>
                                    <p:animEffect transition="in" filter="dissolve">
                                      <p:cBhvr>
                                        <p:cTn id="27" dur="500"/>
                                        <p:tgtEl>
                                          <p:spTgt spid="21197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2"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p:txBody>
          <a:bodyPr/>
          <a:lstStyle/>
          <a:p>
            <a:pPr>
              <a:buFontTx/>
              <a:buNone/>
            </a:pPr>
            <a:r>
              <a:rPr lang="en-US" dirty="0" smtClean="0">
                <a:solidFill>
                  <a:srgbClr val="318DE9"/>
                </a:solidFill>
              </a:rPr>
              <a:t>    </a:t>
            </a:r>
            <a:r>
              <a:rPr lang="en-US" sz="2800" dirty="0" smtClean="0">
                <a:latin typeface="Times New Roman" pitchFamily="18" charset="0"/>
                <a:cs typeface="Times New Roman" pitchFamily="18" charset="0"/>
              </a:rPr>
              <a:t>Benefits of information</a:t>
            </a:r>
          </a:p>
          <a:p>
            <a:pPr>
              <a:buFontTx/>
              <a:buNone/>
            </a:pPr>
            <a:r>
              <a:rPr lang="en-US" sz="2800" dirty="0" smtClean="0">
                <a:latin typeface="Times New Roman" pitchFamily="18" charset="0"/>
                <a:cs typeface="Times New Roman" pitchFamily="18" charset="0"/>
              </a:rPr>
              <a:t>    Cost of producing information</a:t>
            </a:r>
          </a:p>
          <a:p>
            <a:pPr>
              <a:buFontTx/>
              <a:buNone/>
            </a:pPr>
            <a:r>
              <a:rPr lang="en-US" sz="2800" dirty="0" smtClean="0">
                <a:latin typeface="Times New Roman" pitchFamily="18" charset="0"/>
                <a:cs typeface="Times New Roman" pitchFamily="18" charset="0"/>
              </a:rPr>
              <a:t>    Value of information</a:t>
            </a:r>
          </a:p>
        </p:txBody>
      </p:sp>
      <p:sp>
        <p:nvSpPr>
          <p:cNvPr id="23554" name="Rectangle 2"/>
          <p:cNvSpPr>
            <a:spLocks noGrp="1" noChangeArrowheads="1"/>
          </p:cNvSpPr>
          <p:nvPr>
            <p:ph type="title"/>
          </p:nvPr>
        </p:nvSpPr>
        <p:spPr/>
        <p:txBody>
          <a:bodyPr/>
          <a:lstStyle/>
          <a:p>
            <a:r>
              <a:rPr lang="en-US" sz="3200" smtClean="0"/>
              <a:t>SYSTEMS, DATA, AND INFORMATION</a:t>
            </a:r>
          </a:p>
        </p:txBody>
      </p:sp>
      <p:sp>
        <p:nvSpPr>
          <p:cNvPr id="217092" name="AutoShape 4"/>
          <p:cNvSpPr>
            <a:spLocks/>
          </p:cNvSpPr>
          <p:nvPr/>
        </p:nvSpPr>
        <p:spPr bwMode="auto">
          <a:xfrm>
            <a:off x="2590800" y="3581400"/>
            <a:ext cx="5930900" cy="1981200"/>
          </a:xfrm>
          <a:prstGeom prst="borderCallout2">
            <a:avLst>
              <a:gd name="adj1" fmla="val 6523"/>
              <a:gd name="adj2" fmla="val -1287"/>
              <a:gd name="adj3" fmla="val 6523"/>
              <a:gd name="adj4" fmla="val -6773"/>
              <a:gd name="adj5" fmla="val -68931"/>
              <a:gd name="adj6" fmla="val -12259"/>
            </a:avLst>
          </a:prstGeom>
          <a:solidFill>
            <a:schemeClr val="accent1"/>
          </a:solidFill>
          <a:ln w="76200">
            <a:solidFill>
              <a:srgbClr val="0000CC"/>
            </a:solidFill>
            <a:miter lim="800000"/>
            <a:headEnd/>
            <a:tailEnd type="triangle" w="med" len="med"/>
          </a:ln>
        </p:spPr>
        <p:txBody>
          <a:bodyPr/>
          <a:lstStyle/>
          <a:p>
            <a:r>
              <a:rPr lang="en-US" sz="2400" dirty="0">
                <a:latin typeface="Times New Roman" pitchFamily="18" charset="0"/>
                <a:cs typeface="Times New Roman" pitchFamily="18" charset="0"/>
              </a:rPr>
              <a:t>Costs may include time and resources spent:</a:t>
            </a:r>
          </a:p>
          <a:p>
            <a:pPr>
              <a:buFontTx/>
              <a:buChar char="•"/>
            </a:pPr>
            <a:r>
              <a:rPr lang="en-US" sz="2400" dirty="0">
                <a:latin typeface="Times New Roman" pitchFamily="18" charset="0"/>
                <a:cs typeface="Times New Roman" pitchFamily="18" charset="0"/>
              </a:rPr>
              <a:t>  Collecting data</a:t>
            </a:r>
          </a:p>
          <a:p>
            <a:pPr>
              <a:buFontTx/>
              <a:buChar char="•"/>
            </a:pPr>
            <a:r>
              <a:rPr lang="en-US" sz="2400" dirty="0">
                <a:latin typeface="Times New Roman" pitchFamily="18" charset="0"/>
                <a:cs typeface="Times New Roman" pitchFamily="18" charset="0"/>
              </a:rPr>
              <a:t>  Processing data</a:t>
            </a:r>
          </a:p>
          <a:p>
            <a:pPr>
              <a:buFontTx/>
              <a:buChar char="•"/>
            </a:pPr>
            <a:r>
              <a:rPr lang="en-US" sz="2400" dirty="0">
                <a:latin typeface="Times New Roman" pitchFamily="18" charset="0"/>
                <a:cs typeface="Times New Roman" pitchFamily="18" charset="0"/>
              </a:rPr>
              <a:t>  Storing data</a:t>
            </a:r>
          </a:p>
          <a:p>
            <a:pPr>
              <a:buFontTx/>
              <a:buChar char="•"/>
            </a:pPr>
            <a:r>
              <a:rPr lang="en-US" sz="2400" dirty="0">
                <a:latin typeface="Times New Roman" pitchFamily="18" charset="0"/>
                <a:cs typeface="Times New Roman" pitchFamily="18" charset="0"/>
              </a:rPr>
              <a:t>  Distributing information to users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7092">
                                            <p:bg/>
                                          </p:spTgt>
                                        </p:tgtEl>
                                        <p:attrNameLst>
                                          <p:attrName>style.visibility</p:attrName>
                                        </p:attrNameLst>
                                      </p:cBhvr>
                                      <p:to>
                                        <p:strVal val="visible"/>
                                      </p:to>
                                    </p:set>
                                    <p:animEffect transition="in" filter="dissolve">
                                      <p:cBhvr>
                                        <p:cTn id="7" dur="500"/>
                                        <p:tgtEl>
                                          <p:spTgt spid="217092">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7092">
                                            <p:txEl>
                                              <p:pRg st="0" end="0"/>
                                            </p:txEl>
                                          </p:spTgt>
                                        </p:tgtEl>
                                        <p:attrNameLst>
                                          <p:attrName>style.visibility</p:attrName>
                                        </p:attrNameLst>
                                      </p:cBhvr>
                                      <p:to>
                                        <p:strVal val="visible"/>
                                      </p:to>
                                    </p:set>
                                    <p:animEffect transition="in" filter="dissolve">
                                      <p:cBhvr>
                                        <p:cTn id="12" dur="500"/>
                                        <p:tgtEl>
                                          <p:spTgt spid="21709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17092">
                                            <p:txEl>
                                              <p:pRg st="1" end="1"/>
                                            </p:txEl>
                                          </p:spTgt>
                                        </p:tgtEl>
                                        <p:attrNameLst>
                                          <p:attrName>style.visibility</p:attrName>
                                        </p:attrNameLst>
                                      </p:cBhvr>
                                      <p:to>
                                        <p:strVal val="visible"/>
                                      </p:to>
                                    </p:set>
                                    <p:animEffect transition="in" filter="dissolve">
                                      <p:cBhvr>
                                        <p:cTn id="17" dur="500"/>
                                        <p:tgtEl>
                                          <p:spTgt spid="21709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17092">
                                            <p:txEl>
                                              <p:pRg st="2" end="2"/>
                                            </p:txEl>
                                          </p:spTgt>
                                        </p:tgtEl>
                                        <p:attrNameLst>
                                          <p:attrName>style.visibility</p:attrName>
                                        </p:attrNameLst>
                                      </p:cBhvr>
                                      <p:to>
                                        <p:strVal val="visible"/>
                                      </p:to>
                                    </p:set>
                                    <p:animEffect transition="in" filter="dissolve">
                                      <p:cBhvr>
                                        <p:cTn id="22" dur="500"/>
                                        <p:tgtEl>
                                          <p:spTgt spid="21709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17092">
                                            <p:txEl>
                                              <p:pRg st="3" end="3"/>
                                            </p:txEl>
                                          </p:spTgt>
                                        </p:tgtEl>
                                        <p:attrNameLst>
                                          <p:attrName>style.visibility</p:attrName>
                                        </p:attrNameLst>
                                      </p:cBhvr>
                                      <p:to>
                                        <p:strVal val="visible"/>
                                      </p:to>
                                    </p:set>
                                    <p:animEffect transition="in" filter="dissolve">
                                      <p:cBhvr>
                                        <p:cTn id="27" dur="500"/>
                                        <p:tgtEl>
                                          <p:spTgt spid="21709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17092">
                                            <p:txEl>
                                              <p:pRg st="4" end="4"/>
                                            </p:txEl>
                                          </p:spTgt>
                                        </p:tgtEl>
                                        <p:attrNameLst>
                                          <p:attrName>style.visibility</p:attrName>
                                        </p:attrNameLst>
                                      </p:cBhvr>
                                      <p:to>
                                        <p:strVal val="visible"/>
                                      </p:to>
                                    </p:set>
                                    <p:animEffect transition="in" filter="dissolve">
                                      <p:cBhvr>
                                        <p:cTn id="32" dur="500"/>
                                        <p:tgtEl>
                                          <p:spTgt spid="21709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2"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p:txBody>
          <a:bodyPr/>
          <a:lstStyle/>
          <a:p>
            <a:pPr>
              <a:buFontTx/>
              <a:buNone/>
            </a:pPr>
            <a:r>
              <a:rPr lang="en-US" dirty="0" smtClean="0"/>
              <a:t>    Benefits of information</a:t>
            </a:r>
          </a:p>
          <a:p>
            <a:pPr>
              <a:buFontTx/>
              <a:buNone/>
            </a:pPr>
            <a:r>
              <a:rPr lang="en-US" dirty="0" smtClean="0"/>
              <a:t>    Cost of producing information</a:t>
            </a:r>
          </a:p>
          <a:p>
            <a:pPr>
              <a:buFontTx/>
              <a:buNone/>
            </a:pPr>
            <a:r>
              <a:rPr lang="en-US" dirty="0" smtClean="0"/>
              <a:t>    Value of information</a:t>
            </a:r>
          </a:p>
        </p:txBody>
      </p:sp>
      <p:sp>
        <p:nvSpPr>
          <p:cNvPr id="24578" name="Rectangle 2"/>
          <p:cNvSpPr>
            <a:spLocks noGrp="1" noChangeArrowheads="1"/>
          </p:cNvSpPr>
          <p:nvPr>
            <p:ph type="title"/>
          </p:nvPr>
        </p:nvSpPr>
        <p:spPr>
          <a:xfrm>
            <a:off x="457200" y="304800"/>
            <a:ext cx="8229600" cy="1143000"/>
          </a:xfrm>
        </p:spPr>
        <p:txBody>
          <a:bodyPr/>
          <a:lstStyle/>
          <a:p>
            <a:r>
              <a:rPr lang="en-US" sz="3200" smtClean="0"/>
              <a:t>SYSTEMS, DATA, AND INFORMATION</a:t>
            </a:r>
          </a:p>
        </p:txBody>
      </p:sp>
      <p:sp>
        <p:nvSpPr>
          <p:cNvPr id="6" name="AutoShape 4"/>
          <p:cNvSpPr>
            <a:spLocks/>
          </p:cNvSpPr>
          <p:nvPr/>
        </p:nvSpPr>
        <p:spPr bwMode="auto">
          <a:xfrm>
            <a:off x="2603500" y="3962400"/>
            <a:ext cx="6235700" cy="1752600"/>
          </a:xfrm>
          <a:prstGeom prst="borderCallout2">
            <a:avLst>
              <a:gd name="adj1" fmla="val 6523"/>
              <a:gd name="adj2" fmla="val -1287"/>
              <a:gd name="adj3" fmla="val 6523"/>
              <a:gd name="adj4" fmla="val -6773"/>
              <a:gd name="adj5" fmla="val -68931"/>
              <a:gd name="adj6" fmla="val -12259"/>
            </a:avLst>
          </a:prstGeom>
          <a:solidFill>
            <a:schemeClr val="accent1"/>
          </a:solidFill>
          <a:ln w="76200">
            <a:solidFill>
              <a:srgbClr val="0000CC"/>
            </a:solidFill>
            <a:miter lim="800000"/>
            <a:headEnd/>
            <a:tailEnd type="triangle" w="med" len="med"/>
          </a:ln>
        </p:spPr>
        <p:txBody>
          <a:bodyPr/>
          <a:lstStyle/>
          <a:p>
            <a:r>
              <a:rPr lang="en-US" sz="2400" dirty="0" smtClean="0"/>
              <a:t>Costs and benefits of information are often difficult to quantify, but you need to try when you’re making decisions about whether to provide information.</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dissolve">
                                      <p:cBhvr>
                                        <p:cTn id="7" dur="5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dissolve">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0163" name="Rectangle 3"/>
          <p:cNvSpPr>
            <a:spLocks noGrp="1" noChangeArrowheads="1"/>
          </p:cNvSpPr>
          <p:nvPr>
            <p:ph idx="1"/>
          </p:nvPr>
        </p:nvSpPr>
        <p:spPr/>
        <p:txBody>
          <a:bodyPr/>
          <a:lstStyle/>
          <a:p>
            <a:r>
              <a:rPr lang="en-US" b="1" dirty="0" smtClean="0">
                <a:solidFill>
                  <a:srgbClr val="0070C0"/>
                </a:solidFill>
              </a:rPr>
              <a:t>Characteristics that make information useful For decision makers are :</a:t>
            </a:r>
          </a:p>
          <a:p>
            <a:pPr lvl="1"/>
            <a:r>
              <a:rPr lang="en-US" b="1" dirty="0" smtClean="0">
                <a:solidFill>
                  <a:srgbClr val="CC0000"/>
                </a:solidFill>
              </a:rPr>
              <a:t>Relevance</a:t>
            </a:r>
          </a:p>
        </p:txBody>
      </p:sp>
      <p:sp>
        <p:nvSpPr>
          <p:cNvPr id="25602" name="Rectangle 2"/>
          <p:cNvSpPr>
            <a:spLocks noGrp="1" noChangeArrowheads="1"/>
          </p:cNvSpPr>
          <p:nvPr>
            <p:ph type="title"/>
          </p:nvPr>
        </p:nvSpPr>
        <p:spPr/>
        <p:txBody>
          <a:bodyPr/>
          <a:lstStyle/>
          <a:p>
            <a:r>
              <a:rPr lang="en-US" sz="3200" smtClean="0"/>
              <a:t>SYSTEMS, DATA, AND INFORMATION</a:t>
            </a:r>
          </a:p>
        </p:txBody>
      </p:sp>
      <p:sp>
        <p:nvSpPr>
          <p:cNvPr id="5" name="AutoShape 4"/>
          <p:cNvSpPr>
            <a:spLocks/>
          </p:cNvSpPr>
          <p:nvPr/>
        </p:nvSpPr>
        <p:spPr bwMode="auto">
          <a:xfrm>
            <a:off x="2514600" y="3352800"/>
            <a:ext cx="5930900" cy="1752600"/>
          </a:xfrm>
          <a:prstGeom prst="borderCallout2">
            <a:avLst>
              <a:gd name="adj1" fmla="val 6523"/>
              <a:gd name="adj2" fmla="val -1287"/>
              <a:gd name="adj3" fmla="val 6523"/>
              <a:gd name="adj4" fmla="val -6773"/>
              <a:gd name="adj5" fmla="val -45743"/>
              <a:gd name="adj6" fmla="val -12748"/>
            </a:avLst>
          </a:prstGeom>
          <a:solidFill>
            <a:schemeClr val="accent1"/>
          </a:solidFill>
          <a:ln w="76200">
            <a:solidFill>
              <a:srgbClr val="0000CC"/>
            </a:solidFill>
            <a:miter lim="800000"/>
            <a:headEnd/>
            <a:tailEnd type="triangle" w="med" len="med"/>
          </a:ln>
        </p:spPr>
        <p:txBody>
          <a:bodyPr/>
          <a:lstStyle/>
          <a:p>
            <a:pPr algn="just"/>
            <a:r>
              <a:rPr lang="en-US" sz="2800" dirty="0" smtClean="0">
                <a:latin typeface="Times New Roman" pitchFamily="18" charset="0"/>
                <a:cs typeface="Times New Roman" pitchFamily="18" charset="0"/>
              </a:rPr>
              <a:t>It reduces uncertainty by helping you predict what will happen or confirm what already has happened.</a:t>
            </a:r>
            <a:endParaRPr lang="en-US" sz="28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20163">
                                            <p:txEl>
                                              <p:pRg st="0" end="0"/>
                                            </p:txEl>
                                          </p:spTgt>
                                        </p:tgtEl>
                                        <p:attrNameLst>
                                          <p:attrName>style.visibility</p:attrName>
                                        </p:attrNameLst>
                                      </p:cBhvr>
                                      <p:to>
                                        <p:strVal val="visible"/>
                                      </p:to>
                                    </p:set>
                                    <p:animEffect transition="in" filter="wipe(up)">
                                      <p:cBhvr>
                                        <p:cTn id="7" dur="500"/>
                                        <p:tgtEl>
                                          <p:spTgt spid="220163">
                                            <p:txEl>
                                              <p:pRg st="0" end="0"/>
                                            </p:txEl>
                                          </p:spTgt>
                                        </p:tgtEl>
                                      </p:cBhvr>
                                    </p:animEffect>
                                  </p:childTnLst>
                                  <p:subTnLst>
                                    <p:animClr>
                                      <p:cBhvr override="childStyle">
                                        <p:cTn dur="1" fill="hold" display="0" masterRel="nextClick" afterEffect="1"/>
                                        <p:tgtEl>
                                          <p:spTgt spid="220163">
                                            <p:txEl>
                                              <p:pRg st="0" end="0"/>
                                            </p:txEl>
                                          </p:spTgt>
                                        </p:tgtEl>
                                        <p:attrNameLst>
                                          <p:attrName>ppt_c</p:attrName>
                                        </p:attrNameLst>
                                      </p:cBhvr>
                                      <p:to>
                                        <a:srgbClr val="318DE9"/>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20163">
                                            <p:txEl>
                                              <p:pRg st="1" end="1"/>
                                            </p:txEl>
                                          </p:spTgt>
                                        </p:tgtEl>
                                        <p:attrNameLst>
                                          <p:attrName>style.visibility</p:attrName>
                                        </p:attrNameLst>
                                      </p:cBhvr>
                                      <p:to>
                                        <p:strVal val="visible"/>
                                      </p:to>
                                    </p:set>
                                    <p:animEffect transition="in" filter="wipe(up)">
                                      <p:cBhvr>
                                        <p:cTn id="12" dur="500"/>
                                        <p:tgtEl>
                                          <p:spTgt spid="220163">
                                            <p:txEl>
                                              <p:pRg st="1" end="1"/>
                                            </p:txEl>
                                          </p:spTgt>
                                        </p:tgtEl>
                                      </p:cBhvr>
                                    </p:animEffect>
                                  </p:childTnLst>
                                  <p:subTnLst>
                                    <p:animClr>
                                      <p:cBhvr override="childStyle">
                                        <p:cTn dur="1" fill="hold" display="0" masterRel="nextClick" afterEffect="1"/>
                                        <p:tgtEl>
                                          <p:spTgt spid="220163">
                                            <p:txEl>
                                              <p:pRg st="1" end="1"/>
                                            </p:txEl>
                                          </p:spTgt>
                                        </p:tgtEl>
                                        <p:attrNameLst>
                                          <p:attrName>ppt_c</p:attrName>
                                        </p:attrNameLst>
                                      </p:cBhvr>
                                      <p:to>
                                        <a:srgbClr val="318DE9"/>
                                      </p:to>
                                    </p:animClr>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bg/>
                                          </p:spTgt>
                                        </p:tgtEl>
                                        <p:attrNameLst>
                                          <p:attrName>style.visibility</p:attrName>
                                        </p:attrNameLst>
                                      </p:cBhvr>
                                      <p:to>
                                        <p:strVal val="visible"/>
                                      </p:to>
                                    </p:set>
                                    <p:animEffect transition="in" filter="dissolve">
                                      <p:cBhvr>
                                        <p:cTn id="17" dur="500"/>
                                        <p:tgtEl>
                                          <p:spTgt spid="5">
                                            <p:bg/>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dissolve">
                                      <p:cBhvr>
                                        <p:cTn id="2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3" grpId="0" build="p" bldLvl="5" autoUpdateAnimBg="0"/>
      <p:bldP spid="5"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p:txBody>
          <a:bodyPr/>
          <a:lstStyle/>
          <a:p>
            <a:r>
              <a:rPr lang="en-US" b="1" dirty="0" smtClean="0">
                <a:solidFill>
                  <a:srgbClr val="318DE9"/>
                </a:solidFill>
              </a:rPr>
              <a:t>Characteristics that make information useful:</a:t>
            </a:r>
          </a:p>
          <a:p>
            <a:pPr lvl="1"/>
            <a:r>
              <a:rPr lang="en-US" b="1" dirty="0" smtClean="0">
                <a:solidFill>
                  <a:srgbClr val="318DE9"/>
                </a:solidFill>
              </a:rPr>
              <a:t>Relevance</a:t>
            </a:r>
          </a:p>
          <a:p>
            <a:pPr lvl="1"/>
            <a:r>
              <a:rPr lang="en-US" b="1" dirty="0" smtClean="0">
                <a:solidFill>
                  <a:srgbClr val="CC0000"/>
                </a:solidFill>
              </a:rPr>
              <a:t>Reliability</a:t>
            </a:r>
          </a:p>
        </p:txBody>
      </p:sp>
      <p:sp>
        <p:nvSpPr>
          <p:cNvPr id="26626" name="Rectangle 2"/>
          <p:cNvSpPr>
            <a:spLocks noGrp="1" noChangeArrowheads="1"/>
          </p:cNvSpPr>
          <p:nvPr>
            <p:ph type="title"/>
          </p:nvPr>
        </p:nvSpPr>
        <p:spPr/>
        <p:txBody>
          <a:bodyPr/>
          <a:lstStyle/>
          <a:p>
            <a:r>
              <a:rPr lang="en-US" sz="3200" smtClean="0"/>
              <a:t>SYSTEMS, DATA, AND INFORMATION</a:t>
            </a:r>
          </a:p>
        </p:txBody>
      </p:sp>
      <p:sp>
        <p:nvSpPr>
          <p:cNvPr id="5" name="AutoShape 4"/>
          <p:cNvSpPr>
            <a:spLocks/>
          </p:cNvSpPr>
          <p:nvPr/>
        </p:nvSpPr>
        <p:spPr bwMode="auto">
          <a:xfrm>
            <a:off x="2438400" y="3733800"/>
            <a:ext cx="5930900" cy="1752600"/>
          </a:xfrm>
          <a:prstGeom prst="borderCallout2">
            <a:avLst>
              <a:gd name="adj1" fmla="val 6523"/>
              <a:gd name="adj2" fmla="val -1287"/>
              <a:gd name="adj3" fmla="val 6523"/>
              <a:gd name="adj4" fmla="val -6773"/>
              <a:gd name="adj5" fmla="val -60904"/>
              <a:gd name="adj6" fmla="val -13919"/>
            </a:avLst>
          </a:prstGeom>
          <a:solidFill>
            <a:schemeClr val="accent1"/>
          </a:solidFill>
          <a:ln w="76200">
            <a:solidFill>
              <a:srgbClr val="0000CC"/>
            </a:solidFill>
            <a:miter lim="800000"/>
            <a:headEnd/>
            <a:tailEnd type="triangle" w="med" len="med"/>
          </a:ln>
        </p:spPr>
        <p:txBody>
          <a:bodyPr/>
          <a:lstStyle/>
          <a:p>
            <a:r>
              <a:rPr lang="en-US" sz="3200" dirty="0" smtClean="0">
                <a:latin typeface="Times New Roman" pitchFamily="18" charset="0"/>
                <a:cs typeface="Times New Roman" pitchFamily="18" charset="0"/>
              </a:rPr>
              <a:t>It’s dependable, i.e., free from error or bias and faithfully portrays events and activities.</a:t>
            </a:r>
            <a:endParaRPr lang="en-US" sz="32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dissolve">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p:txBody>
          <a:bodyPr>
            <a:normAutofit/>
          </a:bodyPr>
          <a:lstStyle/>
          <a:p>
            <a:r>
              <a:rPr lang="en-US" sz="2800" b="1" dirty="0" smtClean="0">
                <a:solidFill>
                  <a:srgbClr val="318DE9"/>
                </a:solidFill>
                <a:latin typeface="Times New Roman" pitchFamily="18" charset="0"/>
                <a:cs typeface="Times New Roman" pitchFamily="18" charset="0"/>
              </a:rPr>
              <a:t>Characteristics that make information useful:</a:t>
            </a:r>
          </a:p>
          <a:p>
            <a:pPr lvl="1"/>
            <a:r>
              <a:rPr lang="en-US" sz="2800" b="1" dirty="0" smtClean="0">
                <a:solidFill>
                  <a:srgbClr val="318DE9"/>
                </a:solidFill>
                <a:latin typeface="Times New Roman" pitchFamily="18" charset="0"/>
                <a:cs typeface="Times New Roman" pitchFamily="18" charset="0"/>
              </a:rPr>
              <a:t>Relevance</a:t>
            </a:r>
          </a:p>
          <a:p>
            <a:pPr lvl="1"/>
            <a:r>
              <a:rPr lang="en-US" sz="2800" b="1" dirty="0" smtClean="0">
                <a:solidFill>
                  <a:srgbClr val="318DE9"/>
                </a:solidFill>
                <a:latin typeface="Times New Roman" pitchFamily="18" charset="0"/>
                <a:cs typeface="Times New Roman" pitchFamily="18" charset="0"/>
              </a:rPr>
              <a:t>Reliability</a:t>
            </a:r>
          </a:p>
          <a:p>
            <a:pPr lvl="1"/>
            <a:r>
              <a:rPr lang="en-US" sz="2800" b="1" dirty="0" smtClean="0">
                <a:solidFill>
                  <a:srgbClr val="CC0000"/>
                </a:solidFill>
                <a:latin typeface="Times New Roman" pitchFamily="18" charset="0"/>
                <a:cs typeface="Times New Roman" pitchFamily="18" charset="0"/>
              </a:rPr>
              <a:t>Completeness</a:t>
            </a:r>
          </a:p>
        </p:txBody>
      </p:sp>
      <p:sp>
        <p:nvSpPr>
          <p:cNvPr id="27650" name="Rectangle 2"/>
          <p:cNvSpPr>
            <a:spLocks noGrp="1" noChangeArrowheads="1"/>
          </p:cNvSpPr>
          <p:nvPr>
            <p:ph type="title"/>
          </p:nvPr>
        </p:nvSpPr>
        <p:spPr/>
        <p:txBody>
          <a:bodyPr/>
          <a:lstStyle/>
          <a:p>
            <a:r>
              <a:rPr lang="en-US" sz="3200" smtClean="0"/>
              <a:t>SYSTEMS, DATA, AND INFORMATION</a:t>
            </a:r>
          </a:p>
        </p:txBody>
      </p:sp>
      <p:sp>
        <p:nvSpPr>
          <p:cNvPr id="6" name="AutoShape 4"/>
          <p:cNvSpPr>
            <a:spLocks/>
          </p:cNvSpPr>
          <p:nvPr/>
        </p:nvSpPr>
        <p:spPr bwMode="auto">
          <a:xfrm>
            <a:off x="2590800" y="4419600"/>
            <a:ext cx="5930900" cy="1143000"/>
          </a:xfrm>
          <a:prstGeom prst="borderCallout2">
            <a:avLst>
              <a:gd name="adj1" fmla="val 6523"/>
              <a:gd name="adj2" fmla="val -1287"/>
              <a:gd name="adj3" fmla="val 1600"/>
              <a:gd name="adj4" fmla="val -10331"/>
              <a:gd name="adj5" fmla="val -108904"/>
              <a:gd name="adj6" fmla="val -16291"/>
            </a:avLst>
          </a:prstGeom>
          <a:solidFill>
            <a:schemeClr val="accent1"/>
          </a:solidFill>
          <a:ln w="76200">
            <a:solidFill>
              <a:srgbClr val="0000CC"/>
            </a:solidFill>
            <a:miter lim="800000"/>
            <a:headEnd/>
            <a:tailEnd type="triangle" w="med" len="med"/>
          </a:ln>
        </p:spPr>
        <p:txBody>
          <a:bodyPr/>
          <a:lstStyle/>
          <a:p>
            <a:r>
              <a:rPr lang="en-US" sz="3200" dirty="0" smtClean="0"/>
              <a:t>It doesn’t leave out anything that’s important.</a:t>
            </a:r>
            <a:endParaRPr lang="en-US" sz="3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dissolve">
                                      <p:cBhvr>
                                        <p:cTn id="7" dur="5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dissolve">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p:txBody>
          <a:bodyPr/>
          <a:lstStyle/>
          <a:p>
            <a:r>
              <a:rPr lang="en-US" b="1" dirty="0" smtClean="0">
                <a:solidFill>
                  <a:srgbClr val="318DE9"/>
                </a:solidFill>
              </a:rPr>
              <a:t>Characteristics that make information useful:</a:t>
            </a:r>
          </a:p>
          <a:p>
            <a:pPr lvl="1"/>
            <a:r>
              <a:rPr lang="en-US" b="1" dirty="0" smtClean="0">
                <a:solidFill>
                  <a:srgbClr val="318DE9"/>
                </a:solidFill>
              </a:rPr>
              <a:t>Relevance</a:t>
            </a:r>
          </a:p>
          <a:p>
            <a:pPr lvl="1"/>
            <a:r>
              <a:rPr lang="en-US" b="1" dirty="0" smtClean="0">
                <a:solidFill>
                  <a:srgbClr val="318DE9"/>
                </a:solidFill>
              </a:rPr>
              <a:t>Reliability</a:t>
            </a:r>
          </a:p>
          <a:p>
            <a:pPr lvl="1"/>
            <a:r>
              <a:rPr lang="en-US" b="1" dirty="0" smtClean="0">
                <a:solidFill>
                  <a:srgbClr val="318DE9"/>
                </a:solidFill>
              </a:rPr>
              <a:t>Completeness</a:t>
            </a:r>
          </a:p>
          <a:p>
            <a:pPr lvl="1"/>
            <a:r>
              <a:rPr lang="en-US" b="1" dirty="0" smtClean="0">
                <a:solidFill>
                  <a:srgbClr val="CC0000"/>
                </a:solidFill>
              </a:rPr>
              <a:t>Timeliness</a:t>
            </a:r>
          </a:p>
        </p:txBody>
      </p:sp>
      <p:sp>
        <p:nvSpPr>
          <p:cNvPr id="28674" name="Rectangle 2"/>
          <p:cNvSpPr>
            <a:spLocks noGrp="1" noChangeArrowheads="1"/>
          </p:cNvSpPr>
          <p:nvPr>
            <p:ph type="title"/>
          </p:nvPr>
        </p:nvSpPr>
        <p:spPr/>
        <p:txBody>
          <a:bodyPr/>
          <a:lstStyle/>
          <a:p>
            <a:r>
              <a:rPr lang="en-US" sz="3200" smtClean="0"/>
              <a:t>SYSTEMS, DATA, AND INFORMATION</a:t>
            </a:r>
          </a:p>
        </p:txBody>
      </p:sp>
      <p:sp>
        <p:nvSpPr>
          <p:cNvPr id="5" name="AutoShape 4"/>
          <p:cNvSpPr>
            <a:spLocks/>
          </p:cNvSpPr>
          <p:nvPr/>
        </p:nvSpPr>
        <p:spPr bwMode="auto">
          <a:xfrm>
            <a:off x="2438400" y="3962400"/>
            <a:ext cx="5930900" cy="1524000"/>
          </a:xfrm>
          <a:prstGeom prst="borderCallout2">
            <a:avLst>
              <a:gd name="adj1" fmla="val 6523"/>
              <a:gd name="adj2" fmla="val -1287"/>
              <a:gd name="adj3" fmla="val 6523"/>
              <a:gd name="adj4" fmla="val -6773"/>
              <a:gd name="adj5" fmla="val -43328"/>
              <a:gd name="adj6" fmla="val -13674"/>
            </a:avLst>
          </a:prstGeom>
          <a:solidFill>
            <a:schemeClr val="accent1"/>
          </a:solidFill>
          <a:ln w="76200">
            <a:solidFill>
              <a:srgbClr val="0000CC"/>
            </a:solidFill>
            <a:miter lim="800000"/>
            <a:headEnd/>
            <a:tailEnd type="triangle" w="med" len="med"/>
          </a:ln>
        </p:spPr>
        <p:txBody>
          <a:bodyPr/>
          <a:lstStyle/>
          <a:p>
            <a:r>
              <a:rPr lang="en-US" sz="3200" dirty="0" smtClean="0"/>
              <a:t>You get it in time to make your decision.</a:t>
            </a:r>
            <a:endParaRPr lang="en-US" sz="3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dissolve">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457200" y="1481328"/>
            <a:ext cx="8229600" cy="4767072"/>
          </a:xfrm>
        </p:spPr>
        <p:txBody>
          <a:bodyPr/>
          <a:lstStyle/>
          <a:p>
            <a:r>
              <a:rPr lang="en-US" b="1" dirty="0" smtClean="0">
                <a:solidFill>
                  <a:srgbClr val="318DE9"/>
                </a:solidFill>
              </a:rPr>
              <a:t>Characteristics that make information useful:</a:t>
            </a:r>
          </a:p>
          <a:p>
            <a:pPr lvl="1"/>
            <a:r>
              <a:rPr lang="en-US" b="1" dirty="0" smtClean="0">
                <a:solidFill>
                  <a:srgbClr val="318DE9"/>
                </a:solidFill>
              </a:rPr>
              <a:t>Relevance</a:t>
            </a:r>
          </a:p>
          <a:p>
            <a:pPr lvl="1"/>
            <a:r>
              <a:rPr lang="en-US" b="1" dirty="0" smtClean="0">
                <a:solidFill>
                  <a:srgbClr val="318DE9"/>
                </a:solidFill>
              </a:rPr>
              <a:t>Reliability</a:t>
            </a:r>
          </a:p>
          <a:p>
            <a:pPr lvl="1"/>
            <a:r>
              <a:rPr lang="en-US" b="1" dirty="0" smtClean="0">
                <a:solidFill>
                  <a:srgbClr val="318DE9"/>
                </a:solidFill>
              </a:rPr>
              <a:t>Completeness</a:t>
            </a:r>
          </a:p>
          <a:p>
            <a:pPr lvl="1"/>
            <a:r>
              <a:rPr lang="en-US" b="1" dirty="0" smtClean="0">
                <a:solidFill>
                  <a:srgbClr val="318DE9"/>
                </a:solidFill>
              </a:rPr>
              <a:t>Timeliness</a:t>
            </a:r>
          </a:p>
          <a:p>
            <a:pPr lvl="1"/>
            <a:r>
              <a:rPr lang="en-US" b="1" dirty="0" smtClean="0">
                <a:solidFill>
                  <a:srgbClr val="CC0000"/>
                </a:solidFill>
              </a:rPr>
              <a:t>Understandability</a:t>
            </a:r>
          </a:p>
        </p:txBody>
      </p:sp>
      <p:sp>
        <p:nvSpPr>
          <p:cNvPr id="29698" name="Rectangle 2"/>
          <p:cNvSpPr>
            <a:spLocks noGrp="1" noChangeArrowheads="1"/>
          </p:cNvSpPr>
          <p:nvPr>
            <p:ph type="title"/>
          </p:nvPr>
        </p:nvSpPr>
        <p:spPr/>
        <p:txBody>
          <a:bodyPr/>
          <a:lstStyle/>
          <a:p>
            <a:r>
              <a:rPr lang="en-US" sz="3200" smtClean="0"/>
              <a:t>SYSTEMS, DATA, AND INFORMATION</a:t>
            </a:r>
          </a:p>
        </p:txBody>
      </p:sp>
      <p:sp>
        <p:nvSpPr>
          <p:cNvPr id="5" name="AutoShape 4"/>
          <p:cNvSpPr>
            <a:spLocks/>
          </p:cNvSpPr>
          <p:nvPr/>
        </p:nvSpPr>
        <p:spPr bwMode="auto">
          <a:xfrm>
            <a:off x="2743200" y="4724400"/>
            <a:ext cx="5930900" cy="1524000"/>
          </a:xfrm>
          <a:prstGeom prst="borderCallout2">
            <a:avLst>
              <a:gd name="adj1" fmla="val 6523"/>
              <a:gd name="adj2" fmla="val -1287"/>
              <a:gd name="adj3" fmla="val 1600"/>
              <a:gd name="adj4" fmla="val -10331"/>
              <a:gd name="adj5" fmla="val -65729"/>
              <a:gd name="adj6" fmla="val -17025"/>
            </a:avLst>
          </a:prstGeom>
          <a:solidFill>
            <a:schemeClr val="accent1"/>
          </a:solidFill>
          <a:ln w="76200">
            <a:solidFill>
              <a:srgbClr val="0000CC"/>
            </a:solidFill>
            <a:miter lim="800000"/>
            <a:headEnd/>
            <a:tailEnd type="triangle" w="med" len="med"/>
          </a:ln>
        </p:spPr>
        <p:txBody>
          <a:bodyPr/>
          <a:lstStyle/>
          <a:p>
            <a:r>
              <a:rPr lang="en-US" sz="3200" dirty="0" smtClean="0"/>
              <a:t>It’s presented in a manner you can comprehend and use it easily.</a:t>
            </a:r>
            <a:endParaRPr lang="en-US" sz="3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dissolve">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p:txBody>
          <a:bodyPr/>
          <a:lstStyle/>
          <a:p>
            <a:r>
              <a:rPr lang="en-US" b="1" dirty="0" smtClean="0">
                <a:solidFill>
                  <a:srgbClr val="318DE9"/>
                </a:solidFill>
              </a:rPr>
              <a:t>Characteristics that make information useful:</a:t>
            </a:r>
          </a:p>
          <a:p>
            <a:pPr lvl="1"/>
            <a:r>
              <a:rPr lang="en-US" b="1" dirty="0" smtClean="0">
                <a:solidFill>
                  <a:srgbClr val="318DE9"/>
                </a:solidFill>
              </a:rPr>
              <a:t>Relevance</a:t>
            </a:r>
          </a:p>
          <a:p>
            <a:pPr lvl="1"/>
            <a:r>
              <a:rPr lang="en-US" b="1" dirty="0" smtClean="0">
                <a:solidFill>
                  <a:srgbClr val="318DE9"/>
                </a:solidFill>
              </a:rPr>
              <a:t>Reliability</a:t>
            </a:r>
          </a:p>
          <a:p>
            <a:pPr lvl="1"/>
            <a:r>
              <a:rPr lang="en-US" b="1" dirty="0" smtClean="0">
                <a:solidFill>
                  <a:srgbClr val="318DE9"/>
                </a:solidFill>
              </a:rPr>
              <a:t>Completeness</a:t>
            </a:r>
          </a:p>
          <a:p>
            <a:pPr lvl="1"/>
            <a:r>
              <a:rPr lang="en-US" b="1" dirty="0" smtClean="0">
                <a:solidFill>
                  <a:srgbClr val="318DE9"/>
                </a:solidFill>
              </a:rPr>
              <a:t>Timeliness</a:t>
            </a:r>
          </a:p>
          <a:p>
            <a:pPr lvl="1"/>
            <a:r>
              <a:rPr lang="en-US" b="1" dirty="0" smtClean="0">
                <a:solidFill>
                  <a:srgbClr val="318DE9"/>
                </a:solidFill>
              </a:rPr>
              <a:t>Understandability</a:t>
            </a:r>
          </a:p>
          <a:p>
            <a:pPr lvl="1"/>
            <a:r>
              <a:rPr lang="en-US" b="1" dirty="0" smtClean="0">
                <a:solidFill>
                  <a:srgbClr val="CC0000"/>
                </a:solidFill>
              </a:rPr>
              <a:t>Verifiability</a:t>
            </a:r>
          </a:p>
        </p:txBody>
      </p:sp>
      <p:sp>
        <p:nvSpPr>
          <p:cNvPr id="30722" name="Rectangle 2"/>
          <p:cNvSpPr>
            <a:spLocks noGrp="1" noChangeArrowheads="1"/>
          </p:cNvSpPr>
          <p:nvPr>
            <p:ph type="title"/>
          </p:nvPr>
        </p:nvSpPr>
        <p:spPr/>
        <p:txBody>
          <a:bodyPr/>
          <a:lstStyle/>
          <a:p>
            <a:r>
              <a:rPr lang="en-US" sz="3200" smtClean="0"/>
              <a:t>SYSTEMS, DATA, AND INFORMATION</a:t>
            </a:r>
          </a:p>
        </p:txBody>
      </p:sp>
      <p:sp>
        <p:nvSpPr>
          <p:cNvPr id="225284" name="Text Box 4"/>
          <p:cNvSpPr txBox="1">
            <a:spLocks noChangeArrowheads="1"/>
          </p:cNvSpPr>
          <p:nvPr/>
        </p:nvSpPr>
        <p:spPr bwMode="auto">
          <a:xfrm>
            <a:off x="2667000" y="4419600"/>
            <a:ext cx="5807075" cy="1815882"/>
          </a:xfrm>
          <a:prstGeom prst="rect">
            <a:avLst/>
          </a:prstGeom>
          <a:solidFill>
            <a:srgbClr val="BBE0E3"/>
          </a:solidFill>
          <a:ln w="76200">
            <a:solidFill>
              <a:srgbClr val="0000CC"/>
            </a:solidFill>
            <a:miter lim="800000"/>
            <a:headEnd/>
            <a:tailEnd/>
          </a:ln>
        </p:spPr>
        <p:txBody>
          <a:bodyPr wrap="square">
            <a:spAutoFit/>
          </a:bodyPr>
          <a:lstStyle/>
          <a:p>
            <a:r>
              <a:rPr lang="en-US" sz="2800" dirty="0">
                <a:latin typeface="Times New Roman" pitchFamily="18" charset="0"/>
                <a:cs typeface="Times New Roman" pitchFamily="18" charset="0"/>
              </a:rPr>
              <a:t>A consensus notion—the nature of the information is such that different people would tend to produce the same result.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25284"/>
                                        </p:tgtEl>
                                        <p:attrNameLst>
                                          <p:attrName>style.visibility</p:attrName>
                                        </p:attrNameLst>
                                      </p:cBhvr>
                                      <p:to>
                                        <p:strVal val="visible"/>
                                      </p:to>
                                    </p:set>
                                    <p:anim calcmode="lin" valueType="num">
                                      <p:cBhvr>
                                        <p:cTn id="7" dur="500" fill="hold"/>
                                        <p:tgtEl>
                                          <p:spTgt spid="225284"/>
                                        </p:tgtEl>
                                        <p:attrNameLst>
                                          <p:attrName>ppt_w</p:attrName>
                                        </p:attrNameLst>
                                      </p:cBhvr>
                                      <p:tavLst>
                                        <p:tav tm="0">
                                          <p:val>
                                            <p:fltVal val="0"/>
                                          </p:val>
                                        </p:tav>
                                        <p:tav tm="100000">
                                          <p:val>
                                            <p:strVal val="#ppt_w"/>
                                          </p:val>
                                        </p:tav>
                                      </p:tavLst>
                                    </p:anim>
                                    <p:anim calcmode="lin" valueType="num">
                                      <p:cBhvr>
                                        <p:cTn id="8" dur="500" fill="hold"/>
                                        <p:tgtEl>
                                          <p:spTgt spid="22528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4"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p:txBody>
          <a:bodyPr/>
          <a:lstStyle/>
          <a:p>
            <a:pPr>
              <a:lnSpc>
                <a:spcPct val="90000"/>
              </a:lnSpc>
            </a:pPr>
            <a:r>
              <a:rPr lang="en-US" b="1" smtClean="0">
                <a:solidFill>
                  <a:srgbClr val="318DE9"/>
                </a:solidFill>
              </a:rPr>
              <a:t>Characteristics that make information useful:</a:t>
            </a:r>
          </a:p>
          <a:p>
            <a:pPr lvl="1">
              <a:lnSpc>
                <a:spcPct val="90000"/>
              </a:lnSpc>
            </a:pPr>
            <a:r>
              <a:rPr lang="en-US" b="1" smtClean="0">
                <a:solidFill>
                  <a:srgbClr val="318DE9"/>
                </a:solidFill>
              </a:rPr>
              <a:t>Relevance</a:t>
            </a:r>
          </a:p>
          <a:p>
            <a:pPr lvl="1">
              <a:lnSpc>
                <a:spcPct val="90000"/>
              </a:lnSpc>
            </a:pPr>
            <a:r>
              <a:rPr lang="en-US" b="1" smtClean="0">
                <a:solidFill>
                  <a:srgbClr val="318DE9"/>
                </a:solidFill>
              </a:rPr>
              <a:t>Reliability</a:t>
            </a:r>
          </a:p>
          <a:p>
            <a:pPr lvl="1">
              <a:lnSpc>
                <a:spcPct val="90000"/>
              </a:lnSpc>
            </a:pPr>
            <a:r>
              <a:rPr lang="en-US" b="1" smtClean="0">
                <a:solidFill>
                  <a:srgbClr val="318DE9"/>
                </a:solidFill>
              </a:rPr>
              <a:t>Completeness</a:t>
            </a:r>
          </a:p>
          <a:p>
            <a:pPr lvl="1">
              <a:lnSpc>
                <a:spcPct val="90000"/>
              </a:lnSpc>
            </a:pPr>
            <a:r>
              <a:rPr lang="en-US" b="1" smtClean="0">
                <a:solidFill>
                  <a:srgbClr val="318DE9"/>
                </a:solidFill>
              </a:rPr>
              <a:t>Timeliness</a:t>
            </a:r>
          </a:p>
          <a:p>
            <a:pPr lvl="1">
              <a:lnSpc>
                <a:spcPct val="90000"/>
              </a:lnSpc>
            </a:pPr>
            <a:r>
              <a:rPr lang="en-US" b="1" smtClean="0">
                <a:solidFill>
                  <a:srgbClr val="318DE9"/>
                </a:solidFill>
              </a:rPr>
              <a:t>Understandability</a:t>
            </a:r>
          </a:p>
          <a:p>
            <a:pPr lvl="1">
              <a:lnSpc>
                <a:spcPct val="90000"/>
              </a:lnSpc>
            </a:pPr>
            <a:r>
              <a:rPr lang="en-US" b="1" smtClean="0">
                <a:solidFill>
                  <a:srgbClr val="318DE9"/>
                </a:solidFill>
              </a:rPr>
              <a:t>Verifiability</a:t>
            </a:r>
          </a:p>
          <a:p>
            <a:pPr lvl="1">
              <a:lnSpc>
                <a:spcPct val="90000"/>
              </a:lnSpc>
            </a:pPr>
            <a:r>
              <a:rPr lang="en-US" b="1" smtClean="0">
                <a:solidFill>
                  <a:srgbClr val="CC0000"/>
                </a:solidFill>
              </a:rPr>
              <a:t>Accessibility</a:t>
            </a:r>
          </a:p>
        </p:txBody>
      </p:sp>
      <p:sp>
        <p:nvSpPr>
          <p:cNvPr id="31746" name="Rectangle 2"/>
          <p:cNvSpPr>
            <a:spLocks noGrp="1" noChangeArrowheads="1"/>
          </p:cNvSpPr>
          <p:nvPr>
            <p:ph type="title"/>
          </p:nvPr>
        </p:nvSpPr>
        <p:spPr/>
        <p:txBody>
          <a:bodyPr/>
          <a:lstStyle/>
          <a:p>
            <a:r>
              <a:rPr lang="en-US" sz="3200" smtClean="0"/>
              <a:t>SYSTEMS, DATA, AND INFORMATION</a:t>
            </a:r>
          </a:p>
        </p:txBody>
      </p:sp>
      <p:sp>
        <p:nvSpPr>
          <p:cNvPr id="226308" name="Text Box 4"/>
          <p:cNvSpPr txBox="1">
            <a:spLocks noChangeArrowheads="1"/>
          </p:cNvSpPr>
          <p:nvPr/>
        </p:nvSpPr>
        <p:spPr bwMode="auto">
          <a:xfrm>
            <a:off x="2743200" y="4572000"/>
            <a:ext cx="5807075" cy="954107"/>
          </a:xfrm>
          <a:prstGeom prst="rect">
            <a:avLst/>
          </a:prstGeom>
          <a:solidFill>
            <a:srgbClr val="BBE0E3"/>
          </a:solidFill>
          <a:ln w="76200">
            <a:solidFill>
              <a:srgbClr val="0000CC"/>
            </a:solidFill>
            <a:miter lim="800000"/>
            <a:headEnd/>
            <a:tailEnd/>
          </a:ln>
        </p:spPr>
        <p:txBody>
          <a:bodyPr>
            <a:spAutoFit/>
          </a:bodyPr>
          <a:lstStyle/>
          <a:p>
            <a:r>
              <a:rPr lang="en-US" sz="2800" dirty="0">
                <a:latin typeface="Times New Roman" pitchFamily="18" charset="0"/>
                <a:cs typeface="Times New Roman" pitchFamily="18" charset="0"/>
              </a:rPr>
              <a:t>You can get to it when you need it and in a format you can use.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26308"/>
                                        </p:tgtEl>
                                        <p:attrNameLst>
                                          <p:attrName>style.visibility</p:attrName>
                                        </p:attrNameLst>
                                      </p:cBhvr>
                                      <p:to>
                                        <p:strVal val="visible"/>
                                      </p:to>
                                    </p:set>
                                    <p:anim calcmode="lin" valueType="num">
                                      <p:cBhvr>
                                        <p:cTn id="7" dur="500" fill="hold"/>
                                        <p:tgtEl>
                                          <p:spTgt spid="226308"/>
                                        </p:tgtEl>
                                        <p:attrNameLst>
                                          <p:attrName>ppt_w</p:attrName>
                                        </p:attrNameLst>
                                      </p:cBhvr>
                                      <p:tavLst>
                                        <p:tav tm="0">
                                          <p:val>
                                            <p:fltVal val="0"/>
                                          </p:val>
                                        </p:tav>
                                        <p:tav tm="100000">
                                          <p:val>
                                            <p:strVal val="#ppt_w"/>
                                          </p:val>
                                        </p:tav>
                                      </p:tavLst>
                                    </p:anim>
                                    <p:anim calcmode="lin" valueType="num">
                                      <p:cBhvr>
                                        <p:cTn id="8" dur="500" fill="hold"/>
                                        <p:tgtEl>
                                          <p:spTgt spid="22630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0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ctrTitle"/>
          </p:nvPr>
        </p:nvSpPr>
        <p:spPr/>
        <p:txBody>
          <a:bodyPr/>
          <a:lstStyle/>
          <a:p>
            <a:pPr algn="ctr" fontAlgn="auto">
              <a:spcAft>
                <a:spcPts val="0"/>
              </a:spcAft>
              <a:defRPr/>
            </a:pPr>
            <a:r>
              <a:rPr lang="en-US" dirty="0" smtClean="0"/>
              <a:t>CHAPTER 1</a:t>
            </a:r>
          </a:p>
        </p:txBody>
      </p:sp>
      <p:sp>
        <p:nvSpPr>
          <p:cNvPr id="13315" name="Rectangle 7"/>
          <p:cNvSpPr>
            <a:spLocks noGrp="1" noChangeArrowheads="1"/>
          </p:cNvSpPr>
          <p:nvPr>
            <p:ph type="subTitle" idx="1"/>
          </p:nvPr>
        </p:nvSpPr>
        <p:spPr>
          <a:xfrm>
            <a:off x="533400" y="3228975"/>
            <a:ext cx="7854950" cy="1752600"/>
          </a:xfrm>
        </p:spPr>
        <p:txBody>
          <a:bodyPr/>
          <a:lstStyle/>
          <a:p>
            <a:pPr marR="0">
              <a:lnSpc>
                <a:spcPct val="90000"/>
              </a:lnSpc>
            </a:pPr>
            <a:endParaRPr lang="en-US" dirty="0" smtClean="0"/>
          </a:p>
          <a:p>
            <a:pPr marR="0" algn="ctr">
              <a:lnSpc>
                <a:spcPct val="90000"/>
              </a:lnSpc>
            </a:pPr>
            <a:r>
              <a:rPr lang="en-US" sz="3600" dirty="0" smtClean="0">
                <a:latin typeface="Times New Roman" pitchFamily="18" charset="0"/>
                <a:cs typeface="Times New Roman" pitchFamily="18" charset="0"/>
              </a:rPr>
              <a:t>Accounting Information Systems</a:t>
            </a:r>
          </a:p>
          <a:p>
            <a:pPr marR="0" algn="ctr">
              <a:lnSpc>
                <a:spcPct val="90000"/>
              </a:lnSpc>
            </a:pPr>
            <a:r>
              <a:rPr lang="en-US" sz="3600" dirty="0" smtClean="0">
                <a:latin typeface="Times New Roman" pitchFamily="18" charset="0"/>
                <a:cs typeface="Times New Roman" pitchFamily="18" charset="0"/>
              </a:rPr>
              <a:t>An Overview</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7331" name="Rectangle 3"/>
          <p:cNvSpPr>
            <a:spLocks noGrp="1" noChangeArrowheads="1"/>
          </p:cNvSpPr>
          <p:nvPr>
            <p:ph idx="1"/>
          </p:nvPr>
        </p:nvSpPr>
        <p:spPr/>
        <p:txBody>
          <a:bodyPr>
            <a:normAutofit/>
          </a:bodyPr>
          <a:lstStyle/>
          <a:p>
            <a:r>
              <a:rPr lang="en-US" sz="3200" dirty="0" smtClean="0">
                <a:solidFill>
                  <a:srgbClr val="00B0F0"/>
                </a:solidFill>
                <a:latin typeface="Times New Roman" pitchFamily="18" charset="0"/>
                <a:cs typeface="Times New Roman" pitchFamily="18" charset="0"/>
              </a:rPr>
              <a:t>Information is provided to both:</a:t>
            </a:r>
          </a:p>
          <a:p>
            <a:pPr lvl="1"/>
            <a:r>
              <a:rPr lang="en-US" sz="3200" dirty="0" smtClean="0">
                <a:latin typeface="Times New Roman" pitchFamily="18" charset="0"/>
                <a:cs typeface="Times New Roman" pitchFamily="18" charset="0"/>
              </a:rPr>
              <a:t>External users</a:t>
            </a:r>
          </a:p>
          <a:p>
            <a:pPr lvl="1"/>
            <a:r>
              <a:rPr lang="en-US" sz="3200" dirty="0" smtClean="0">
                <a:latin typeface="Times New Roman" pitchFamily="18" charset="0"/>
                <a:cs typeface="Times New Roman" pitchFamily="18" charset="0"/>
              </a:rPr>
              <a:t>Internal Users</a:t>
            </a:r>
          </a:p>
        </p:txBody>
      </p:sp>
      <p:sp>
        <p:nvSpPr>
          <p:cNvPr id="32770" name="Rectangle 2"/>
          <p:cNvSpPr>
            <a:spLocks noGrp="1" noChangeArrowheads="1"/>
          </p:cNvSpPr>
          <p:nvPr>
            <p:ph type="title"/>
          </p:nvPr>
        </p:nvSpPr>
        <p:spPr/>
        <p:txBody>
          <a:bodyPr/>
          <a:lstStyle/>
          <a:p>
            <a:r>
              <a:rPr lang="en-US" sz="3200" smtClean="0"/>
              <a:t>SYSTEMS, DATA, AND INFORMATION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27331">
                                            <p:txEl>
                                              <p:pRg st="0" end="0"/>
                                            </p:txEl>
                                          </p:spTgt>
                                        </p:tgtEl>
                                        <p:attrNameLst>
                                          <p:attrName>style.visibility</p:attrName>
                                        </p:attrNameLst>
                                      </p:cBhvr>
                                      <p:to>
                                        <p:strVal val="visible"/>
                                      </p:to>
                                    </p:set>
                                    <p:animEffect transition="in" filter="wipe(up)">
                                      <p:cBhvr>
                                        <p:cTn id="7" dur="500"/>
                                        <p:tgtEl>
                                          <p:spTgt spid="2273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27331">
                                            <p:txEl>
                                              <p:pRg st="1" end="1"/>
                                            </p:txEl>
                                          </p:spTgt>
                                        </p:tgtEl>
                                        <p:attrNameLst>
                                          <p:attrName>style.visibility</p:attrName>
                                        </p:attrNameLst>
                                      </p:cBhvr>
                                      <p:to>
                                        <p:strVal val="visible"/>
                                      </p:to>
                                    </p:set>
                                    <p:animEffect transition="in" filter="wipe(up)">
                                      <p:cBhvr>
                                        <p:cTn id="12" dur="500"/>
                                        <p:tgtEl>
                                          <p:spTgt spid="2273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27331">
                                            <p:txEl>
                                              <p:pRg st="2" end="2"/>
                                            </p:txEl>
                                          </p:spTgt>
                                        </p:tgtEl>
                                        <p:attrNameLst>
                                          <p:attrName>style.visibility</p:attrName>
                                        </p:attrNameLst>
                                      </p:cBhvr>
                                      <p:to>
                                        <p:strVal val="visible"/>
                                      </p:to>
                                    </p:set>
                                    <p:animEffect transition="in" filter="wipe(up)">
                                      <p:cBhvr>
                                        <p:cTn id="17" dur="500"/>
                                        <p:tgtEl>
                                          <p:spTgt spid="2273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31" grpId="0" build="p" bldLvl="5"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5" name="Rectangle 2"/>
          <p:cNvSpPr>
            <a:spLocks noGrp="1" noChangeArrowheads="1"/>
          </p:cNvSpPr>
          <p:nvPr>
            <p:ph idx="1"/>
          </p:nvPr>
        </p:nvSpPr>
        <p:spPr/>
        <p:txBody>
          <a:bodyPr/>
          <a:lstStyle/>
          <a:p>
            <a:r>
              <a:rPr lang="en-US" dirty="0" smtClean="0"/>
              <a:t>Information is provided to both:</a:t>
            </a:r>
          </a:p>
          <a:p>
            <a:pPr lvl="1"/>
            <a:r>
              <a:rPr lang="en-US" dirty="0" smtClean="0">
                <a:solidFill>
                  <a:srgbClr val="CC0000"/>
                </a:solidFill>
              </a:rPr>
              <a:t>External users</a:t>
            </a:r>
          </a:p>
          <a:p>
            <a:pPr lvl="1"/>
            <a:r>
              <a:rPr lang="en-US" dirty="0" smtClean="0"/>
              <a:t>Internal Users</a:t>
            </a:r>
          </a:p>
        </p:txBody>
      </p:sp>
      <p:sp>
        <p:nvSpPr>
          <p:cNvPr id="33794" name="Rectangle 3"/>
          <p:cNvSpPr>
            <a:spLocks noGrp="1" noChangeArrowheads="1"/>
          </p:cNvSpPr>
          <p:nvPr>
            <p:ph type="title"/>
          </p:nvPr>
        </p:nvSpPr>
        <p:spPr/>
        <p:txBody>
          <a:bodyPr/>
          <a:lstStyle/>
          <a:p>
            <a:r>
              <a:rPr lang="en-US" sz="3200" smtClean="0"/>
              <a:t>SYSTEMS, DATA, AND INFORMATION</a:t>
            </a:r>
          </a:p>
        </p:txBody>
      </p:sp>
      <p:sp>
        <p:nvSpPr>
          <p:cNvPr id="228356" name="Rectangle 4"/>
          <p:cNvSpPr>
            <a:spLocks noChangeArrowheads="1"/>
          </p:cNvSpPr>
          <p:nvPr/>
        </p:nvSpPr>
        <p:spPr bwMode="auto">
          <a:xfrm>
            <a:off x="838200" y="1905000"/>
            <a:ext cx="2895600" cy="381000"/>
          </a:xfrm>
          <a:prstGeom prst="rect">
            <a:avLst/>
          </a:prstGeom>
          <a:noFill/>
          <a:ln w="76200">
            <a:solidFill>
              <a:srgbClr val="CC0000"/>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28356"/>
                                        </p:tgtEl>
                                        <p:attrNameLst>
                                          <p:attrName>style.visibility</p:attrName>
                                        </p:attrNameLst>
                                      </p:cBhvr>
                                      <p:to>
                                        <p:strVal val="visible"/>
                                      </p:to>
                                    </p:set>
                                    <p:anim calcmode="lin" valueType="num">
                                      <p:cBhvr>
                                        <p:cTn id="7" dur="500" fill="hold"/>
                                        <p:tgtEl>
                                          <p:spTgt spid="228356"/>
                                        </p:tgtEl>
                                        <p:attrNameLst>
                                          <p:attrName>ppt_w</p:attrName>
                                        </p:attrNameLst>
                                      </p:cBhvr>
                                      <p:tavLst>
                                        <p:tav tm="0">
                                          <p:val>
                                            <p:fltVal val="0"/>
                                          </p:val>
                                        </p:tav>
                                        <p:tav tm="100000">
                                          <p:val>
                                            <p:strVal val="#ppt_w"/>
                                          </p:val>
                                        </p:tav>
                                      </p:tavLst>
                                    </p:anim>
                                    <p:anim calcmode="lin" valueType="num">
                                      <p:cBhvr>
                                        <p:cTn id="8" dur="500" fill="hold"/>
                                        <p:tgtEl>
                                          <p:spTgt spid="22835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6"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9378" name="Rectangle 2"/>
          <p:cNvSpPr>
            <a:spLocks noGrp="1" noChangeArrowheads="1"/>
          </p:cNvSpPr>
          <p:nvPr>
            <p:ph idx="1"/>
          </p:nvPr>
        </p:nvSpPr>
        <p:spPr/>
        <p:txBody>
          <a:bodyPr>
            <a:normAutofit lnSpcReduction="10000"/>
          </a:bodyPr>
          <a:lstStyle/>
          <a:p>
            <a:r>
              <a:rPr lang="en-US" sz="3200" dirty="0" smtClean="0">
                <a:latin typeface="Times New Roman" pitchFamily="18" charset="0"/>
                <a:cs typeface="Times New Roman" pitchFamily="18" charset="0"/>
              </a:rPr>
              <a:t>External users primarily use information that is either:</a:t>
            </a:r>
          </a:p>
          <a:p>
            <a:pPr lvl="1"/>
            <a:r>
              <a:rPr lang="en-US" sz="3200" dirty="0" smtClean="0">
                <a:solidFill>
                  <a:srgbClr val="0070C0"/>
                </a:solidFill>
                <a:latin typeface="Times New Roman" pitchFamily="18" charset="0"/>
                <a:cs typeface="Times New Roman" pitchFamily="18" charset="0"/>
              </a:rPr>
              <a:t>MANDATORY INFORMATION</a:t>
            </a:r>
            <a:r>
              <a:rPr lang="en-US" sz="3200" dirty="0" smtClean="0">
                <a:latin typeface="Times New Roman" pitchFamily="18" charset="0"/>
                <a:cs typeface="Times New Roman" pitchFamily="18" charset="0"/>
              </a:rPr>
              <a:t>—Required by a governmental entity </a:t>
            </a:r>
            <a:r>
              <a:rPr lang="en-US" sz="3200" dirty="0" smtClean="0">
                <a:solidFill>
                  <a:srgbClr val="FF0000"/>
                </a:solidFill>
                <a:latin typeface="Times New Roman" pitchFamily="18" charset="0"/>
                <a:cs typeface="Times New Roman" pitchFamily="18" charset="0"/>
              </a:rPr>
              <a:t>E.g. maintaining Books of account for category A and B tax payers </a:t>
            </a:r>
          </a:p>
          <a:p>
            <a:pPr lvl="1"/>
            <a:r>
              <a:rPr lang="en-US" sz="3200" dirty="0" smtClean="0">
                <a:solidFill>
                  <a:srgbClr val="0070C0"/>
                </a:solidFill>
                <a:latin typeface="Times New Roman" pitchFamily="18" charset="0"/>
                <a:cs typeface="Times New Roman" pitchFamily="18" charset="0"/>
              </a:rPr>
              <a:t>ESSENTIAL INFORMATION</a:t>
            </a:r>
            <a:r>
              <a:rPr lang="en-US" sz="3200" dirty="0" smtClean="0">
                <a:latin typeface="Times New Roman" pitchFamily="18" charset="0"/>
                <a:cs typeface="Times New Roman" pitchFamily="18" charset="0"/>
              </a:rPr>
              <a:t>—Required to conduct business with external parties, such as</a:t>
            </a:r>
            <a:r>
              <a:rPr lang="en-US" sz="3200" dirty="0" smtClean="0">
                <a:solidFill>
                  <a:srgbClr val="FF0000"/>
                </a:solidFill>
                <a:latin typeface="Times New Roman" pitchFamily="18" charset="0"/>
                <a:cs typeface="Times New Roman" pitchFamily="18" charset="0"/>
              </a:rPr>
              <a:t> purchase orders.</a:t>
            </a:r>
          </a:p>
        </p:txBody>
      </p:sp>
      <p:sp>
        <p:nvSpPr>
          <p:cNvPr id="34818" name="Rectangle 3"/>
          <p:cNvSpPr>
            <a:spLocks noGrp="1" noChangeArrowheads="1"/>
          </p:cNvSpPr>
          <p:nvPr>
            <p:ph type="title"/>
          </p:nvPr>
        </p:nvSpPr>
        <p:spPr/>
        <p:txBody>
          <a:bodyPr/>
          <a:lstStyle/>
          <a:p>
            <a:r>
              <a:rPr lang="en-US" sz="3200" smtClean="0"/>
              <a:t>SYSTEMS, DATA, AND INFORMATION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29378">
                                            <p:txEl>
                                              <p:pRg st="0" end="0"/>
                                            </p:txEl>
                                          </p:spTgt>
                                        </p:tgtEl>
                                        <p:attrNameLst>
                                          <p:attrName>style.visibility</p:attrName>
                                        </p:attrNameLst>
                                      </p:cBhvr>
                                      <p:to>
                                        <p:strVal val="visible"/>
                                      </p:to>
                                    </p:set>
                                    <p:animEffect transition="in" filter="wipe(up)">
                                      <p:cBhvr>
                                        <p:cTn id="7" dur="500"/>
                                        <p:tgtEl>
                                          <p:spTgt spid="22937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29378">
                                            <p:txEl>
                                              <p:pRg st="1" end="1"/>
                                            </p:txEl>
                                          </p:spTgt>
                                        </p:tgtEl>
                                        <p:attrNameLst>
                                          <p:attrName>style.visibility</p:attrName>
                                        </p:attrNameLst>
                                      </p:cBhvr>
                                      <p:to>
                                        <p:strVal val="visible"/>
                                      </p:to>
                                    </p:set>
                                    <p:animEffect transition="in" filter="wipe(up)">
                                      <p:cBhvr>
                                        <p:cTn id="12" dur="500"/>
                                        <p:tgtEl>
                                          <p:spTgt spid="22937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29378">
                                            <p:txEl>
                                              <p:pRg st="2" end="2"/>
                                            </p:txEl>
                                          </p:spTgt>
                                        </p:tgtEl>
                                        <p:attrNameLst>
                                          <p:attrName>style.visibility</p:attrName>
                                        </p:attrNameLst>
                                      </p:cBhvr>
                                      <p:to>
                                        <p:strVal val="visible"/>
                                      </p:to>
                                    </p:set>
                                    <p:animEffect transition="in" filter="wipe(up)">
                                      <p:cBhvr>
                                        <p:cTn id="17" dur="500"/>
                                        <p:tgtEl>
                                          <p:spTgt spid="22937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78" grpId="0" build="p" bldLvl="5"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0402" name="Rectangle 2"/>
          <p:cNvSpPr>
            <a:spLocks noGrp="1" noChangeArrowheads="1"/>
          </p:cNvSpPr>
          <p:nvPr>
            <p:ph idx="1"/>
          </p:nvPr>
        </p:nvSpPr>
        <p:spPr/>
        <p:txBody>
          <a:bodyPr>
            <a:normAutofit/>
          </a:bodyPr>
          <a:lstStyle/>
          <a:p>
            <a:r>
              <a:rPr lang="en-US" sz="3200" dirty="0" smtClean="0">
                <a:latin typeface="Times New Roman" pitchFamily="18" charset="0"/>
                <a:cs typeface="Times New Roman" pitchFamily="18" charset="0"/>
              </a:rPr>
              <a:t>In providing mandatory or essential information, the focus should be on:</a:t>
            </a:r>
          </a:p>
          <a:p>
            <a:pPr lvl="1"/>
            <a:r>
              <a:rPr lang="en-US" sz="3200" dirty="0" smtClean="0">
                <a:solidFill>
                  <a:srgbClr val="0070C0"/>
                </a:solidFill>
                <a:latin typeface="Times New Roman" pitchFamily="18" charset="0"/>
                <a:cs typeface="Times New Roman" pitchFamily="18" charset="0"/>
              </a:rPr>
              <a:t>Minimizing costs</a:t>
            </a:r>
          </a:p>
          <a:p>
            <a:pPr lvl="1"/>
            <a:r>
              <a:rPr lang="en-US" sz="3200" dirty="0" smtClean="0">
                <a:solidFill>
                  <a:srgbClr val="0070C0"/>
                </a:solidFill>
                <a:latin typeface="Times New Roman" pitchFamily="18" charset="0"/>
                <a:cs typeface="Times New Roman" pitchFamily="18" charset="0"/>
              </a:rPr>
              <a:t>Meeting regulatory requirements</a:t>
            </a:r>
          </a:p>
          <a:p>
            <a:pPr lvl="1"/>
            <a:r>
              <a:rPr lang="en-US" sz="3200" dirty="0" smtClean="0">
                <a:solidFill>
                  <a:srgbClr val="0070C0"/>
                </a:solidFill>
                <a:latin typeface="Times New Roman" pitchFamily="18" charset="0"/>
                <a:cs typeface="Times New Roman" pitchFamily="18" charset="0"/>
              </a:rPr>
              <a:t>Meeting minimum standards of reliability and usefulness</a:t>
            </a:r>
          </a:p>
        </p:txBody>
      </p:sp>
      <p:sp>
        <p:nvSpPr>
          <p:cNvPr id="35842" name="Rectangle 3"/>
          <p:cNvSpPr>
            <a:spLocks noGrp="1" noChangeArrowheads="1"/>
          </p:cNvSpPr>
          <p:nvPr>
            <p:ph type="title"/>
          </p:nvPr>
        </p:nvSpPr>
        <p:spPr/>
        <p:txBody>
          <a:bodyPr/>
          <a:lstStyle/>
          <a:p>
            <a:r>
              <a:rPr lang="en-US" sz="3200" smtClean="0"/>
              <a:t>SYSTEMS, DATA, AND INFORMATION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30402">
                                            <p:txEl>
                                              <p:pRg st="0" end="0"/>
                                            </p:txEl>
                                          </p:spTgt>
                                        </p:tgtEl>
                                        <p:attrNameLst>
                                          <p:attrName>style.visibility</p:attrName>
                                        </p:attrNameLst>
                                      </p:cBhvr>
                                      <p:to>
                                        <p:strVal val="visible"/>
                                      </p:to>
                                    </p:set>
                                    <p:animEffect transition="in" filter="wipe(up)">
                                      <p:cBhvr>
                                        <p:cTn id="7" dur="500"/>
                                        <p:tgtEl>
                                          <p:spTgt spid="23040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30402">
                                            <p:txEl>
                                              <p:pRg st="1" end="1"/>
                                            </p:txEl>
                                          </p:spTgt>
                                        </p:tgtEl>
                                        <p:attrNameLst>
                                          <p:attrName>style.visibility</p:attrName>
                                        </p:attrNameLst>
                                      </p:cBhvr>
                                      <p:to>
                                        <p:strVal val="visible"/>
                                      </p:to>
                                    </p:set>
                                    <p:animEffect transition="in" filter="wipe(up)">
                                      <p:cBhvr>
                                        <p:cTn id="12" dur="500"/>
                                        <p:tgtEl>
                                          <p:spTgt spid="23040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30402">
                                            <p:txEl>
                                              <p:pRg st="2" end="2"/>
                                            </p:txEl>
                                          </p:spTgt>
                                        </p:tgtEl>
                                        <p:attrNameLst>
                                          <p:attrName>style.visibility</p:attrName>
                                        </p:attrNameLst>
                                      </p:cBhvr>
                                      <p:to>
                                        <p:strVal val="visible"/>
                                      </p:to>
                                    </p:set>
                                    <p:animEffect transition="in" filter="wipe(up)">
                                      <p:cBhvr>
                                        <p:cTn id="17" dur="500"/>
                                        <p:tgtEl>
                                          <p:spTgt spid="23040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30402">
                                            <p:txEl>
                                              <p:pRg st="3" end="3"/>
                                            </p:txEl>
                                          </p:spTgt>
                                        </p:tgtEl>
                                        <p:attrNameLst>
                                          <p:attrName>style.visibility</p:attrName>
                                        </p:attrNameLst>
                                      </p:cBhvr>
                                      <p:to>
                                        <p:strVal val="visible"/>
                                      </p:to>
                                    </p:set>
                                    <p:animEffect transition="in" filter="wipe(up)">
                                      <p:cBhvr>
                                        <p:cTn id="22" dur="500"/>
                                        <p:tgtEl>
                                          <p:spTgt spid="23040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2" grpId="0" build="p" bldLvl="5"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Rectangle 2"/>
          <p:cNvSpPr>
            <a:spLocks noGrp="1" noChangeArrowheads="1"/>
          </p:cNvSpPr>
          <p:nvPr>
            <p:ph idx="1"/>
          </p:nvPr>
        </p:nvSpPr>
        <p:spPr/>
        <p:txBody>
          <a:bodyPr/>
          <a:lstStyle/>
          <a:p>
            <a:r>
              <a:rPr lang="en-US" dirty="0" smtClean="0"/>
              <a:t>Information is provided to both:</a:t>
            </a:r>
          </a:p>
          <a:p>
            <a:pPr lvl="1"/>
            <a:r>
              <a:rPr lang="en-US" dirty="0" smtClean="0"/>
              <a:t>External users</a:t>
            </a:r>
          </a:p>
          <a:p>
            <a:pPr lvl="1"/>
            <a:r>
              <a:rPr lang="en-US" dirty="0" smtClean="0">
                <a:solidFill>
                  <a:srgbClr val="CC0000"/>
                </a:solidFill>
              </a:rPr>
              <a:t>Internal Users</a:t>
            </a:r>
          </a:p>
        </p:txBody>
      </p:sp>
      <p:sp>
        <p:nvSpPr>
          <p:cNvPr id="36866" name="Rectangle 3"/>
          <p:cNvSpPr>
            <a:spLocks noGrp="1" noChangeArrowheads="1"/>
          </p:cNvSpPr>
          <p:nvPr>
            <p:ph type="title"/>
          </p:nvPr>
        </p:nvSpPr>
        <p:spPr>
          <a:xfrm>
            <a:off x="457200" y="274638"/>
            <a:ext cx="8229600" cy="792162"/>
          </a:xfrm>
        </p:spPr>
        <p:txBody>
          <a:bodyPr/>
          <a:lstStyle/>
          <a:p>
            <a:r>
              <a:rPr lang="en-US" sz="3200" dirty="0" smtClean="0">
                <a:latin typeface="Times New Roman" pitchFamily="18" charset="0"/>
                <a:cs typeface="Times New Roman" pitchFamily="18" charset="0"/>
              </a:rPr>
              <a:t>SYSTEMS, DATA, AND INFORMATION</a:t>
            </a:r>
            <a:endParaRPr lang="en-US" sz="3200" dirty="0" smtClean="0"/>
          </a:p>
        </p:txBody>
      </p:sp>
      <p:sp>
        <p:nvSpPr>
          <p:cNvPr id="231428" name="Rectangle 4"/>
          <p:cNvSpPr>
            <a:spLocks noChangeArrowheads="1"/>
          </p:cNvSpPr>
          <p:nvPr/>
        </p:nvSpPr>
        <p:spPr bwMode="auto">
          <a:xfrm>
            <a:off x="838200" y="2286000"/>
            <a:ext cx="2895600" cy="457200"/>
          </a:xfrm>
          <a:prstGeom prst="rect">
            <a:avLst/>
          </a:prstGeom>
          <a:noFill/>
          <a:ln w="76200">
            <a:solidFill>
              <a:srgbClr val="CC0000"/>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31428"/>
                                        </p:tgtEl>
                                        <p:attrNameLst>
                                          <p:attrName>style.visibility</p:attrName>
                                        </p:attrNameLst>
                                      </p:cBhvr>
                                      <p:to>
                                        <p:strVal val="visible"/>
                                      </p:to>
                                    </p:set>
                                    <p:anim calcmode="lin" valueType="num">
                                      <p:cBhvr>
                                        <p:cTn id="7" dur="500" fill="hold"/>
                                        <p:tgtEl>
                                          <p:spTgt spid="231428"/>
                                        </p:tgtEl>
                                        <p:attrNameLst>
                                          <p:attrName>ppt_w</p:attrName>
                                        </p:attrNameLst>
                                      </p:cBhvr>
                                      <p:tavLst>
                                        <p:tav tm="0">
                                          <p:val>
                                            <p:fltVal val="0"/>
                                          </p:val>
                                        </p:tav>
                                        <p:tav tm="100000">
                                          <p:val>
                                            <p:strVal val="#ppt_w"/>
                                          </p:val>
                                        </p:tav>
                                      </p:tavLst>
                                    </p:anim>
                                    <p:anim calcmode="lin" valueType="num">
                                      <p:cBhvr>
                                        <p:cTn id="8" dur="500" fill="hold"/>
                                        <p:tgtEl>
                                          <p:spTgt spid="23142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8"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2450" name="Rectangle 2"/>
          <p:cNvSpPr>
            <a:spLocks noGrp="1" noChangeArrowheads="1"/>
          </p:cNvSpPr>
          <p:nvPr>
            <p:ph idx="1"/>
          </p:nvPr>
        </p:nvSpPr>
        <p:spPr>
          <a:xfrm>
            <a:off x="457200" y="1481328"/>
            <a:ext cx="8534400" cy="4525963"/>
          </a:xfrm>
        </p:spPr>
        <p:txBody>
          <a:bodyPr>
            <a:normAutofit/>
          </a:bodyPr>
          <a:lstStyle/>
          <a:p>
            <a:r>
              <a:rPr lang="en-US" sz="3200" dirty="0" smtClean="0">
                <a:latin typeface="Times New Roman" pitchFamily="18" charset="0"/>
                <a:cs typeface="Times New Roman" pitchFamily="18" charset="0"/>
              </a:rPr>
              <a:t>Internal users primarily use discretionary information(detail information's). E.g. </a:t>
            </a:r>
            <a:r>
              <a:rPr lang="en-US" sz="3200" dirty="0" smtClean="0">
                <a:solidFill>
                  <a:srgbClr val="00B0F0"/>
                </a:solidFill>
                <a:latin typeface="Times New Roman" pitchFamily="18" charset="0"/>
                <a:cs typeface="Times New Roman" pitchFamily="18" charset="0"/>
              </a:rPr>
              <a:t>Managers</a:t>
            </a:r>
          </a:p>
          <a:p>
            <a:pPr>
              <a:buNone/>
            </a:pPr>
            <a:endParaRPr lang="en-US" sz="3200" dirty="0" smtClean="0">
              <a:solidFill>
                <a:srgbClr val="00B0F0"/>
              </a:solidFill>
              <a:latin typeface="Times New Roman" pitchFamily="18" charset="0"/>
              <a:cs typeface="Times New Roman" pitchFamily="18" charset="0"/>
            </a:endParaRPr>
          </a:p>
          <a:p>
            <a:r>
              <a:rPr lang="en-US" sz="3200" dirty="0" smtClean="0">
                <a:latin typeface="Times New Roman" pitchFamily="18" charset="0"/>
                <a:cs typeface="Times New Roman" pitchFamily="18" charset="0"/>
              </a:rPr>
              <a:t>The primary focus in producing this information is ensuring that benefits exceed costs, i.e., the information has positive value.</a:t>
            </a:r>
          </a:p>
        </p:txBody>
      </p:sp>
      <p:sp>
        <p:nvSpPr>
          <p:cNvPr id="37890" name="Rectangle 3"/>
          <p:cNvSpPr>
            <a:spLocks noGrp="1" noChangeArrowheads="1"/>
          </p:cNvSpPr>
          <p:nvPr>
            <p:ph type="title"/>
          </p:nvPr>
        </p:nvSpPr>
        <p:spPr/>
        <p:txBody>
          <a:bodyPr>
            <a:normAutofit/>
          </a:bodyPr>
          <a:lstStyle/>
          <a:p>
            <a:r>
              <a:rPr lang="en-US" sz="3200" dirty="0" smtClean="0">
                <a:latin typeface="Times New Roman" pitchFamily="18" charset="0"/>
                <a:cs typeface="Times New Roman" pitchFamily="18" charset="0"/>
              </a:rPr>
              <a:t>SYSTEMS, DATA, AND INFORMATION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32450">
                                            <p:txEl>
                                              <p:pRg st="0" end="0"/>
                                            </p:txEl>
                                          </p:spTgt>
                                        </p:tgtEl>
                                        <p:attrNameLst>
                                          <p:attrName>style.visibility</p:attrName>
                                        </p:attrNameLst>
                                      </p:cBhvr>
                                      <p:to>
                                        <p:strVal val="visible"/>
                                      </p:to>
                                    </p:set>
                                    <p:animEffect transition="in" filter="wipe(up)">
                                      <p:cBhvr>
                                        <p:cTn id="7" dur="500"/>
                                        <p:tgtEl>
                                          <p:spTgt spid="23245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32450">
                                            <p:txEl>
                                              <p:pRg st="2" end="2"/>
                                            </p:txEl>
                                          </p:spTgt>
                                        </p:tgtEl>
                                        <p:attrNameLst>
                                          <p:attrName>style.visibility</p:attrName>
                                        </p:attrNameLst>
                                      </p:cBhvr>
                                      <p:to>
                                        <p:strVal val="visible"/>
                                      </p:to>
                                    </p:set>
                                    <p:animEffect transition="in" filter="wipe(up)">
                                      <p:cBhvr>
                                        <p:cTn id="12" dur="500"/>
                                        <p:tgtEl>
                                          <p:spTgt spid="23245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0" grpId="0" build="p" bldLvl="5"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3474" name="Rectangle 2"/>
          <p:cNvSpPr>
            <a:spLocks noGrp="1" noChangeArrowheads="1"/>
          </p:cNvSpPr>
          <p:nvPr>
            <p:ph idx="1"/>
          </p:nvPr>
        </p:nvSpPr>
        <p:spPr>
          <a:xfrm>
            <a:off x="152400" y="1481328"/>
            <a:ext cx="8839200" cy="4843272"/>
          </a:xfrm>
        </p:spPr>
        <p:txBody>
          <a:bodyPr>
            <a:normAutofit/>
          </a:bodyPr>
          <a:lstStyle/>
          <a:p>
            <a:pPr algn="just">
              <a:lnSpc>
                <a:spcPct val="90000"/>
              </a:lnSpc>
            </a:pPr>
            <a:r>
              <a:rPr lang="en-US" sz="3200" dirty="0" smtClean="0">
                <a:latin typeface="Times New Roman" pitchFamily="18" charset="0"/>
                <a:cs typeface="Times New Roman" pitchFamily="18" charset="0"/>
              </a:rPr>
              <a:t>An AIS is an Accounting system that collects, records, stores, and processes data to produce information for decision makers.</a:t>
            </a:r>
          </a:p>
          <a:p>
            <a:pPr>
              <a:lnSpc>
                <a:spcPct val="80000"/>
              </a:lnSpc>
            </a:pPr>
            <a:r>
              <a:rPr lang="en-US" sz="2800" dirty="0" smtClean="0">
                <a:latin typeface="Times New Roman" pitchFamily="18" charset="0"/>
                <a:cs typeface="Times New Roman" pitchFamily="18" charset="0"/>
              </a:rPr>
              <a:t>An accounting information system (AIS) consists of:</a:t>
            </a:r>
          </a:p>
          <a:p>
            <a:pPr lvl="1">
              <a:lnSpc>
                <a:spcPct val="80000"/>
              </a:lnSpc>
            </a:pPr>
            <a:r>
              <a:rPr lang="en-US" sz="2800" dirty="0" smtClean="0">
                <a:latin typeface="Times New Roman" pitchFamily="18" charset="0"/>
                <a:cs typeface="Times New Roman" pitchFamily="18" charset="0"/>
              </a:rPr>
              <a:t>People</a:t>
            </a:r>
          </a:p>
          <a:p>
            <a:pPr lvl="1">
              <a:lnSpc>
                <a:spcPct val="80000"/>
              </a:lnSpc>
            </a:pPr>
            <a:r>
              <a:rPr lang="en-US" sz="2800" dirty="0" smtClean="0">
                <a:latin typeface="Times New Roman" pitchFamily="18" charset="0"/>
                <a:cs typeface="Times New Roman" pitchFamily="18" charset="0"/>
              </a:rPr>
              <a:t>Procedures</a:t>
            </a:r>
          </a:p>
          <a:p>
            <a:pPr lvl="1">
              <a:lnSpc>
                <a:spcPct val="80000"/>
              </a:lnSpc>
            </a:pPr>
            <a:r>
              <a:rPr lang="en-US" sz="2800" dirty="0" smtClean="0">
                <a:latin typeface="Times New Roman" pitchFamily="18" charset="0"/>
                <a:cs typeface="Times New Roman" pitchFamily="18" charset="0"/>
              </a:rPr>
              <a:t>Data</a:t>
            </a:r>
          </a:p>
          <a:p>
            <a:pPr lvl="1">
              <a:lnSpc>
                <a:spcPct val="80000"/>
              </a:lnSpc>
            </a:pPr>
            <a:r>
              <a:rPr lang="en-US" sz="2800" b="1" dirty="0" smtClean="0">
                <a:latin typeface="Times New Roman" pitchFamily="18" charset="0"/>
                <a:cs typeface="Times New Roman" pitchFamily="18" charset="0"/>
              </a:rPr>
              <a:t>Software</a:t>
            </a:r>
          </a:p>
          <a:p>
            <a:pPr lvl="1">
              <a:lnSpc>
                <a:spcPct val="80000"/>
              </a:lnSpc>
            </a:pPr>
            <a:r>
              <a:rPr lang="en-US" sz="2800" b="1" dirty="0" smtClean="0">
                <a:latin typeface="Times New Roman" pitchFamily="18" charset="0"/>
                <a:cs typeface="Times New Roman" pitchFamily="18" charset="0"/>
              </a:rPr>
              <a:t>Information technology infrastructure like computer</a:t>
            </a:r>
          </a:p>
          <a:p>
            <a:pPr>
              <a:lnSpc>
                <a:spcPct val="90000"/>
              </a:lnSpc>
            </a:pPr>
            <a:r>
              <a:rPr lang="en-US" sz="3200" dirty="0" smtClean="0">
                <a:solidFill>
                  <a:srgbClr val="00B0F0"/>
                </a:solidFill>
                <a:latin typeface="Times New Roman" pitchFamily="18" charset="0"/>
                <a:cs typeface="Times New Roman" pitchFamily="18" charset="0"/>
              </a:rPr>
              <a:t>Technology is simply a tool to create, maintain, or improve a system.</a:t>
            </a:r>
          </a:p>
        </p:txBody>
      </p:sp>
      <p:sp>
        <p:nvSpPr>
          <p:cNvPr id="233475" name="Rectangle 3"/>
          <p:cNvSpPr>
            <a:spLocks noGrp="1" noChangeArrowheads="1"/>
          </p:cNvSpPr>
          <p:nvPr>
            <p:ph type="title"/>
          </p:nvPr>
        </p:nvSpPr>
        <p:spPr>
          <a:xfrm>
            <a:off x="457200" y="304800"/>
            <a:ext cx="8229600" cy="1143000"/>
          </a:xfrm>
        </p:spPr>
        <p:txBody>
          <a:bodyPr>
            <a:normAutofit/>
          </a:bodyPr>
          <a:lstStyle/>
          <a:p>
            <a:pPr algn="ctr"/>
            <a:r>
              <a:rPr lang="en-US" sz="4400" dirty="0" smtClean="0">
                <a:latin typeface="Times New Roman" pitchFamily="18" charset="0"/>
                <a:cs typeface="Times New Roman" pitchFamily="18" charset="0"/>
              </a:rPr>
              <a:t>WHAT IS AN AIS?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33475"/>
                                        </p:tgtEl>
                                        <p:attrNameLst>
                                          <p:attrName>style.visibility</p:attrName>
                                        </p:attrNameLst>
                                      </p:cBhvr>
                                      <p:to>
                                        <p:strVal val="visible"/>
                                      </p:to>
                                    </p:set>
                                    <p:anim calcmode="lin" valueType="num">
                                      <p:cBhvr>
                                        <p:cTn id="7" dur="500" fill="hold"/>
                                        <p:tgtEl>
                                          <p:spTgt spid="233475"/>
                                        </p:tgtEl>
                                        <p:attrNameLst>
                                          <p:attrName>ppt_w</p:attrName>
                                        </p:attrNameLst>
                                      </p:cBhvr>
                                      <p:tavLst>
                                        <p:tav tm="0">
                                          <p:val>
                                            <p:fltVal val="0"/>
                                          </p:val>
                                        </p:tav>
                                        <p:tav tm="100000">
                                          <p:val>
                                            <p:strVal val="#ppt_w"/>
                                          </p:val>
                                        </p:tav>
                                      </p:tavLst>
                                    </p:anim>
                                    <p:anim calcmode="lin" valueType="num">
                                      <p:cBhvr>
                                        <p:cTn id="8" dur="500" fill="hold"/>
                                        <p:tgtEl>
                                          <p:spTgt spid="23347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233474">
                                            <p:txEl>
                                              <p:pRg st="0" end="0"/>
                                            </p:txEl>
                                          </p:spTgt>
                                        </p:tgtEl>
                                        <p:attrNameLst>
                                          <p:attrName>style.visibility</p:attrName>
                                        </p:attrNameLst>
                                      </p:cBhvr>
                                      <p:to>
                                        <p:strVal val="visible"/>
                                      </p:to>
                                    </p:set>
                                    <p:animEffect transition="in" filter="wipe(up)">
                                      <p:cBhvr>
                                        <p:cTn id="13" dur="500"/>
                                        <p:tgtEl>
                                          <p:spTgt spid="23347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233474">
                                            <p:txEl>
                                              <p:pRg st="1" end="1"/>
                                            </p:txEl>
                                          </p:spTgt>
                                        </p:tgtEl>
                                        <p:attrNameLst>
                                          <p:attrName>style.visibility</p:attrName>
                                        </p:attrNameLst>
                                      </p:cBhvr>
                                      <p:to>
                                        <p:strVal val="visible"/>
                                      </p:to>
                                    </p:set>
                                    <p:animEffect transition="in" filter="wipe(up)">
                                      <p:cBhvr>
                                        <p:cTn id="18" dur="500"/>
                                        <p:tgtEl>
                                          <p:spTgt spid="23347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233474">
                                            <p:txEl>
                                              <p:pRg st="2" end="2"/>
                                            </p:txEl>
                                          </p:spTgt>
                                        </p:tgtEl>
                                        <p:attrNameLst>
                                          <p:attrName>style.visibility</p:attrName>
                                        </p:attrNameLst>
                                      </p:cBhvr>
                                      <p:to>
                                        <p:strVal val="visible"/>
                                      </p:to>
                                    </p:set>
                                    <p:animEffect transition="in" filter="wipe(up)">
                                      <p:cBhvr>
                                        <p:cTn id="23" dur="500"/>
                                        <p:tgtEl>
                                          <p:spTgt spid="23347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233474">
                                            <p:txEl>
                                              <p:pRg st="3" end="3"/>
                                            </p:txEl>
                                          </p:spTgt>
                                        </p:tgtEl>
                                        <p:attrNameLst>
                                          <p:attrName>style.visibility</p:attrName>
                                        </p:attrNameLst>
                                      </p:cBhvr>
                                      <p:to>
                                        <p:strVal val="visible"/>
                                      </p:to>
                                    </p:set>
                                    <p:animEffect transition="in" filter="wipe(up)">
                                      <p:cBhvr>
                                        <p:cTn id="28" dur="500"/>
                                        <p:tgtEl>
                                          <p:spTgt spid="233474">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233474">
                                            <p:txEl>
                                              <p:pRg st="4" end="4"/>
                                            </p:txEl>
                                          </p:spTgt>
                                        </p:tgtEl>
                                        <p:attrNameLst>
                                          <p:attrName>style.visibility</p:attrName>
                                        </p:attrNameLst>
                                      </p:cBhvr>
                                      <p:to>
                                        <p:strVal val="visible"/>
                                      </p:to>
                                    </p:set>
                                    <p:animEffect transition="in" filter="wipe(up)">
                                      <p:cBhvr>
                                        <p:cTn id="33" dur="500"/>
                                        <p:tgtEl>
                                          <p:spTgt spid="233474">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233474">
                                            <p:txEl>
                                              <p:pRg st="5" end="5"/>
                                            </p:txEl>
                                          </p:spTgt>
                                        </p:tgtEl>
                                        <p:attrNameLst>
                                          <p:attrName>style.visibility</p:attrName>
                                        </p:attrNameLst>
                                      </p:cBhvr>
                                      <p:to>
                                        <p:strVal val="visible"/>
                                      </p:to>
                                    </p:set>
                                    <p:animEffect transition="in" filter="wipe(up)">
                                      <p:cBhvr>
                                        <p:cTn id="38" dur="500"/>
                                        <p:tgtEl>
                                          <p:spTgt spid="233474">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233474">
                                            <p:txEl>
                                              <p:pRg st="6" end="6"/>
                                            </p:txEl>
                                          </p:spTgt>
                                        </p:tgtEl>
                                        <p:attrNameLst>
                                          <p:attrName>style.visibility</p:attrName>
                                        </p:attrNameLst>
                                      </p:cBhvr>
                                      <p:to>
                                        <p:strVal val="visible"/>
                                      </p:to>
                                    </p:set>
                                    <p:animEffect transition="in" filter="wipe(up)">
                                      <p:cBhvr>
                                        <p:cTn id="43" dur="500"/>
                                        <p:tgtEl>
                                          <p:spTgt spid="233474">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grpId="0" nodeType="clickEffect">
                                  <p:stCondLst>
                                    <p:cond delay="0"/>
                                  </p:stCondLst>
                                  <p:childTnLst>
                                    <p:set>
                                      <p:cBhvr>
                                        <p:cTn id="47" dur="1" fill="hold">
                                          <p:stCondLst>
                                            <p:cond delay="0"/>
                                          </p:stCondLst>
                                        </p:cTn>
                                        <p:tgtEl>
                                          <p:spTgt spid="233474">
                                            <p:txEl>
                                              <p:pRg st="7" end="7"/>
                                            </p:txEl>
                                          </p:spTgt>
                                        </p:tgtEl>
                                        <p:attrNameLst>
                                          <p:attrName>style.visibility</p:attrName>
                                        </p:attrNameLst>
                                      </p:cBhvr>
                                      <p:to>
                                        <p:strVal val="visible"/>
                                      </p:to>
                                    </p:set>
                                    <p:animEffect transition="in" filter="wipe(up)">
                                      <p:cBhvr>
                                        <p:cTn id="48" dur="500"/>
                                        <p:tgtEl>
                                          <p:spTgt spid="23347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4" grpId="0" build="p" bldLvl="5" autoUpdateAnimBg="0"/>
      <p:bldP spid="233475"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4498" name="Rectangle 2"/>
          <p:cNvSpPr>
            <a:spLocks noGrp="1" noChangeArrowheads="1"/>
          </p:cNvSpPr>
          <p:nvPr>
            <p:ph idx="1"/>
          </p:nvPr>
        </p:nvSpPr>
        <p:spPr>
          <a:xfrm>
            <a:off x="228600" y="990600"/>
            <a:ext cx="8686800" cy="5562600"/>
          </a:xfrm>
        </p:spPr>
        <p:txBody>
          <a:bodyPr>
            <a:noAutofit/>
          </a:bodyPr>
          <a:lstStyle/>
          <a:p>
            <a:pPr>
              <a:lnSpc>
                <a:spcPct val="90000"/>
              </a:lnSpc>
              <a:buFont typeface="Wingdings" pitchFamily="2" charset="2"/>
              <a:buChar char="v"/>
            </a:pPr>
            <a:r>
              <a:rPr lang="en-US" sz="3200" dirty="0" smtClean="0">
                <a:solidFill>
                  <a:srgbClr val="FF0000"/>
                </a:solidFill>
                <a:latin typeface="Times New Roman" pitchFamily="18" charset="0"/>
                <a:cs typeface="Times New Roman" pitchFamily="18" charset="0"/>
              </a:rPr>
              <a:t>The Three functions of an AIS are to:</a:t>
            </a:r>
          </a:p>
          <a:p>
            <a:pPr lvl="1">
              <a:lnSpc>
                <a:spcPct val="90000"/>
              </a:lnSpc>
              <a:buNone/>
            </a:pPr>
            <a:r>
              <a:rPr lang="en-US" sz="3200" dirty="0" smtClean="0">
                <a:latin typeface="Times New Roman" pitchFamily="18" charset="0"/>
                <a:cs typeface="Times New Roman" pitchFamily="18" charset="0"/>
              </a:rPr>
              <a:t>1. </a:t>
            </a:r>
            <a:r>
              <a:rPr lang="en-US" sz="3200" dirty="0" smtClean="0">
                <a:solidFill>
                  <a:srgbClr val="00B0F0"/>
                </a:solidFill>
                <a:latin typeface="Times New Roman" pitchFamily="18" charset="0"/>
                <a:cs typeface="Times New Roman" pitchFamily="18" charset="0"/>
              </a:rPr>
              <a:t>Collect and store</a:t>
            </a:r>
            <a:r>
              <a:rPr lang="en-US" sz="3200" dirty="0" smtClean="0">
                <a:latin typeface="Times New Roman" pitchFamily="18" charset="0"/>
                <a:cs typeface="Times New Roman" pitchFamily="18" charset="0"/>
              </a:rPr>
              <a:t> data about events, resources, and agents.</a:t>
            </a:r>
          </a:p>
          <a:p>
            <a:pPr lvl="1">
              <a:lnSpc>
                <a:spcPct val="90000"/>
              </a:lnSpc>
              <a:buNone/>
            </a:pPr>
            <a:r>
              <a:rPr lang="en-US" sz="3200" dirty="0" smtClean="0">
                <a:latin typeface="Times New Roman" pitchFamily="18" charset="0"/>
                <a:cs typeface="Times New Roman" pitchFamily="18" charset="0"/>
              </a:rPr>
              <a:t>2. Transform that data into information</a:t>
            </a:r>
            <a:r>
              <a:rPr lang="en-US" sz="3200" dirty="0" smtClean="0">
                <a:solidFill>
                  <a:srgbClr val="00B0F0"/>
                </a:solidFill>
                <a:latin typeface="Times New Roman" pitchFamily="18" charset="0"/>
                <a:cs typeface="Times New Roman" pitchFamily="18" charset="0"/>
              </a:rPr>
              <a:t>(process data to information)</a:t>
            </a:r>
            <a:r>
              <a:rPr lang="en-US" sz="3200" dirty="0" smtClean="0">
                <a:latin typeface="Times New Roman" pitchFamily="18" charset="0"/>
                <a:cs typeface="Times New Roman" pitchFamily="18" charset="0"/>
              </a:rPr>
              <a:t> that management can use to make decisions about events, resources, and agents.</a:t>
            </a:r>
          </a:p>
          <a:p>
            <a:pPr lvl="1">
              <a:lnSpc>
                <a:spcPct val="90000"/>
              </a:lnSpc>
              <a:buNone/>
            </a:pPr>
            <a:r>
              <a:rPr lang="en-US" sz="3200" dirty="0" smtClean="0">
                <a:latin typeface="Times New Roman" pitchFamily="18" charset="0"/>
                <a:cs typeface="Times New Roman" pitchFamily="18" charset="0"/>
              </a:rPr>
              <a:t>3. </a:t>
            </a:r>
            <a:r>
              <a:rPr lang="en-US" sz="3200" dirty="0" smtClean="0">
                <a:solidFill>
                  <a:srgbClr val="00B0F0"/>
                </a:solidFill>
                <a:latin typeface="Times New Roman" pitchFamily="18" charset="0"/>
                <a:cs typeface="Times New Roman" pitchFamily="18" charset="0"/>
              </a:rPr>
              <a:t>Provide adequate controls or safeguard </a:t>
            </a:r>
            <a:r>
              <a:rPr lang="en-US" sz="3200" dirty="0" smtClean="0">
                <a:latin typeface="Times New Roman" pitchFamily="18" charset="0"/>
                <a:cs typeface="Times New Roman" pitchFamily="18" charset="0"/>
              </a:rPr>
              <a:t>to ensure that the entity’s resources (including data) are:</a:t>
            </a:r>
          </a:p>
          <a:p>
            <a:pPr lvl="4">
              <a:lnSpc>
                <a:spcPct val="90000"/>
              </a:lnSpc>
              <a:buFont typeface="Arial" pitchFamily="34" charset="0"/>
              <a:buChar char="•"/>
            </a:pPr>
            <a:r>
              <a:rPr lang="en-US" sz="2900" dirty="0" smtClean="0">
                <a:latin typeface="Times New Roman" pitchFamily="18" charset="0"/>
                <a:cs typeface="Times New Roman" pitchFamily="18" charset="0"/>
              </a:rPr>
              <a:t> Available when needed</a:t>
            </a:r>
          </a:p>
          <a:p>
            <a:pPr lvl="4">
              <a:lnSpc>
                <a:spcPct val="90000"/>
              </a:lnSpc>
              <a:buFont typeface="Arial" pitchFamily="34" charset="0"/>
              <a:buChar char="•"/>
            </a:pPr>
            <a:r>
              <a:rPr lang="en-US" sz="2900" dirty="0" smtClean="0">
                <a:latin typeface="Times New Roman" pitchFamily="18" charset="0"/>
                <a:cs typeface="Times New Roman" pitchFamily="18" charset="0"/>
              </a:rPr>
              <a:t>Accurate and reliable</a:t>
            </a:r>
          </a:p>
        </p:txBody>
      </p:sp>
      <p:sp>
        <p:nvSpPr>
          <p:cNvPr id="39938" name="Rectangle 3"/>
          <p:cNvSpPr>
            <a:spLocks noGrp="1" noChangeArrowheads="1"/>
          </p:cNvSpPr>
          <p:nvPr>
            <p:ph type="title"/>
          </p:nvPr>
        </p:nvSpPr>
        <p:spPr>
          <a:xfrm>
            <a:off x="457200" y="274638"/>
            <a:ext cx="8229600" cy="792162"/>
          </a:xfrm>
        </p:spPr>
        <p:txBody>
          <a:bodyPr>
            <a:normAutofit/>
          </a:bodyPr>
          <a:lstStyle/>
          <a:p>
            <a:pPr algn="ctr"/>
            <a:r>
              <a:rPr lang="en-US" sz="4400" dirty="0" smtClean="0">
                <a:latin typeface="Times New Roman" pitchFamily="18" charset="0"/>
                <a:cs typeface="Times New Roman" pitchFamily="18" charset="0"/>
              </a:rPr>
              <a:t>WHAT IS AN AIS?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34498">
                                            <p:txEl>
                                              <p:pRg st="0" end="0"/>
                                            </p:txEl>
                                          </p:spTgt>
                                        </p:tgtEl>
                                        <p:attrNameLst>
                                          <p:attrName>style.visibility</p:attrName>
                                        </p:attrNameLst>
                                      </p:cBhvr>
                                      <p:to>
                                        <p:strVal val="visible"/>
                                      </p:to>
                                    </p:set>
                                    <p:animEffect transition="in" filter="wipe(up)">
                                      <p:cBhvr>
                                        <p:cTn id="7" dur="500"/>
                                        <p:tgtEl>
                                          <p:spTgt spid="2344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34498">
                                            <p:txEl>
                                              <p:pRg st="1" end="1"/>
                                            </p:txEl>
                                          </p:spTgt>
                                        </p:tgtEl>
                                        <p:attrNameLst>
                                          <p:attrName>style.visibility</p:attrName>
                                        </p:attrNameLst>
                                      </p:cBhvr>
                                      <p:to>
                                        <p:strVal val="visible"/>
                                      </p:to>
                                    </p:set>
                                    <p:animEffect transition="in" filter="wipe(up)">
                                      <p:cBhvr>
                                        <p:cTn id="12" dur="500"/>
                                        <p:tgtEl>
                                          <p:spTgt spid="23449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34498">
                                            <p:txEl>
                                              <p:pRg st="2" end="2"/>
                                            </p:txEl>
                                          </p:spTgt>
                                        </p:tgtEl>
                                        <p:attrNameLst>
                                          <p:attrName>style.visibility</p:attrName>
                                        </p:attrNameLst>
                                      </p:cBhvr>
                                      <p:to>
                                        <p:strVal val="visible"/>
                                      </p:to>
                                    </p:set>
                                    <p:animEffect transition="in" filter="wipe(up)">
                                      <p:cBhvr>
                                        <p:cTn id="17" dur="500"/>
                                        <p:tgtEl>
                                          <p:spTgt spid="23449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34498">
                                            <p:txEl>
                                              <p:pRg st="3" end="3"/>
                                            </p:txEl>
                                          </p:spTgt>
                                        </p:tgtEl>
                                        <p:attrNameLst>
                                          <p:attrName>style.visibility</p:attrName>
                                        </p:attrNameLst>
                                      </p:cBhvr>
                                      <p:to>
                                        <p:strVal val="visible"/>
                                      </p:to>
                                    </p:set>
                                    <p:animEffect transition="in" filter="wipe(up)">
                                      <p:cBhvr>
                                        <p:cTn id="22" dur="500"/>
                                        <p:tgtEl>
                                          <p:spTgt spid="23449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34498">
                                            <p:txEl>
                                              <p:pRg st="4" end="4"/>
                                            </p:txEl>
                                          </p:spTgt>
                                        </p:tgtEl>
                                        <p:attrNameLst>
                                          <p:attrName>style.visibility</p:attrName>
                                        </p:attrNameLst>
                                      </p:cBhvr>
                                      <p:to>
                                        <p:strVal val="visible"/>
                                      </p:to>
                                    </p:set>
                                    <p:animEffect transition="in" filter="wipe(up)">
                                      <p:cBhvr>
                                        <p:cTn id="27" dur="500"/>
                                        <p:tgtEl>
                                          <p:spTgt spid="23449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34498">
                                            <p:txEl>
                                              <p:pRg st="5" end="5"/>
                                            </p:txEl>
                                          </p:spTgt>
                                        </p:tgtEl>
                                        <p:attrNameLst>
                                          <p:attrName>style.visibility</p:attrName>
                                        </p:attrNameLst>
                                      </p:cBhvr>
                                      <p:to>
                                        <p:strVal val="visible"/>
                                      </p:to>
                                    </p:set>
                                    <p:animEffect transition="in" filter="wipe(up)">
                                      <p:cBhvr>
                                        <p:cTn id="32" dur="500"/>
                                        <p:tgtEl>
                                          <p:spTgt spid="23449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498" grpId="0" build="p" bldLvl="5"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6546" name="Rectangle 2"/>
          <p:cNvSpPr>
            <a:spLocks noGrp="1" noChangeArrowheads="1"/>
          </p:cNvSpPr>
          <p:nvPr>
            <p:ph idx="1"/>
          </p:nvPr>
        </p:nvSpPr>
        <p:spPr>
          <a:xfrm>
            <a:off x="457200" y="1600200"/>
            <a:ext cx="8229600" cy="4572000"/>
          </a:xfrm>
        </p:spPr>
        <p:txBody>
          <a:bodyPr/>
          <a:lstStyle/>
          <a:p>
            <a:pPr>
              <a:buNone/>
            </a:pPr>
            <a:r>
              <a:rPr lang="en-US" b="1" dirty="0" smtClean="0">
                <a:solidFill>
                  <a:srgbClr val="CC0000"/>
                </a:solidFill>
              </a:rPr>
              <a:t>A. It’s fundamental to accounting.</a:t>
            </a:r>
          </a:p>
        </p:txBody>
      </p:sp>
      <p:sp>
        <p:nvSpPr>
          <p:cNvPr id="236547" name="Rectangle 3"/>
          <p:cNvSpPr>
            <a:spLocks noGrp="1" noChangeArrowheads="1"/>
          </p:cNvSpPr>
          <p:nvPr>
            <p:ph type="title"/>
          </p:nvPr>
        </p:nvSpPr>
        <p:spPr/>
        <p:txBody>
          <a:bodyPr>
            <a:noAutofit/>
          </a:bodyPr>
          <a:lstStyle/>
          <a:p>
            <a:pPr algn="ctr"/>
            <a:r>
              <a:rPr lang="en-US" sz="3600" dirty="0" smtClean="0">
                <a:effectLst>
                  <a:outerShdw blurRad="38100" dist="38100" dir="2700000" algn="tl">
                    <a:srgbClr val="000000">
                      <a:alpha val="43137"/>
                    </a:srgbClr>
                  </a:outerShdw>
                </a:effectLst>
                <a:latin typeface="Times New Roman" pitchFamily="18" charset="0"/>
                <a:cs typeface="Times New Roman" pitchFamily="18" charset="0"/>
              </a:rPr>
              <a:t>WHY STUDY ACCOUNTING INFORMATION SYSTEMS?</a:t>
            </a:r>
          </a:p>
        </p:txBody>
      </p:sp>
      <p:sp>
        <p:nvSpPr>
          <p:cNvPr id="236548" name="Rectangle 4"/>
          <p:cNvSpPr>
            <a:spLocks noChangeArrowheads="1"/>
          </p:cNvSpPr>
          <p:nvPr/>
        </p:nvSpPr>
        <p:spPr bwMode="auto">
          <a:xfrm>
            <a:off x="1066800" y="2286000"/>
            <a:ext cx="7924800" cy="4572000"/>
          </a:xfrm>
          <a:prstGeom prst="rect">
            <a:avLst/>
          </a:prstGeom>
          <a:solidFill>
            <a:schemeClr val="bg1"/>
          </a:solidFill>
          <a:ln w="76200">
            <a:solidFill>
              <a:srgbClr val="0000CC"/>
            </a:solidFill>
            <a:miter lim="800000"/>
            <a:headEnd/>
            <a:tailEnd/>
          </a:ln>
        </p:spPr>
        <p:txBody>
          <a:bodyPr/>
          <a:lstStyle/>
          <a:p>
            <a:pPr>
              <a:buFont typeface="Wingdings" pitchFamily="2" charset="2"/>
              <a:buChar char="Ø"/>
            </a:pPr>
            <a:r>
              <a:rPr lang="en-US" sz="2800" dirty="0" smtClean="0">
                <a:solidFill>
                  <a:srgbClr val="0070C0"/>
                </a:solidFill>
                <a:latin typeface="Times New Roman" pitchFamily="18" charset="0"/>
                <a:cs typeface="Times New Roman" pitchFamily="18" charset="0"/>
              </a:rPr>
              <a:t>In Statement of Financial Accounting Concepts No.    2, The FASB... defined accounting as an information system.</a:t>
            </a:r>
          </a:p>
          <a:p>
            <a:pPr marL="342900" indent="-342900">
              <a:lnSpc>
                <a:spcPct val="90000"/>
              </a:lnSpc>
              <a:spcBef>
                <a:spcPct val="20000"/>
              </a:spcBef>
              <a:buFont typeface="Wingdings" pitchFamily="2" charset="2"/>
              <a:buChar char="Ø"/>
            </a:pPr>
            <a:r>
              <a:rPr lang="en-US" sz="2800" dirty="0" smtClean="0">
                <a:solidFill>
                  <a:srgbClr val="1672CE"/>
                </a:solidFill>
                <a:latin typeface="Times New Roman" pitchFamily="18" charset="0"/>
                <a:cs typeface="Times New Roman" pitchFamily="18" charset="0"/>
              </a:rPr>
              <a:t>Accounting </a:t>
            </a:r>
            <a:r>
              <a:rPr lang="en-US" sz="2800" dirty="0">
                <a:solidFill>
                  <a:srgbClr val="1672CE"/>
                </a:solidFill>
                <a:latin typeface="Times New Roman" pitchFamily="18" charset="0"/>
                <a:cs typeface="Times New Roman" pitchFamily="18" charset="0"/>
              </a:rPr>
              <a:t>is an information-providing activity, so accountants need to understand:</a:t>
            </a:r>
          </a:p>
          <a:p>
            <a:pPr marL="742950" lvl="1" indent="-285750">
              <a:lnSpc>
                <a:spcPct val="90000"/>
              </a:lnSpc>
              <a:spcBef>
                <a:spcPct val="20000"/>
              </a:spcBef>
              <a:buFontTx/>
              <a:buChar char="–"/>
            </a:pPr>
            <a:r>
              <a:rPr lang="en-US" sz="2800" dirty="0">
                <a:solidFill>
                  <a:srgbClr val="1672CE"/>
                </a:solidFill>
                <a:latin typeface="Times New Roman" pitchFamily="18" charset="0"/>
                <a:cs typeface="Times New Roman" pitchFamily="18" charset="0"/>
              </a:rPr>
              <a:t>How the system that provides that information is designed, implemented and used.</a:t>
            </a:r>
          </a:p>
          <a:p>
            <a:pPr marL="742950" lvl="1" indent="-285750">
              <a:lnSpc>
                <a:spcPct val="90000"/>
              </a:lnSpc>
              <a:spcBef>
                <a:spcPct val="20000"/>
              </a:spcBef>
              <a:buFontTx/>
              <a:buChar char="–"/>
            </a:pPr>
            <a:r>
              <a:rPr lang="en-US" sz="2800" dirty="0">
                <a:solidFill>
                  <a:srgbClr val="1672CE"/>
                </a:solidFill>
                <a:latin typeface="Times New Roman" pitchFamily="18" charset="0"/>
                <a:cs typeface="Times New Roman" pitchFamily="18" charset="0"/>
              </a:rPr>
              <a:t>How financial information is reported</a:t>
            </a:r>
          </a:p>
          <a:p>
            <a:pPr marL="742950" lvl="1" indent="-285750">
              <a:lnSpc>
                <a:spcPct val="90000"/>
              </a:lnSpc>
              <a:spcBef>
                <a:spcPct val="20000"/>
              </a:spcBef>
              <a:buFontTx/>
              <a:buChar char="–"/>
            </a:pPr>
            <a:r>
              <a:rPr lang="en-US" sz="2800" dirty="0">
                <a:solidFill>
                  <a:srgbClr val="1672CE"/>
                </a:solidFill>
                <a:latin typeface="Times New Roman" pitchFamily="18" charset="0"/>
                <a:cs typeface="Times New Roman" pitchFamily="18" charset="0"/>
              </a:rPr>
              <a:t>How information is used to make decisions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36547"/>
                                        </p:tgtEl>
                                        <p:attrNameLst>
                                          <p:attrName>style.visibility</p:attrName>
                                        </p:attrNameLst>
                                      </p:cBhvr>
                                      <p:to>
                                        <p:strVal val="visible"/>
                                      </p:to>
                                    </p:set>
                                    <p:anim calcmode="lin" valueType="num">
                                      <p:cBhvr>
                                        <p:cTn id="7" dur="500" fill="hold"/>
                                        <p:tgtEl>
                                          <p:spTgt spid="236547"/>
                                        </p:tgtEl>
                                        <p:attrNameLst>
                                          <p:attrName>ppt_w</p:attrName>
                                        </p:attrNameLst>
                                      </p:cBhvr>
                                      <p:tavLst>
                                        <p:tav tm="0">
                                          <p:val>
                                            <p:fltVal val="0"/>
                                          </p:val>
                                        </p:tav>
                                        <p:tav tm="100000">
                                          <p:val>
                                            <p:strVal val="#ppt_w"/>
                                          </p:val>
                                        </p:tav>
                                      </p:tavLst>
                                    </p:anim>
                                    <p:anim calcmode="lin" valueType="num">
                                      <p:cBhvr>
                                        <p:cTn id="8" dur="500" fill="hold"/>
                                        <p:tgtEl>
                                          <p:spTgt spid="23654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236546">
                                            <p:txEl>
                                              <p:pRg st="0" end="0"/>
                                            </p:txEl>
                                          </p:spTgt>
                                        </p:tgtEl>
                                        <p:attrNameLst>
                                          <p:attrName>style.visibility</p:attrName>
                                        </p:attrNameLst>
                                      </p:cBhvr>
                                      <p:to>
                                        <p:strVal val="visible"/>
                                      </p:to>
                                    </p:set>
                                    <p:animEffect transition="in" filter="wipe(up)">
                                      <p:cBhvr>
                                        <p:cTn id="13" dur="500"/>
                                        <p:tgtEl>
                                          <p:spTgt spid="23654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236548"/>
                                        </p:tgtEl>
                                        <p:attrNameLst>
                                          <p:attrName>style.visibility</p:attrName>
                                        </p:attrNameLst>
                                      </p:cBhvr>
                                      <p:to>
                                        <p:strVal val="visible"/>
                                      </p:to>
                                    </p:set>
                                    <p:anim calcmode="lin" valueType="num">
                                      <p:cBhvr>
                                        <p:cTn id="18" dur="500" fill="hold"/>
                                        <p:tgtEl>
                                          <p:spTgt spid="236548"/>
                                        </p:tgtEl>
                                        <p:attrNameLst>
                                          <p:attrName>ppt_w</p:attrName>
                                        </p:attrNameLst>
                                      </p:cBhvr>
                                      <p:tavLst>
                                        <p:tav tm="0">
                                          <p:val>
                                            <p:fltVal val="0"/>
                                          </p:val>
                                        </p:tav>
                                        <p:tav tm="100000">
                                          <p:val>
                                            <p:strVal val="#ppt_w"/>
                                          </p:val>
                                        </p:tav>
                                      </p:tavLst>
                                    </p:anim>
                                    <p:anim calcmode="lin" valueType="num">
                                      <p:cBhvr>
                                        <p:cTn id="19" dur="500" fill="hold"/>
                                        <p:tgtEl>
                                          <p:spTgt spid="23654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546" grpId="0" build="p" bldLvl="5" autoUpdateAnimBg="0"/>
      <p:bldP spid="236547" grpId="0" animBg="1"/>
      <p:bldP spid="236548"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7" name="Rectangle 2"/>
          <p:cNvSpPr>
            <a:spLocks noGrp="1" noChangeArrowheads="1"/>
          </p:cNvSpPr>
          <p:nvPr>
            <p:ph idx="1"/>
          </p:nvPr>
        </p:nvSpPr>
        <p:spPr>
          <a:xfrm>
            <a:off x="457200" y="1600200"/>
            <a:ext cx="8229600" cy="4572000"/>
          </a:xfrm>
        </p:spPr>
        <p:txBody>
          <a:bodyPr/>
          <a:lstStyle/>
          <a:p>
            <a:pPr>
              <a:buNone/>
            </a:pPr>
            <a:r>
              <a:rPr lang="en-US" b="1" dirty="0" smtClean="0">
                <a:solidFill>
                  <a:srgbClr val="CC0000"/>
                </a:solidFill>
              </a:rPr>
              <a:t>A. It's fundamental to accounting.</a:t>
            </a:r>
          </a:p>
          <a:p>
            <a:pPr>
              <a:buFontTx/>
              <a:buNone/>
            </a:pPr>
            <a:endParaRPr lang="en-US" b="1" dirty="0" smtClean="0">
              <a:solidFill>
                <a:srgbClr val="CC0000"/>
              </a:solidFill>
            </a:endParaRPr>
          </a:p>
        </p:txBody>
      </p:sp>
      <p:sp>
        <p:nvSpPr>
          <p:cNvPr id="41986" name="Rectangle 3"/>
          <p:cNvSpPr>
            <a:spLocks noGrp="1" noChangeArrowheads="1"/>
          </p:cNvSpPr>
          <p:nvPr>
            <p:ph type="title"/>
          </p:nvPr>
        </p:nvSpPr>
        <p:spPr/>
        <p:txBody>
          <a:bodyPr/>
          <a:lstStyle/>
          <a:p>
            <a:r>
              <a:rPr lang="en-US" sz="3200" smtClean="0"/>
              <a:t>WHY STUDY ACCOUNTING INFORMATION SYSTEMS?</a:t>
            </a:r>
          </a:p>
        </p:txBody>
      </p:sp>
      <p:sp>
        <p:nvSpPr>
          <p:cNvPr id="237572" name="Rectangle 4"/>
          <p:cNvSpPr>
            <a:spLocks noChangeArrowheads="1"/>
          </p:cNvSpPr>
          <p:nvPr/>
        </p:nvSpPr>
        <p:spPr bwMode="auto">
          <a:xfrm>
            <a:off x="1600200" y="2286000"/>
            <a:ext cx="6781800" cy="4038600"/>
          </a:xfrm>
          <a:prstGeom prst="rect">
            <a:avLst/>
          </a:prstGeom>
          <a:solidFill>
            <a:schemeClr val="bg1"/>
          </a:solidFill>
          <a:ln w="76200">
            <a:solidFill>
              <a:srgbClr val="0000CC"/>
            </a:solidFill>
            <a:miter lim="800000"/>
            <a:headEnd/>
            <a:tailEnd/>
          </a:ln>
        </p:spPr>
        <p:txBody>
          <a:bodyPr/>
          <a:lstStyle/>
          <a:p>
            <a:pPr marL="342900" indent="-342900">
              <a:lnSpc>
                <a:spcPct val="90000"/>
              </a:lnSpc>
              <a:spcBef>
                <a:spcPct val="20000"/>
              </a:spcBef>
              <a:buFontTx/>
              <a:buChar char="•"/>
            </a:pPr>
            <a:r>
              <a:rPr lang="en-US" sz="2800" dirty="0">
                <a:solidFill>
                  <a:srgbClr val="1672CE"/>
                </a:solidFill>
                <a:latin typeface="Times New Roman" pitchFamily="18" charset="0"/>
                <a:cs typeface="Times New Roman" pitchFamily="18" charset="0"/>
              </a:rPr>
              <a:t>Other accounting courses focus on how the information is provided and used.</a:t>
            </a:r>
          </a:p>
          <a:p>
            <a:pPr marL="342900" indent="-342900">
              <a:lnSpc>
                <a:spcPct val="90000"/>
              </a:lnSpc>
              <a:spcBef>
                <a:spcPct val="20000"/>
              </a:spcBef>
              <a:buFontTx/>
              <a:buChar char="•"/>
            </a:pPr>
            <a:r>
              <a:rPr lang="en-US" sz="2800" dirty="0">
                <a:solidFill>
                  <a:srgbClr val="1672CE"/>
                </a:solidFill>
                <a:latin typeface="Times New Roman" pitchFamily="18" charset="0"/>
                <a:cs typeface="Times New Roman" pitchFamily="18" charset="0"/>
              </a:rPr>
              <a:t>An AIS course places greater emphasis on:</a:t>
            </a:r>
          </a:p>
          <a:p>
            <a:pPr marL="742950" lvl="1" indent="-285750">
              <a:lnSpc>
                <a:spcPct val="90000"/>
              </a:lnSpc>
              <a:spcBef>
                <a:spcPct val="20000"/>
              </a:spcBef>
              <a:buFontTx/>
              <a:buChar char="–"/>
            </a:pPr>
            <a:r>
              <a:rPr lang="en-US" sz="2800" dirty="0">
                <a:solidFill>
                  <a:srgbClr val="1672CE"/>
                </a:solidFill>
                <a:latin typeface="Times New Roman" pitchFamily="18" charset="0"/>
                <a:cs typeface="Times New Roman" pitchFamily="18" charset="0"/>
              </a:rPr>
              <a:t>How the data is collected and </a:t>
            </a:r>
            <a:r>
              <a:rPr lang="en-US" sz="2800" dirty="0" smtClean="0">
                <a:solidFill>
                  <a:srgbClr val="1672CE"/>
                </a:solidFill>
                <a:latin typeface="Times New Roman" pitchFamily="18" charset="0"/>
                <a:cs typeface="Times New Roman" pitchFamily="18" charset="0"/>
              </a:rPr>
              <a:t>transformed to information</a:t>
            </a:r>
            <a:endParaRPr lang="en-US" sz="2800" dirty="0">
              <a:solidFill>
                <a:srgbClr val="1672CE"/>
              </a:solidFill>
              <a:latin typeface="Times New Roman" pitchFamily="18" charset="0"/>
              <a:cs typeface="Times New Roman" pitchFamily="18" charset="0"/>
            </a:endParaRPr>
          </a:p>
          <a:p>
            <a:pPr marL="742950" lvl="1" indent="-285750">
              <a:lnSpc>
                <a:spcPct val="90000"/>
              </a:lnSpc>
              <a:spcBef>
                <a:spcPct val="20000"/>
              </a:spcBef>
              <a:buFontTx/>
              <a:buChar char="–"/>
            </a:pPr>
            <a:r>
              <a:rPr lang="en-US" sz="2800" dirty="0">
                <a:solidFill>
                  <a:srgbClr val="1672CE"/>
                </a:solidFill>
                <a:latin typeface="Times New Roman" pitchFamily="18" charset="0"/>
                <a:cs typeface="Times New Roman" pitchFamily="18" charset="0"/>
              </a:rPr>
              <a:t>How the availability, reliability, and accuracy of the data is ensured</a:t>
            </a:r>
          </a:p>
          <a:p>
            <a:pPr marL="342900" indent="-342900">
              <a:lnSpc>
                <a:spcPct val="90000"/>
              </a:lnSpc>
              <a:spcBef>
                <a:spcPct val="20000"/>
              </a:spcBef>
              <a:buFontTx/>
              <a:buChar char="•"/>
            </a:pPr>
            <a:r>
              <a:rPr lang="en-US" sz="2800" dirty="0">
                <a:solidFill>
                  <a:srgbClr val="1672CE"/>
                </a:solidFill>
                <a:latin typeface="Times New Roman" pitchFamily="18" charset="0"/>
                <a:cs typeface="Times New Roman" pitchFamily="18" charset="0"/>
              </a:rPr>
              <a:t>AIS courses are not </a:t>
            </a:r>
            <a:r>
              <a:rPr lang="en-US" sz="2800" dirty="0">
                <a:solidFill>
                  <a:srgbClr val="FF0000"/>
                </a:solidFill>
                <a:latin typeface="Times New Roman" pitchFamily="18" charset="0"/>
                <a:cs typeface="Times New Roman" pitchFamily="18" charset="0"/>
              </a:rPr>
              <a:t>number-crunching courses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37572"/>
                                        </p:tgtEl>
                                        <p:attrNameLst>
                                          <p:attrName>style.visibility</p:attrName>
                                        </p:attrNameLst>
                                      </p:cBhvr>
                                      <p:to>
                                        <p:strVal val="visible"/>
                                      </p:to>
                                    </p:set>
                                    <p:anim calcmode="lin" valueType="num">
                                      <p:cBhvr>
                                        <p:cTn id="7" dur="500" fill="hold"/>
                                        <p:tgtEl>
                                          <p:spTgt spid="237572"/>
                                        </p:tgtEl>
                                        <p:attrNameLst>
                                          <p:attrName>ppt_w</p:attrName>
                                        </p:attrNameLst>
                                      </p:cBhvr>
                                      <p:tavLst>
                                        <p:tav tm="0">
                                          <p:val>
                                            <p:fltVal val="0"/>
                                          </p:val>
                                        </p:tav>
                                        <p:tav tm="100000">
                                          <p:val>
                                            <p:strVal val="#ppt_w"/>
                                          </p:val>
                                        </p:tav>
                                      </p:tavLst>
                                    </p:anim>
                                    <p:anim calcmode="lin" valueType="num">
                                      <p:cBhvr>
                                        <p:cTn id="8" dur="500" fill="hold"/>
                                        <p:tgtEl>
                                          <p:spTgt spid="23757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2"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2755" name="Rectangle 3"/>
          <p:cNvSpPr>
            <a:spLocks noGrp="1" noChangeArrowheads="1"/>
          </p:cNvSpPr>
          <p:nvPr>
            <p:ph idx="1"/>
          </p:nvPr>
        </p:nvSpPr>
        <p:spPr>
          <a:xfrm>
            <a:off x="228600" y="1219200"/>
            <a:ext cx="8686800" cy="5257800"/>
          </a:xfrm>
        </p:spPr>
        <p:txBody>
          <a:bodyPr>
            <a:noAutofit/>
          </a:bodyPr>
          <a:lstStyle/>
          <a:p>
            <a:pPr>
              <a:lnSpc>
                <a:spcPct val="90000"/>
              </a:lnSpc>
            </a:pPr>
            <a:r>
              <a:rPr lang="en-US" sz="3200" dirty="0" smtClean="0">
                <a:latin typeface="Times New Roman" pitchFamily="18" charset="0"/>
                <a:cs typeface="Times New Roman" pitchFamily="18" charset="0"/>
              </a:rPr>
              <a:t>Questions to be addressed in this chapter include:</a:t>
            </a:r>
          </a:p>
          <a:p>
            <a:pPr lvl="1">
              <a:lnSpc>
                <a:spcPct val="90000"/>
              </a:lnSpc>
              <a:buFont typeface="Wingdings" pitchFamily="2" charset="2"/>
              <a:buChar char="Ø"/>
            </a:pPr>
            <a:r>
              <a:rPr lang="en-US" sz="3200" dirty="0" smtClean="0">
                <a:latin typeface="Times New Roman" pitchFamily="18" charset="0"/>
                <a:cs typeface="Times New Roman" pitchFamily="18" charset="0"/>
              </a:rPr>
              <a:t>What is the meaning of </a:t>
            </a:r>
            <a:r>
              <a:rPr lang="en-US" sz="3200" b="1" i="1" dirty="0" smtClean="0">
                <a:latin typeface="Times New Roman" pitchFamily="18" charset="0"/>
                <a:cs typeface="Times New Roman" pitchFamily="18" charset="0"/>
              </a:rPr>
              <a:t>system</a:t>
            </a:r>
            <a:r>
              <a:rPr lang="en-US" sz="3200" dirty="0" smtClean="0">
                <a:latin typeface="Times New Roman" pitchFamily="18" charset="0"/>
                <a:cs typeface="Times New Roman" pitchFamily="18" charset="0"/>
              </a:rPr>
              <a:t>, </a:t>
            </a:r>
            <a:r>
              <a:rPr lang="en-US" sz="3200" b="1" i="1" dirty="0" smtClean="0">
                <a:latin typeface="Times New Roman" pitchFamily="18" charset="0"/>
                <a:cs typeface="Times New Roman" pitchFamily="18" charset="0"/>
              </a:rPr>
              <a:t>data</a:t>
            </a:r>
            <a:r>
              <a:rPr lang="en-US" sz="3200" dirty="0" smtClean="0">
                <a:latin typeface="Times New Roman" pitchFamily="18" charset="0"/>
                <a:cs typeface="Times New Roman" pitchFamily="18" charset="0"/>
              </a:rPr>
              <a:t>, and </a:t>
            </a:r>
            <a:r>
              <a:rPr lang="en-US" sz="3200" b="1" i="1" dirty="0" smtClean="0">
                <a:latin typeface="Times New Roman" pitchFamily="18" charset="0"/>
                <a:cs typeface="Times New Roman" pitchFamily="18" charset="0"/>
              </a:rPr>
              <a:t>information</a:t>
            </a:r>
            <a:r>
              <a:rPr lang="en-US" sz="3200" i="1" dirty="0" smtClean="0">
                <a:latin typeface="Times New Roman" pitchFamily="18" charset="0"/>
                <a:cs typeface="Times New Roman" pitchFamily="18" charset="0"/>
              </a:rPr>
              <a:t>?</a:t>
            </a:r>
            <a:endParaRPr lang="en-US" sz="3200" dirty="0" smtClean="0">
              <a:latin typeface="Times New Roman" pitchFamily="18" charset="0"/>
              <a:cs typeface="Times New Roman" pitchFamily="18" charset="0"/>
            </a:endParaRPr>
          </a:p>
          <a:p>
            <a:pPr lvl="1">
              <a:lnSpc>
                <a:spcPct val="90000"/>
              </a:lnSpc>
              <a:buFont typeface="Wingdings" pitchFamily="2" charset="2"/>
              <a:buChar char="Ø"/>
            </a:pPr>
            <a:r>
              <a:rPr lang="en-US" sz="3200" dirty="0" smtClean="0">
                <a:latin typeface="Times New Roman" pitchFamily="18" charset="0"/>
                <a:cs typeface="Times New Roman" pitchFamily="18" charset="0"/>
              </a:rPr>
              <a:t>What is an accounting information system (AIS)?</a:t>
            </a:r>
          </a:p>
          <a:p>
            <a:pPr lvl="1">
              <a:lnSpc>
                <a:spcPct val="90000"/>
              </a:lnSpc>
              <a:buFont typeface="Wingdings" pitchFamily="2" charset="2"/>
              <a:buChar char="Ø"/>
            </a:pPr>
            <a:r>
              <a:rPr lang="en-US" sz="3200" dirty="0" smtClean="0">
                <a:latin typeface="Times New Roman" pitchFamily="18" charset="0"/>
                <a:cs typeface="Times New Roman" pitchFamily="18" charset="0"/>
              </a:rPr>
              <a:t>Why is the AIS an important topic to study?</a:t>
            </a:r>
          </a:p>
          <a:p>
            <a:pPr lvl="1">
              <a:lnSpc>
                <a:spcPct val="90000"/>
              </a:lnSpc>
              <a:buFont typeface="Wingdings" pitchFamily="2" charset="2"/>
              <a:buChar char="Ø"/>
            </a:pPr>
            <a:r>
              <a:rPr lang="en-US" sz="3200" dirty="0" smtClean="0">
                <a:latin typeface="Times New Roman" pitchFamily="18" charset="0"/>
                <a:cs typeface="Times New Roman" pitchFamily="18" charset="0"/>
              </a:rPr>
              <a:t>What is the role of the AIS in the value chain?</a:t>
            </a:r>
          </a:p>
          <a:p>
            <a:pPr lvl="1">
              <a:lnSpc>
                <a:spcPct val="90000"/>
              </a:lnSpc>
              <a:buFont typeface="Wingdings" pitchFamily="2" charset="2"/>
              <a:buChar char="Ø"/>
            </a:pPr>
            <a:r>
              <a:rPr lang="en-US" sz="3200" dirty="0" smtClean="0">
                <a:latin typeface="Times New Roman" pitchFamily="18" charset="0"/>
                <a:cs typeface="Times New Roman" pitchFamily="18" charset="0"/>
              </a:rPr>
              <a:t>How does the AIS provide information for decision making?</a:t>
            </a:r>
          </a:p>
          <a:p>
            <a:pPr lvl="1">
              <a:lnSpc>
                <a:spcPct val="90000"/>
              </a:lnSpc>
              <a:buNone/>
            </a:pPr>
            <a:endParaRPr lang="en-US" sz="2800" dirty="0" smtClean="0">
              <a:latin typeface="Times New Roman" pitchFamily="18" charset="0"/>
              <a:cs typeface="Times New Roman" pitchFamily="18" charset="0"/>
            </a:endParaRPr>
          </a:p>
        </p:txBody>
      </p:sp>
      <p:sp>
        <p:nvSpPr>
          <p:cNvPr id="14338" name="Rectangle 2"/>
          <p:cNvSpPr>
            <a:spLocks noGrp="1" noChangeArrowheads="1"/>
          </p:cNvSpPr>
          <p:nvPr>
            <p:ph type="title"/>
          </p:nvPr>
        </p:nvSpPr>
        <p:spPr>
          <a:xfrm>
            <a:off x="457200" y="274638"/>
            <a:ext cx="8229600" cy="639762"/>
          </a:xfrm>
        </p:spPr>
        <p:txBody>
          <a:bodyPr>
            <a:normAutofit fontScale="90000"/>
          </a:bodyPr>
          <a:lstStyle/>
          <a:p>
            <a:pPr algn="ctr"/>
            <a:r>
              <a:rPr lang="en-US" dirty="0" smtClean="0">
                <a:solidFill>
                  <a:srgbClr val="00B0F0"/>
                </a:solidFill>
              </a:rPr>
              <a:t>INTRODUCTION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02755">
                                            <p:txEl>
                                              <p:pRg st="0" end="0"/>
                                            </p:txEl>
                                          </p:spTgt>
                                        </p:tgtEl>
                                        <p:attrNameLst>
                                          <p:attrName>style.visibility</p:attrName>
                                        </p:attrNameLst>
                                      </p:cBhvr>
                                      <p:to>
                                        <p:strVal val="visible"/>
                                      </p:to>
                                    </p:set>
                                    <p:animEffect transition="in" filter="wipe(up)">
                                      <p:cBhvr>
                                        <p:cTn id="7" dur="500"/>
                                        <p:tgtEl>
                                          <p:spTgt spid="2027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02755">
                                            <p:txEl>
                                              <p:pRg st="1" end="1"/>
                                            </p:txEl>
                                          </p:spTgt>
                                        </p:tgtEl>
                                        <p:attrNameLst>
                                          <p:attrName>style.visibility</p:attrName>
                                        </p:attrNameLst>
                                      </p:cBhvr>
                                      <p:to>
                                        <p:strVal val="visible"/>
                                      </p:to>
                                    </p:set>
                                    <p:animEffect transition="in" filter="wipe(up)">
                                      <p:cBhvr>
                                        <p:cTn id="12" dur="500"/>
                                        <p:tgtEl>
                                          <p:spTgt spid="2027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02755">
                                            <p:txEl>
                                              <p:pRg st="2" end="2"/>
                                            </p:txEl>
                                          </p:spTgt>
                                        </p:tgtEl>
                                        <p:attrNameLst>
                                          <p:attrName>style.visibility</p:attrName>
                                        </p:attrNameLst>
                                      </p:cBhvr>
                                      <p:to>
                                        <p:strVal val="visible"/>
                                      </p:to>
                                    </p:set>
                                    <p:animEffect transition="in" filter="wipe(up)">
                                      <p:cBhvr>
                                        <p:cTn id="17" dur="500"/>
                                        <p:tgtEl>
                                          <p:spTgt spid="2027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02755">
                                            <p:txEl>
                                              <p:pRg st="3" end="3"/>
                                            </p:txEl>
                                          </p:spTgt>
                                        </p:tgtEl>
                                        <p:attrNameLst>
                                          <p:attrName>style.visibility</p:attrName>
                                        </p:attrNameLst>
                                      </p:cBhvr>
                                      <p:to>
                                        <p:strVal val="visible"/>
                                      </p:to>
                                    </p:set>
                                    <p:animEffect transition="in" filter="wipe(up)">
                                      <p:cBhvr>
                                        <p:cTn id="22" dur="500"/>
                                        <p:tgtEl>
                                          <p:spTgt spid="20275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02755">
                                            <p:txEl>
                                              <p:pRg st="4" end="4"/>
                                            </p:txEl>
                                          </p:spTgt>
                                        </p:tgtEl>
                                        <p:attrNameLst>
                                          <p:attrName>style.visibility</p:attrName>
                                        </p:attrNameLst>
                                      </p:cBhvr>
                                      <p:to>
                                        <p:strVal val="visible"/>
                                      </p:to>
                                    </p:set>
                                    <p:animEffect transition="in" filter="wipe(up)">
                                      <p:cBhvr>
                                        <p:cTn id="27" dur="500"/>
                                        <p:tgtEl>
                                          <p:spTgt spid="20275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02755">
                                            <p:txEl>
                                              <p:pRg st="5" end="5"/>
                                            </p:txEl>
                                          </p:spTgt>
                                        </p:tgtEl>
                                        <p:attrNameLst>
                                          <p:attrName>style.visibility</p:attrName>
                                        </p:attrNameLst>
                                      </p:cBhvr>
                                      <p:to>
                                        <p:strVal val="visible"/>
                                      </p:to>
                                    </p:set>
                                    <p:animEffect transition="in" filter="wipe(up)">
                                      <p:cBhvr>
                                        <p:cTn id="32" dur="500"/>
                                        <p:tgtEl>
                                          <p:spTgt spid="2027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5" grpId="0" build="p" bldLvl="5"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1" name="Rectangle 2"/>
          <p:cNvSpPr>
            <a:spLocks noGrp="1" noChangeArrowheads="1"/>
          </p:cNvSpPr>
          <p:nvPr>
            <p:ph idx="1"/>
          </p:nvPr>
        </p:nvSpPr>
        <p:spPr>
          <a:xfrm>
            <a:off x="457200" y="1600200"/>
            <a:ext cx="8229600" cy="4572000"/>
          </a:xfrm>
        </p:spPr>
        <p:txBody>
          <a:bodyPr/>
          <a:lstStyle/>
          <a:p>
            <a:pPr>
              <a:buNone/>
            </a:pPr>
            <a:r>
              <a:rPr lang="en-US" b="1" dirty="0" smtClean="0"/>
              <a:t>A. It’s fundamental to accounting.</a:t>
            </a:r>
          </a:p>
          <a:p>
            <a:pPr>
              <a:buNone/>
            </a:pPr>
            <a:r>
              <a:rPr lang="en-US" b="1" dirty="0" smtClean="0">
                <a:solidFill>
                  <a:srgbClr val="CC0000"/>
                </a:solidFill>
              </a:rPr>
              <a:t>B. The skills are critical to career success.</a:t>
            </a:r>
          </a:p>
          <a:p>
            <a:pPr>
              <a:buFontTx/>
              <a:buNone/>
            </a:pPr>
            <a:endParaRPr lang="en-US" b="1" dirty="0" smtClean="0">
              <a:solidFill>
                <a:srgbClr val="CC0000"/>
              </a:solidFill>
            </a:endParaRPr>
          </a:p>
        </p:txBody>
      </p:sp>
      <p:sp>
        <p:nvSpPr>
          <p:cNvPr id="43010" name="Rectangle 3"/>
          <p:cNvSpPr>
            <a:spLocks noGrp="1" noChangeArrowheads="1"/>
          </p:cNvSpPr>
          <p:nvPr>
            <p:ph type="title"/>
          </p:nvPr>
        </p:nvSpPr>
        <p:spPr/>
        <p:txBody>
          <a:bodyPr/>
          <a:lstStyle/>
          <a:p>
            <a:r>
              <a:rPr lang="en-US" sz="3200" smtClean="0"/>
              <a:t>WHY STUDY ACCOUNTING INFORMATION SYSTEMS?</a:t>
            </a:r>
          </a:p>
        </p:txBody>
      </p:sp>
      <p:sp>
        <p:nvSpPr>
          <p:cNvPr id="238596" name="Rectangle 4"/>
          <p:cNvSpPr>
            <a:spLocks noChangeArrowheads="1"/>
          </p:cNvSpPr>
          <p:nvPr/>
        </p:nvSpPr>
        <p:spPr bwMode="auto">
          <a:xfrm>
            <a:off x="1676400" y="2819400"/>
            <a:ext cx="6781800" cy="1143000"/>
          </a:xfrm>
          <a:prstGeom prst="rect">
            <a:avLst/>
          </a:prstGeom>
          <a:solidFill>
            <a:schemeClr val="bg1"/>
          </a:solidFill>
          <a:ln w="76200">
            <a:solidFill>
              <a:srgbClr val="0000CC"/>
            </a:solidFill>
            <a:miter lim="800000"/>
            <a:headEnd/>
            <a:tailEnd/>
          </a:ln>
        </p:spPr>
        <p:txBody>
          <a:bodyPr/>
          <a:lstStyle/>
          <a:p>
            <a:pPr marL="342900" indent="-342900">
              <a:lnSpc>
                <a:spcPct val="90000"/>
              </a:lnSpc>
              <a:spcBef>
                <a:spcPct val="20000"/>
              </a:spcBef>
              <a:buFontTx/>
              <a:buChar char="•"/>
            </a:pPr>
            <a:r>
              <a:rPr lang="en-US" sz="2800" dirty="0">
                <a:solidFill>
                  <a:srgbClr val="CC0000"/>
                </a:solidFill>
                <a:latin typeface="Times New Roman" pitchFamily="18" charset="0"/>
                <a:cs typeface="Times New Roman" pitchFamily="18" charset="0"/>
              </a:rPr>
              <a:t>Auditors</a:t>
            </a:r>
            <a:r>
              <a:rPr lang="en-US" sz="2800" dirty="0">
                <a:solidFill>
                  <a:srgbClr val="1672CE"/>
                </a:solidFill>
                <a:latin typeface="Times New Roman" pitchFamily="18" charset="0"/>
                <a:cs typeface="Times New Roman" pitchFamily="18" charset="0"/>
              </a:rPr>
              <a:t> need to evaluate the accuracy and reliability of information produced by the AIS.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38596"/>
                                        </p:tgtEl>
                                        <p:attrNameLst>
                                          <p:attrName>style.visibility</p:attrName>
                                        </p:attrNameLst>
                                      </p:cBhvr>
                                      <p:to>
                                        <p:strVal val="visible"/>
                                      </p:to>
                                    </p:set>
                                    <p:anim calcmode="lin" valueType="num">
                                      <p:cBhvr>
                                        <p:cTn id="7" dur="500" fill="hold"/>
                                        <p:tgtEl>
                                          <p:spTgt spid="238596"/>
                                        </p:tgtEl>
                                        <p:attrNameLst>
                                          <p:attrName>ppt_w</p:attrName>
                                        </p:attrNameLst>
                                      </p:cBhvr>
                                      <p:tavLst>
                                        <p:tav tm="0">
                                          <p:val>
                                            <p:fltVal val="0"/>
                                          </p:val>
                                        </p:tav>
                                        <p:tav tm="100000">
                                          <p:val>
                                            <p:strVal val="#ppt_w"/>
                                          </p:val>
                                        </p:tav>
                                      </p:tavLst>
                                    </p:anim>
                                    <p:anim calcmode="lin" valueType="num">
                                      <p:cBhvr>
                                        <p:cTn id="8" dur="500" fill="hold"/>
                                        <p:tgtEl>
                                          <p:spTgt spid="23859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6" grpId="0" animBg="1"/>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5" name="Rectangle 2"/>
          <p:cNvSpPr>
            <a:spLocks noGrp="1" noChangeArrowheads="1"/>
          </p:cNvSpPr>
          <p:nvPr>
            <p:ph idx="1"/>
          </p:nvPr>
        </p:nvSpPr>
        <p:spPr>
          <a:xfrm>
            <a:off x="457200" y="1600200"/>
            <a:ext cx="8229600" cy="4572000"/>
          </a:xfrm>
        </p:spPr>
        <p:txBody>
          <a:bodyPr/>
          <a:lstStyle/>
          <a:p>
            <a:pPr>
              <a:buNone/>
            </a:pPr>
            <a:r>
              <a:rPr lang="en-US" b="1" dirty="0" smtClean="0"/>
              <a:t>A. It’s fundamental to accounting.</a:t>
            </a:r>
          </a:p>
          <a:p>
            <a:pPr>
              <a:buNone/>
            </a:pPr>
            <a:r>
              <a:rPr lang="en-US" b="1" dirty="0" smtClean="0">
                <a:solidFill>
                  <a:srgbClr val="CC0000"/>
                </a:solidFill>
              </a:rPr>
              <a:t>B. The skills are critical to career success.</a:t>
            </a:r>
          </a:p>
          <a:p>
            <a:pPr>
              <a:buFontTx/>
              <a:buNone/>
            </a:pPr>
            <a:endParaRPr lang="en-US" b="1" dirty="0" smtClean="0">
              <a:solidFill>
                <a:srgbClr val="CC0000"/>
              </a:solidFill>
            </a:endParaRPr>
          </a:p>
        </p:txBody>
      </p:sp>
      <p:sp>
        <p:nvSpPr>
          <p:cNvPr id="44034" name="Rectangle 3"/>
          <p:cNvSpPr>
            <a:spLocks noGrp="1" noChangeArrowheads="1"/>
          </p:cNvSpPr>
          <p:nvPr>
            <p:ph type="title"/>
          </p:nvPr>
        </p:nvSpPr>
        <p:spPr/>
        <p:txBody>
          <a:bodyPr/>
          <a:lstStyle/>
          <a:p>
            <a:r>
              <a:rPr lang="en-US" sz="3200" smtClean="0"/>
              <a:t>WHY STUDY ACCOUNTING INFORMATION SYSTEMS?</a:t>
            </a:r>
          </a:p>
        </p:txBody>
      </p:sp>
      <p:sp>
        <p:nvSpPr>
          <p:cNvPr id="239620" name="Rectangle 4"/>
          <p:cNvSpPr>
            <a:spLocks noChangeArrowheads="1"/>
          </p:cNvSpPr>
          <p:nvPr/>
        </p:nvSpPr>
        <p:spPr bwMode="auto">
          <a:xfrm>
            <a:off x="1447800" y="2819400"/>
            <a:ext cx="7315200" cy="2362200"/>
          </a:xfrm>
          <a:prstGeom prst="rect">
            <a:avLst/>
          </a:prstGeom>
          <a:solidFill>
            <a:schemeClr val="bg1"/>
          </a:solidFill>
          <a:ln w="76200">
            <a:solidFill>
              <a:srgbClr val="0000CC"/>
            </a:solidFill>
            <a:miter lim="800000"/>
            <a:headEnd/>
            <a:tailEnd/>
          </a:ln>
        </p:spPr>
        <p:txBody>
          <a:bodyPr/>
          <a:lstStyle/>
          <a:p>
            <a:pPr marL="342900" indent="-342900" algn="just">
              <a:lnSpc>
                <a:spcPct val="90000"/>
              </a:lnSpc>
              <a:spcBef>
                <a:spcPct val="20000"/>
              </a:spcBef>
              <a:buFontTx/>
              <a:buChar char="•"/>
            </a:pPr>
            <a:r>
              <a:rPr lang="en-US" sz="2800" dirty="0">
                <a:solidFill>
                  <a:srgbClr val="CC0000"/>
                </a:solidFill>
                <a:latin typeface="Times New Roman" pitchFamily="18" charset="0"/>
                <a:cs typeface="Times New Roman" pitchFamily="18" charset="0"/>
              </a:rPr>
              <a:t>Tax accountants</a:t>
            </a:r>
            <a:r>
              <a:rPr lang="en-US" sz="2800" dirty="0">
                <a:solidFill>
                  <a:srgbClr val="1672CE"/>
                </a:solidFill>
                <a:latin typeface="Times New Roman" pitchFamily="18" charset="0"/>
                <a:cs typeface="Times New Roman" pitchFamily="18" charset="0"/>
              </a:rPr>
              <a:t> must understand the client’s AIS adequately to be confident that it is providing complete and accurate information for tax planning and compliance work.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39620"/>
                                        </p:tgtEl>
                                        <p:attrNameLst>
                                          <p:attrName>style.visibility</p:attrName>
                                        </p:attrNameLst>
                                      </p:cBhvr>
                                      <p:to>
                                        <p:strVal val="visible"/>
                                      </p:to>
                                    </p:set>
                                    <p:anim calcmode="lin" valueType="num">
                                      <p:cBhvr>
                                        <p:cTn id="7" dur="500" fill="hold"/>
                                        <p:tgtEl>
                                          <p:spTgt spid="239620"/>
                                        </p:tgtEl>
                                        <p:attrNameLst>
                                          <p:attrName>ppt_w</p:attrName>
                                        </p:attrNameLst>
                                      </p:cBhvr>
                                      <p:tavLst>
                                        <p:tav tm="0">
                                          <p:val>
                                            <p:fltVal val="0"/>
                                          </p:val>
                                        </p:tav>
                                        <p:tav tm="100000">
                                          <p:val>
                                            <p:strVal val="#ppt_w"/>
                                          </p:val>
                                        </p:tav>
                                      </p:tavLst>
                                    </p:anim>
                                    <p:anim calcmode="lin" valueType="num">
                                      <p:cBhvr>
                                        <p:cTn id="8" dur="500" fill="hold"/>
                                        <p:tgtEl>
                                          <p:spTgt spid="23962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20" grpId="0" animBg="1"/>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9" name="Rectangle 2"/>
          <p:cNvSpPr>
            <a:spLocks noGrp="1" noChangeArrowheads="1"/>
          </p:cNvSpPr>
          <p:nvPr>
            <p:ph idx="1"/>
          </p:nvPr>
        </p:nvSpPr>
        <p:spPr>
          <a:xfrm>
            <a:off x="457200" y="1600200"/>
            <a:ext cx="8229600" cy="4572000"/>
          </a:xfrm>
        </p:spPr>
        <p:txBody>
          <a:bodyPr/>
          <a:lstStyle/>
          <a:p>
            <a:pPr>
              <a:buNone/>
            </a:pPr>
            <a:r>
              <a:rPr lang="en-US" b="1" dirty="0" smtClean="0"/>
              <a:t>A. It’s fundamental to accounting.</a:t>
            </a:r>
          </a:p>
          <a:p>
            <a:pPr>
              <a:buNone/>
            </a:pPr>
            <a:r>
              <a:rPr lang="en-US" b="1" dirty="0" smtClean="0">
                <a:solidFill>
                  <a:srgbClr val="CC0000"/>
                </a:solidFill>
              </a:rPr>
              <a:t>B. The skills are critical to career success.</a:t>
            </a:r>
          </a:p>
          <a:p>
            <a:pPr>
              <a:buFontTx/>
              <a:buNone/>
            </a:pPr>
            <a:endParaRPr lang="en-US" b="1" dirty="0" smtClean="0">
              <a:solidFill>
                <a:srgbClr val="CC0000"/>
              </a:solidFill>
            </a:endParaRPr>
          </a:p>
        </p:txBody>
      </p:sp>
      <p:sp>
        <p:nvSpPr>
          <p:cNvPr id="45058" name="Rectangle 3"/>
          <p:cNvSpPr>
            <a:spLocks noGrp="1" noChangeArrowheads="1"/>
          </p:cNvSpPr>
          <p:nvPr>
            <p:ph type="title"/>
          </p:nvPr>
        </p:nvSpPr>
        <p:spPr/>
        <p:txBody>
          <a:bodyPr/>
          <a:lstStyle/>
          <a:p>
            <a:r>
              <a:rPr lang="en-US" sz="3200" smtClean="0"/>
              <a:t>WHY STUDY ACCOUNTING INFORMATION SYSTEMS?</a:t>
            </a:r>
          </a:p>
        </p:txBody>
      </p:sp>
      <p:sp>
        <p:nvSpPr>
          <p:cNvPr id="240644" name="Rectangle 4"/>
          <p:cNvSpPr>
            <a:spLocks noChangeArrowheads="1"/>
          </p:cNvSpPr>
          <p:nvPr/>
        </p:nvSpPr>
        <p:spPr bwMode="auto">
          <a:xfrm>
            <a:off x="1524000" y="2819400"/>
            <a:ext cx="7162800" cy="1600200"/>
          </a:xfrm>
          <a:prstGeom prst="rect">
            <a:avLst/>
          </a:prstGeom>
          <a:solidFill>
            <a:schemeClr val="bg1"/>
          </a:solidFill>
          <a:ln w="76200">
            <a:solidFill>
              <a:srgbClr val="0000CC"/>
            </a:solidFill>
            <a:miter lim="800000"/>
            <a:headEnd/>
            <a:tailEnd/>
          </a:ln>
        </p:spPr>
        <p:txBody>
          <a:bodyPr/>
          <a:lstStyle/>
          <a:p>
            <a:pPr marL="342900" indent="-342900">
              <a:lnSpc>
                <a:spcPct val="90000"/>
              </a:lnSpc>
              <a:spcBef>
                <a:spcPct val="20000"/>
              </a:spcBef>
              <a:buFontTx/>
              <a:buChar char="•"/>
            </a:pPr>
            <a:r>
              <a:rPr lang="en-US" sz="2800" dirty="0">
                <a:solidFill>
                  <a:srgbClr val="1672CE"/>
                </a:solidFill>
                <a:latin typeface="Times New Roman" pitchFamily="18" charset="0"/>
                <a:cs typeface="Times New Roman" pitchFamily="18" charset="0"/>
              </a:rPr>
              <a:t>In </a:t>
            </a:r>
            <a:r>
              <a:rPr lang="en-US" sz="2800" dirty="0">
                <a:solidFill>
                  <a:srgbClr val="CC0000"/>
                </a:solidFill>
                <a:latin typeface="Times New Roman" pitchFamily="18" charset="0"/>
                <a:cs typeface="Times New Roman" pitchFamily="18" charset="0"/>
              </a:rPr>
              <a:t>private industry</a:t>
            </a:r>
            <a:r>
              <a:rPr lang="en-US" sz="2800" dirty="0">
                <a:solidFill>
                  <a:srgbClr val="1672CE"/>
                </a:solidFill>
                <a:latin typeface="Times New Roman" pitchFamily="18" charset="0"/>
                <a:cs typeface="Times New Roman" pitchFamily="18" charset="0"/>
              </a:rPr>
              <a:t> and </a:t>
            </a:r>
            <a:r>
              <a:rPr lang="en-US" sz="2800" dirty="0" smtClean="0">
                <a:solidFill>
                  <a:srgbClr val="CC0000"/>
                </a:solidFill>
                <a:latin typeface="Times New Roman" pitchFamily="18" charset="0"/>
                <a:cs typeface="Times New Roman" pitchFamily="18" charset="0"/>
              </a:rPr>
              <a:t>not-for-profits</a:t>
            </a:r>
            <a:r>
              <a:rPr lang="en-US" sz="2800" dirty="0" smtClean="0">
                <a:solidFill>
                  <a:srgbClr val="1672CE"/>
                </a:solidFill>
                <a:latin typeface="Times New Roman" pitchFamily="18" charset="0"/>
                <a:cs typeface="Times New Roman" pitchFamily="18" charset="0"/>
              </a:rPr>
              <a:t> organizations,  </a:t>
            </a:r>
            <a:r>
              <a:rPr lang="en-US" sz="2800" dirty="0">
                <a:solidFill>
                  <a:srgbClr val="1672CE"/>
                </a:solidFill>
                <a:latin typeface="Times New Roman" pitchFamily="18" charset="0"/>
                <a:cs typeface="Times New Roman" pitchFamily="18" charset="0"/>
              </a:rPr>
              <a:t>systems </a:t>
            </a:r>
            <a:r>
              <a:rPr lang="en-US" sz="2800" dirty="0" smtClean="0">
                <a:solidFill>
                  <a:srgbClr val="1672CE"/>
                </a:solidFill>
                <a:latin typeface="Times New Roman" pitchFamily="18" charset="0"/>
                <a:cs typeface="Times New Roman" pitchFamily="18" charset="0"/>
              </a:rPr>
              <a:t>work or system development </a:t>
            </a:r>
            <a:r>
              <a:rPr lang="en-US" sz="2800" dirty="0">
                <a:solidFill>
                  <a:srgbClr val="1672CE"/>
                </a:solidFill>
                <a:latin typeface="Times New Roman" pitchFamily="18" charset="0"/>
                <a:cs typeface="Times New Roman" pitchFamily="18" charset="0"/>
              </a:rPr>
              <a:t>is considered the most important activity performed by accountants.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40644"/>
                                        </p:tgtEl>
                                        <p:attrNameLst>
                                          <p:attrName>style.visibility</p:attrName>
                                        </p:attrNameLst>
                                      </p:cBhvr>
                                      <p:to>
                                        <p:strVal val="visible"/>
                                      </p:to>
                                    </p:set>
                                    <p:anim calcmode="lin" valueType="num">
                                      <p:cBhvr>
                                        <p:cTn id="7" dur="500" fill="hold"/>
                                        <p:tgtEl>
                                          <p:spTgt spid="240644"/>
                                        </p:tgtEl>
                                        <p:attrNameLst>
                                          <p:attrName>ppt_w</p:attrName>
                                        </p:attrNameLst>
                                      </p:cBhvr>
                                      <p:tavLst>
                                        <p:tav tm="0">
                                          <p:val>
                                            <p:fltVal val="0"/>
                                          </p:val>
                                        </p:tav>
                                        <p:tav tm="100000">
                                          <p:val>
                                            <p:strVal val="#ppt_w"/>
                                          </p:val>
                                        </p:tav>
                                      </p:tavLst>
                                    </p:anim>
                                    <p:anim calcmode="lin" valueType="num">
                                      <p:cBhvr>
                                        <p:cTn id="8" dur="500" fill="hold"/>
                                        <p:tgtEl>
                                          <p:spTgt spid="24064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4" grpId="0" animBg="1"/>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3" name="Rectangle 2"/>
          <p:cNvSpPr>
            <a:spLocks noGrp="1" noChangeArrowheads="1"/>
          </p:cNvSpPr>
          <p:nvPr>
            <p:ph idx="1"/>
          </p:nvPr>
        </p:nvSpPr>
        <p:spPr>
          <a:xfrm>
            <a:off x="457200" y="1600200"/>
            <a:ext cx="8229600" cy="4572000"/>
          </a:xfrm>
        </p:spPr>
        <p:txBody>
          <a:bodyPr/>
          <a:lstStyle/>
          <a:p>
            <a:pPr>
              <a:buNone/>
            </a:pPr>
            <a:r>
              <a:rPr lang="en-US" b="1" dirty="0" smtClean="0"/>
              <a:t>A. It’s fundamental to accounting.</a:t>
            </a:r>
          </a:p>
          <a:p>
            <a:pPr>
              <a:buNone/>
            </a:pPr>
            <a:r>
              <a:rPr lang="en-US" b="1" dirty="0" smtClean="0">
                <a:solidFill>
                  <a:srgbClr val="CC0000"/>
                </a:solidFill>
              </a:rPr>
              <a:t>B. The skills are critical to career success.</a:t>
            </a:r>
          </a:p>
          <a:p>
            <a:pPr>
              <a:buFontTx/>
              <a:buNone/>
            </a:pPr>
            <a:endParaRPr lang="en-US" b="1" dirty="0" smtClean="0">
              <a:solidFill>
                <a:srgbClr val="CC0000"/>
              </a:solidFill>
            </a:endParaRPr>
          </a:p>
        </p:txBody>
      </p:sp>
      <p:sp>
        <p:nvSpPr>
          <p:cNvPr id="46082" name="Rectangle 3"/>
          <p:cNvSpPr>
            <a:spLocks noGrp="1" noChangeArrowheads="1"/>
          </p:cNvSpPr>
          <p:nvPr>
            <p:ph type="title"/>
          </p:nvPr>
        </p:nvSpPr>
        <p:spPr/>
        <p:txBody>
          <a:bodyPr/>
          <a:lstStyle/>
          <a:p>
            <a:r>
              <a:rPr lang="en-US" sz="3200" smtClean="0"/>
              <a:t>WHY STUDY ACCOUNTING INFORMATION SYSTEMS?</a:t>
            </a:r>
          </a:p>
        </p:txBody>
      </p:sp>
      <p:sp>
        <p:nvSpPr>
          <p:cNvPr id="241668" name="Rectangle 4"/>
          <p:cNvSpPr>
            <a:spLocks noChangeArrowheads="1"/>
          </p:cNvSpPr>
          <p:nvPr/>
        </p:nvSpPr>
        <p:spPr bwMode="auto">
          <a:xfrm>
            <a:off x="1676400" y="2819400"/>
            <a:ext cx="6781800" cy="1447800"/>
          </a:xfrm>
          <a:prstGeom prst="rect">
            <a:avLst/>
          </a:prstGeom>
          <a:solidFill>
            <a:schemeClr val="bg1"/>
          </a:solidFill>
          <a:ln w="76200">
            <a:solidFill>
              <a:srgbClr val="0000CC"/>
            </a:solidFill>
            <a:miter lim="800000"/>
            <a:headEnd/>
            <a:tailEnd/>
          </a:ln>
        </p:spPr>
        <p:txBody>
          <a:bodyPr/>
          <a:lstStyle/>
          <a:p>
            <a:pPr marL="342900" indent="-342900">
              <a:lnSpc>
                <a:spcPct val="90000"/>
              </a:lnSpc>
              <a:spcBef>
                <a:spcPct val="20000"/>
              </a:spcBef>
              <a:buFontTx/>
              <a:buChar char="•"/>
            </a:pPr>
            <a:r>
              <a:rPr lang="en-US" sz="2800" dirty="0">
                <a:solidFill>
                  <a:srgbClr val="1672CE"/>
                </a:solidFill>
                <a:latin typeface="Times New Roman" pitchFamily="18" charset="0"/>
                <a:cs typeface="Times New Roman" pitchFamily="18" charset="0"/>
              </a:rPr>
              <a:t>In </a:t>
            </a:r>
            <a:r>
              <a:rPr lang="en-US" sz="2800" dirty="0">
                <a:solidFill>
                  <a:srgbClr val="CC0000"/>
                </a:solidFill>
                <a:latin typeface="Times New Roman" pitchFamily="18" charset="0"/>
                <a:cs typeface="Times New Roman" pitchFamily="18" charset="0"/>
              </a:rPr>
              <a:t>management consulting</a:t>
            </a:r>
            <a:r>
              <a:rPr lang="en-US" sz="2800" dirty="0">
                <a:solidFill>
                  <a:srgbClr val="1672CE"/>
                </a:solidFill>
                <a:latin typeface="Times New Roman" pitchFamily="18" charset="0"/>
                <a:cs typeface="Times New Roman" pitchFamily="18" charset="0"/>
              </a:rPr>
              <a:t>, the design, selection, and implementation of accounting systems is a rapid growth area.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41668"/>
                                        </p:tgtEl>
                                        <p:attrNameLst>
                                          <p:attrName>style.visibility</p:attrName>
                                        </p:attrNameLst>
                                      </p:cBhvr>
                                      <p:to>
                                        <p:strVal val="visible"/>
                                      </p:to>
                                    </p:set>
                                    <p:anim calcmode="lin" valueType="num">
                                      <p:cBhvr>
                                        <p:cTn id="7" dur="500" fill="hold"/>
                                        <p:tgtEl>
                                          <p:spTgt spid="241668"/>
                                        </p:tgtEl>
                                        <p:attrNameLst>
                                          <p:attrName>ppt_w</p:attrName>
                                        </p:attrNameLst>
                                      </p:cBhvr>
                                      <p:tavLst>
                                        <p:tav tm="0">
                                          <p:val>
                                            <p:fltVal val="0"/>
                                          </p:val>
                                        </p:tav>
                                        <p:tav tm="100000">
                                          <p:val>
                                            <p:strVal val="#ppt_w"/>
                                          </p:val>
                                        </p:tav>
                                      </p:tavLst>
                                    </p:anim>
                                    <p:anim calcmode="lin" valueType="num">
                                      <p:cBhvr>
                                        <p:cTn id="8" dur="500" fill="hold"/>
                                        <p:tgtEl>
                                          <p:spTgt spid="24166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8"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7" name="Rectangle 2"/>
          <p:cNvSpPr>
            <a:spLocks noGrp="1" noChangeArrowheads="1"/>
          </p:cNvSpPr>
          <p:nvPr>
            <p:ph idx="1"/>
          </p:nvPr>
        </p:nvSpPr>
        <p:spPr>
          <a:xfrm>
            <a:off x="457200" y="1600200"/>
            <a:ext cx="8229600" cy="4572000"/>
          </a:xfrm>
        </p:spPr>
        <p:txBody>
          <a:bodyPr/>
          <a:lstStyle/>
          <a:p>
            <a:pPr>
              <a:buNone/>
            </a:pPr>
            <a:r>
              <a:rPr lang="en-US" b="1" dirty="0" smtClean="0"/>
              <a:t>A. It’s fundamental to accounting.</a:t>
            </a:r>
          </a:p>
          <a:p>
            <a:pPr>
              <a:buNone/>
            </a:pPr>
            <a:r>
              <a:rPr lang="en-US" b="1" dirty="0" smtClean="0"/>
              <a:t>B. The skills are critical to career success.</a:t>
            </a:r>
          </a:p>
          <a:p>
            <a:pPr>
              <a:buNone/>
            </a:pPr>
            <a:r>
              <a:rPr lang="en-US" b="1" dirty="0" smtClean="0">
                <a:solidFill>
                  <a:srgbClr val="CC0000"/>
                </a:solidFill>
              </a:rPr>
              <a:t>C. The AIS course complements other systems courses.</a:t>
            </a:r>
          </a:p>
          <a:p>
            <a:pPr>
              <a:buFontTx/>
              <a:buNone/>
            </a:pPr>
            <a:endParaRPr lang="en-US" b="1" dirty="0" smtClean="0">
              <a:solidFill>
                <a:srgbClr val="CC0000"/>
              </a:solidFill>
            </a:endParaRPr>
          </a:p>
        </p:txBody>
      </p:sp>
      <p:sp>
        <p:nvSpPr>
          <p:cNvPr id="47106" name="Rectangle 3"/>
          <p:cNvSpPr>
            <a:spLocks noGrp="1" noChangeArrowheads="1"/>
          </p:cNvSpPr>
          <p:nvPr>
            <p:ph type="title"/>
          </p:nvPr>
        </p:nvSpPr>
        <p:spPr/>
        <p:txBody>
          <a:bodyPr/>
          <a:lstStyle/>
          <a:p>
            <a:r>
              <a:rPr lang="en-US" sz="3200" smtClean="0"/>
              <a:t>WHY STUDY ACCOUNTING INFORMATION SYSTEMS?</a:t>
            </a:r>
          </a:p>
        </p:txBody>
      </p:sp>
      <p:sp>
        <p:nvSpPr>
          <p:cNvPr id="242692" name="Rectangle 4"/>
          <p:cNvSpPr>
            <a:spLocks noChangeArrowheads="1"/>
          </p:cNvSpPr>
          <p:nvPr/>
        </p:nvSpPr>
        <p:spPr bwMode="auto">
          <a:xfrm>
            <a:off x="1066800" y="3810000"/>
            <a:ext cx="7467600" cy="2133600"/>
          </a:xfrm>
          <a:prstGeom prst="rect">
            <a:avLst/>
          </a:prstGeom>
          <a:solidFill>
            <a:schemeClr val="bg1"/>
          </a:solidFill>
          <a:ln w="76200">
            <a:solidFill>
              <a:srgbClr val="0000CC"/>
            </a:solidFill>
            <a:miter lim="800000"/>
            <a:headEnd/>
            <a:tailEnd/>
          </a:ln>
        </p:spPr>
        <p:txBody>
          <a:bodyPr/>
          <a:lstStyle/>
          <a:p>
            <a:pPr marL="342900" indent="-342900">
              <a:lnSpc>
                <a:spcPct val="90000"/>
              </a:lnSpc>
              <a:spcBef>
                <a:spcPct val="20000"/>
              </a:spcBef>
              <a:buFontTx/>
              <a:buChar char="•"/>
            </a:pPr>
            <a:r>
              <a:rPr lang="en-US" sz="2800" dirty="0">
                <a:solidFill>
                  <a:srgbClr val="1672CE"/>
                </a:solidFill>
                <a:latin typeface="Times New Roman" pitchFamily="18" charset="0"/>
                <a:cs typeface="Times New Roman" pitchFamily="18" charset="0"/>
              </a:rPr>
              <a:t>Other systems courses focus on design and implementation of information </a:t>
            </a:r>
            <a:r>
              <a:rPr lang="en-US" sz="2800" dirty="0" smtClean="0">
                <a:solidFill>
                  <a:srgbClr val="1672CE"/>
                </a:solidFill>
                <a:latin typeface="Times New Roman" pitchFamily="18" charset="0"/>
                <a:cs typeface="Times New Roman" pitchFamily="18" charset="0"/>
              </a:rPr>
              <a:t>systems.</a:t>
            </a:r>
            <a:endParaRPr lang="en-US" sz="2800" dirty="0">
              <a:solidFill>
                <a:srgbClr val="1672CE"/>
              </a:solidFill>
              <a:latin typeface="Times New Roman" pitchFamily="18" charset="0"/>
              <a:cs typeface="Times New Roman" pitchFamily="18" charset="0"/>
            </a:endParaRPr>
          </a:p>
          <a:p>
            <a:pPr marL="342900" indent="-342900">
              <a:lnSpc>
                <a:spcPct val="90000"/>
              </a:lnSpc>
              <a:spcBef>
                <a:spcPct val="20000"/>
              </a:spcBef>
              <a:buFontTx/>
              <a:buChar char="•"/>
            </a:pPr>
            <a:r>
              <a:rPr lang="en-US" sz="2800" dirty="0">
                <a:solidFill>
                  <a:srgbClr val="1672CE"/>
                </a:solidFill>
                <a:latin typeface="Times New Roman" pitchFamily="18" charset="0"/>
                <a:cs typeface="Times New Roman" pitchFamily="18" charset="0"/>
              </a:rPr>
              <a:t>AIS courses focus on accountability and control.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42692"/>
                                        </p:tgtEl>
                                        <p:attrNameLst>
                                          <p:attrName>style.visibility</p:attrName>
                                        </p:attrNameLst>
                                      </p:cBhvr>
                                      <p:to>
                                        <p:strVal val="visible"/>
                                      </p:to>
                                    </p:set>
                                    <p:anim calcmode="lin" valueType="num">
                                      <p:cBhvr>
                                        <p:cTn id="7" dur="500" fill="hold"/>
                                        <p:tgtEl>
                                          <p:spTgt spid="242692"/>
                                        </p:tgtEl>
                                        <p:attrNameLst>
                                          <p:attrName>ppt_w</p:attrName>
                                        </p:attrNameLst>
                                      </p:cBhvr>
                                      <p:tavLst>
                                        <p:tav tm="0">
                                          <p:val>
                                            <p:fltVal val="0"/>
                                          </p:val>
                                        </p:tav>
                                        <p:tav tm="100000">
                                          <p:val>
                                            <p:strVal val="#ppt_w"/>
                                          </p:val>
                                        </p:tav>
                                      </p:tavLst>
                                    </p:anim>
                                    <p:anim calcmode="lin" valueType="num">
                                      <p:cBhvr>
                                        <p:cTn id="8" dur="500" fill="hold"/>
                                        <p:tgtEl>
                                          <p:spTgt spid="24269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2" grpId="0" animBg="1"/>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1" name="Rectangle 2"/>
          <p:cNvSpPr>
            <a:spLocks noGrp="1" noChangeArrowheads="1"/>
          </p:cNvSpPr>
          <p:nvPr>
            <p:ph idx="1"/>
          </p:nvPr>
        </p:nvSpPr>
        <p:spPr>
          <a:xfrm>
            <a:off x="457200" y="1600200"/>
            <a:ext cx="8229600" cy="4572000"/>
          </a:xfrm>
        </p:spPr>
        <p:txBody>
          <a:bodyPr/>
          <a:lstStyle/>
          <a:p>
            <a:pPr>
              <a:buNone/>
            </a:pPr>
            <a:r>
              <a:rPr lang="en-US" b="1" dirty="0" smtClean="0"/>
              <a:t>A. It’s fundamental to accounting.</a:t>
            </a:r>
          </a:p>
          <a:p>
            <a:pPr>
              <a:buNone/>
            </a:pPr>
            <a:r>
              <a:rPr lang="en-US" b="1" dirty="0" smtClean="0"/>
              <a:t>B. The skills are critical to career success.</a:t>
            </a:r>
          </a:p>
          <a:p>
            <a:pPr>
              <a:buNone/>
            </a:pPr>
            <a:r>
              <a:rPr lang="en-US" b="1" dirty="0" smtClean="0"/>
              <a:t>C. The AIS course complements other systems courses.</a:t>
            </a:r>
          </a:p>
          <a:p>
            <a:pPr>
              <a:buNone/>
            </a:pPr>
            <a:r>
              <a:rPr lang="en-US" b="1" dirty="0" smtClean="0">
                <a:solidFill>
                  <a:srgbClr val="CC0000"/>
                </a:solidFill>
              </a:rPr>
              <a:t>D. AIS topics are tested on the new CPA exam.</a:t>
            </a:r>
          </a:p>
          <a:p>
            <a:pPr>
              <a:buFontTx/>
              <a:buNone/>
            </a:pPr>
            <a:endParaRPr lang="en-US" b="1" dirty="0" smtClean="0">
              <a:solidFill>
                <a:srgbClr val="CC0000"/>
              </a:solidFill>
            </a:endParaRPr>
          </a:p>
        </p:txBody>
      </p:sp>
      <p:sp>
        <p:nvSpPr>
          <p:cNvPr id="48130" name="Rectangle 3"/>
          <p:cNvSpPr>
            <a:spLocks noGrp="1" noChangeArrowheads="1"/>
          </p:cNvSpPr>
          <p:nvPr>
            <p:ph type="title"/>
          </p:nvPr>
        </p:nvSpPr>
        <p:spPr/>
        <p:txBody>
          <a:bodyPr/>
          <a:lstStyle/>
          <a:p>
            <a:r>
              <a:rPr lang="en-US" sz="3200" smtClean="0"/>
              <a:t>WHY STUDY ACCOUNTING INFORMATION SYSTEMS?</a:t>
            </a:r>
          </a:p>
        </p:txBody>
      </p:sp>
      <p:sp>
        <p:nvSpPr>
          <p:cNvPr id="247812" name="Rectangle 4"/>
          <p:cNvSpPr>
            <a:spLocks noChangeArrowheads="1"/>
          </p:cNvSpPr>
          <p:nvPr/>
        </p:nvSpPr>
        <p:spPr bwMode="auto">
          <a:xfrm>
            <a:off x="457200" y="3810000"/>
            <a:ext cx="8534400" cy="3048000"/>
          </a:xfrm>
          <a:prstGeom prst="rect">
            <a:avLst/>
          </a:prstGeom>
          <a:solidFill>
            <a:schemeClr val="bg1"/>
          </a:solidFill>
          <a:ln w="76200">
            <a:solidFill>
              <a:srgbClr val="0000CC"/>
            </a:solidFill>
            <a:miter lim="800000"/>
            <a:headEnd/>
            <a:tailEnd/>
          </a:ln>
        </p:spPr>
        <p:txBody>
          <a:bodyPr/>
          <a:lstStyle/>
          <a:p>
            <a:pPr marL="342900" indent="-342900">
              <a:lnSpc>
                <a:spcPct val="90000"/>
              </a:lnSpc>
              <a:spcBef>
                <a:spcPct val="20000"/>
              </a:spcBef>
              <a:buFontTx/>
              <a:buChar char="•"/>
            </a:pPr>
            <a:r>
              <a:rPr lang="en-US" sz="2800" dirty="0">
                <a:solidFill>
                  <a:srgbClr val="1672CE"/>
                </a:solidFill>
                <a:latin typeface="Times New Roman" pitchFamily="18" charset="0"/>
                <a:cs typeface="Times New Roman" pitchFamily="18" charset="0"/>
              </a:rPr>
              <a:t>Makes up about 25% of the Business Environment &amp; Concepts section of the CPA exam</a:t>
            </a:r>
            <a:r>
              <a:rPr lang="en-US" sz="2800" dirty="0" smtClean="0">
                <a:solidFill>
                  <a:srgbClr val="1672CE"/>
                </a:solidFill>
                <a:latin typeface="Times New Roman" pitchFamily="18" charset="0"/>
                <a:cs typeface="Times New Roman" pitchFamily="18" charset="0"/>
              </a:rPr>
              <a:t>.</a:t>
            </a:r>
          </a:p>
          <a:p>
            <a:pPr marL="571500" indent="-571500" algn="just">
              <a:lnSpc>
                <a:spcPct val="90000"/>
              </a:lnSpc>
              <a:buFont typeface="Wingdings" pitchFamily="2" charset="2"/>
              <a:buChar char="v"/>
            </a:pPr>
            <a:r>
              <a:rPr lang="en-US" sz="2400" dirty="0" smtClean="0">
                <a:solidFill>
                  <a:srgbClr val="00B050"/>
                </a:solidFill>
                <a:latin typeface="Times New Roman" pitchFamily="18" charset="0"/>
                <a:cs typeface="Times New Roman" pitchFamily="18" charset="0"/>
              </a:rPr>
              <a:t>The Accounting Education Change Commission recommended that the accounting curriculum should provide students with a solid understanding  of three essential concepts:</a:t>
            </a:r>
          </a:p>
          <a:p>
            <a:pPr marL="990600" lvl="1" indent="-533400">
              <a:lnSpc>
                <a:spcPct val="90000"/>
              </a:lnSpc>
              <a:buFont typeface="Wingdings" pitchFamily="2" charset="2"/>
              <a:buAutoNum type="arabicPeriod"/>
            </a:pPr>
            <a:r>
              <a:rPr lang="en-US" sz="2400" dirty="0" smtClean="0">
                <a:solidFill>
                  <a:srgbClr val="00B050"/>
                </a:solidFill>
                <a:latin typeface="Times New Roman" pitchFamily="18" charset="0"/>
                <a:cs typeface="Times New Roman" pitchFamily="18" charset="0"/>
              </a:rPr>
              <a:t>The use of information in decision making</a:t>
            </a:r>
          </a:p>
          <a:p>
            <a:pPr marL="990600" lvl="1" indent="-533400">
              <a:lnSpc>
                <a:spcPct val="90000"/>
              </a:lnSpc>
              <a:buFont typeface="Wingdings" pitchFamily="2" charset="2"/>
              <a:buAutoNum type="arabicPeriod"/>
            </a:pPr>
            <a:r>
              <a:rPr lang="en-US" sz="2400" dirty="0" smtClean="0">
                <a:solidFill>
                  <a:srgbClr val="00B050"/>
                </a:solidFill>
                <a:latin typeface="Times New Roman" pitchFamily="18" charset="0"/>
                <a:cs typeface="Times New Roman" pitchFamily="18" charset="0"/>
              </a:rPr>
              <a:t>The nature, design, use and implementation of an AIS</a:t>
            </a:r>
          </a:p>
          <a:p>
            <a:pPr marL="990600" lvl="1" indent="-533400">
              <a:lnSpc>
                <a:spcPct val="90000"/>
              </a:lnSpc>
              <a:buFont typeface="Wingdings" pitchFamily="2" charset="2"/>
              <a:buAutoNum type="arabicPeriod"/>
            </a:pPr>
            <a:r>
              <a:rPr lang="en-US" sz="2400" dirty="0" smtClean="0">
                <a:solidFill>
                  <a:srgbClr val="00B050"/>
                </a:solidFill>
                <a:latin typeface="Times New Roman" pitchFamily="18" charset="0"/>
                <a:cs typeface="Times New Roman" pitchFamily="18" charset="0"/>
              </a:rPr>
              <a:t>Financial information reporting</a:t>
            </a:r>
          </a:p>
          <a:p>
            <a:pPr marL="342900" indent="-342900">
              <a:lnSpc>
                <a:spcPct val="90000"/>
              </a:lnSpc>
              <a:spcBef>
                <a:spcPct val="20000"/>
              </a:spcBef>
              <a:buFontTx/>
              <a:buChar char="•"/>
            </a:pPr>
            <a:endParaRPr lang="en-US" sz="2800" dirty="0">
              <a:solidFill>
                <a:srgbClr val="1672CE"/>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47812"/>
                                        </p:tgtEl>
                                        <p:attrNameLst>
                                          <p:attrName>style.visibility</p:attrName>
                                        </p:attrNameLst>
                                      </p:cBhvr>
                                      <p:to>
                                        <p:strVal val="visible"/>
                                      </p:to>
                                    </p:set>
                                    <p:anim calcmode="lin" valueType="num">
                                      <p:cBhvr>
                                        <p:cTn id="7" dur="500" fill="hold"/>
                                        <p:tgtEl>
                                          <p:spTgt spid="247812"/>
                                        </p:tgtEl>
                                        <p:attrNameLst>
                                          <p:attrName>ppt_w</p:attrName>
                                        </p:attrNameLst>
                                      </p:cBhvr>
                                      <p:tavLst>
                                        <p:tav tm="0">
                                          <p:val>
                                            <p:fltVal val="0"/>
                                          </p:val>
                                        </p:tav>
                                        <p:tav tm="100000">
                                          <p:val>
                                            <p:strVal val="#ppt_w"/>
                                          </p:val>
                                        </p:tav>
                                      </p:tavLst>
                                    </p:anim>
                                    <p:anim calcmode="lin" valueType="num">
                                      <p:cBhvr>
                                        <p:cTn id="8" dur="500" fill="hold"/>
                                        <p:tgtEl>
                                          <p:spTgt spid="2478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2" grpId="0" animBg="1"/>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5" name="Rectangle 2"/>
          <p:cNvSpPr>
            <a:spLocks noGrp="1" noChangeArrowheads="1"/>
          </p:cNvSpPr>
          <p:nvPr>
            <p:ph idx="1"/>
          </p:nvPr>
        </p:nvSpPr>
        <p:spPr>
          <a:xfrm>
            <a:off x="228600" y="1219200"/>
            <a:ext cx="8763000" cy="5334000"/>
          </a:xfrm>
        </p:spPr>
        <p:txBody>
          <a:bodyPr>
            <a:normAutofit/>
          </a:bodyPr>
          <a:lstStyle/>
          <a:p>
            <a:pPr>
              <a:buNone/>
            </a:pPr>
            <a:r>
              <a:rPr lang="en-US" sz="3200" dirty="0" smtClean="0">
                <a:latin typeface="Times New Roman" pitchFamily="18" charset="0"/>
                <a:cs typeface="Times New Roman" pitchFamily="18" charset="0"/>
              </a:rPr>
              <a:t>A. It’s fundamental to accounting.</a:t>
            </a:r>
          </a:p>
          <a:p>
            <a:pPr>
              <a:buNone/>
            </a:pPr>
            <a:r>
              <a:rPr lang="en-US" sz="3200" dirty="0" smtClean="0">
                <a:latin typeface="Times New Roman" pitchFamily="18" charset="0"/>
                <a:cs typeface="Times New Roman" pitchFamily="18" charset="0"/>
              </a:rPr>
              <a:t>B. The skills are critical to career success.</a:t>
            </a:r>
          </a:p>
          <a:p>
            <a:pPr>
              <a:buNone/>
            </a:pPr>
            <a:r>
              <a:rPr lang="en-US" sz="3200" dirty="0" smtClean="0">
                <a:latin typeface="Times New Roman" pitchFamily="18" charset="0"/>
                <a:cs typeface="Times New Roman" pitchFamily="18" charset="0"/>
              </a:rPr>
              <a:t>C. The AIS course complements other systems courses.</a:t>
            </a:r>
          </a:p>
          <a:p>
            <a:pPr>
              <a:buNone/>
            </a:pPr>
            <a:r>
              <a:rPr lang="en-US" sz="3200" dirty="0" smtClean="0">
                <a:latin typeface="Times New Roman" pitchFamily="18" charset="0"/>
                <a:cs typeface="Times New Roman" pitchFamily="18" charset="0"/>
              </a:rPr>
              <a:t>D. AIS topics are tested on the new CPA exam.</a:t>
            </a:r>
          </a:p>
          <a:p>
            <a:pPr>
              <a:buNone/>
            </a:pPr>
            <a:r>
              <a:rPr lang="en-US" sz="2800" dirty="0" smtClean="0">
                <a:latin typeface="Times New Roman" pitchFamily="18" charset="0"/>
                <a:cs typeface="Times New Roman" pitchFamily="18" charset="0"/>
              </a:rPr>
              <a:t>E. </a:t>
            </a:r>
            <a:r>
              <a:rPr lang="en-US" sz="2800" dirty="0" smtClean="0">
                <a:solidFill>
                  <a:srgbClr val="00B050"/>
                </a:solidFill>
                <a:latin typeface="Times New Roman" pitchFamily="18" charset="0"/>
                <a:cs typeface="Times New Roman" pitchFamily="18" charset="0"/>
              </a:rPr>
              <a:t>One of the fastest growing types of consulting services is the design, selection, and implementation of new Accounting Information Systems.</a:t>
            </a:r>
          </a:p>
          <a:p>
            <a:pPr>
              <a:buNone/>
            </a:pPr>
            <a:r>
              <a:rPr lang="en-US" sz="2800" dirty="0" smtClean="0">
                <a:solidFill>
                  <a:srgbClr val="00B050"/>
                </a:solidFill>
                <a:latin typeface="Times New Roman" pitchFamily="18" charset="0"/>
                <a:cs typeface="Times New Roman" pitchFamily="18" charset="0"/>
              </a:rPr>
              <a:t>F. AICPA’s</a:t>
            </a:r>
            <a:r>
              <a:rPr lang="en-US" sz="2800" dirty="0" smtClean="0">
                <a:latin typeface="Times New Roman" pitchFamily="18" charset="0"/>
                <a:cs typeface="Times New Roman" pitchFamily="18" charset="0"/>
              </a:rPr>
              <a:t>(American institute of  CPA)</a:t>
            </a:r>
            <a:r>
              <a:rPr lang="en-US" sz="2800" dirty="0" smtClean="0">
                <a:solidFill>
                  <a:srgbClr val="00B050"/>
                </a:solidFill>
                <a:latin typeface="Times New Roman" pitchFamily="18" charset="0"/>
                <a:cs typeface="Times New Roman" pitchFamily="18" charset="0"/>
              </a:rPr>
              <a:t> recognizes  the importance and interrelationship of IT with accounting</a:t>
            </a:r>
          </a:p>
          <a:p>
            <a:endParaRPr lang="en-US" sz="2800" dirty="0" smtClean="0">
              <a:latin typeface="Times New Roman" pitchFamily="18" charset="0"/>
              <a:cs typeface="Times New Roman" pitchFamily="18" charset="0"/>
            </a:endParaRPr>
          </a:p>
          <a:p>
            <a:endParaRPr lang="en-US" sz="3200" dirty="0" smtClean="0">
              <a:latin typeface="Times New Roman" pitchFamily="18" charset="0"/>
              <a:cs typeface="Times New Roman" pitchFamily="18" charset="0"/>
            </a:endParaRPr>
          </a:p>
          <a:p>
            <a:pPr>
              <a:buFontTx/>
              <a:buNone/>
            </a:pPr>
            <a:endParaRPr lang="en-US" b="1" dirty="0" smtClean="0">
              <a:solidFill>
                <a:srgbClr val="CC0000"/>
              </a:solidFill>
            </a:endParaRPr>
          </a:p>
        </p:txBody>
      </p:sp>
      <p:sp>
        <p:nvSpPr>
          <p:cNvPr id="49154" name="Rectangle 3"/>
          <p:cNvSpPr>
            <a:spLocks noGrp="1" noChangeArrowheads="1"/>
          </p:cNvSpPr>
          <p:nvPr>
            <p:ph type="title"/>
          </p:nvPr>
        </p:nvSpPr>
        <p:spPr/>
        <p:txBody>
          <a:bodyPr/>
          <a:lstStyle/>
          <a:p>
            <a:r>
              <a:rPr lang="en-US" sz="3200" smtClean="0"/>
              <a:t>WHY STUDY ACCOUNTING INFORMATION SYSTEMS?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2755" name="Rectangle 3"/>
          <p:cNvSpPr>
            <a:spLocks noGrp="1" noChangeArrowheads="1"/>
          </p:cNvSpPr>
          <p:nvPr>
            <p:ph idx="1"/>
          </p:nvPr>
        </p:nvSpPr>
        <p:spPr>
          <a:xfrm>
            <a:off x="228600" y="1219200"/>
            <a:ext cx="8686800" cy="5257800"/>
          </a:xfrm>
        </p:spPr>
        <p:txBody>
          <a:bodyPr>
            <a:noAutofit/>
          </a:bodyPr>
          <a:lstStyle/>
          <a:p>
            <a:pPr>
              <a:lnSpc>
                <a:spcPct val="90000"/>
              </a:lnSpc>
            </a:pPr>
            <a:r>
              <a:rPr lang="en-US" sz="3200" dirty="0" smtClean="0">
                <a:latin typeface="Times New Roman" pitchFamily="18" charset="0"/>
                <a:cs typeface="Times New Roman" pitchFamily="18" charset="0"/>
              </a:rPr>
              <a:t>Questions to be addressed in this chapter include:</a:t>
            </a:r>
          </a:p>
          <a:p>
            <a:pPr lvl="1">
              <a:lnSpc>
                <a:spcPct val="90000"/>
              </a:lnSpc>
              <a:buFont typeface="Wingdings" pitchFamily="2" charset="2"/>
              <a:buChar char="Ø"/>
            </a:pPr>
            <a:r>
              <a:rPr lang="en-US" sz="3200" dirty="0" smtClean="0">
                <a:latin typeface="Times New Roman" pitchFamily="18" charset="0"/>
                <a:cs typeface="Times New Roman" pitchFamily="18" charset="0"/>
              </a:rPr>
              <a:t>What is the meaning of </a:t>
            </a:r>
            <a:r>
              <a:rPr lang="en-US" sz="3200" b="1" i="1" dirty="0" smtClean="0">
                <a:latin typeface="Times New Roman" pitchFamily="18" charset="0"/>
                <a:cs typeface="Times New Roman" pitchFamily="18" charset="0"/>
              </a:rPr>
              <a:t>system</a:t>
            </a:r>
            <a:r>
              <a:rPr lang="en-US" sz="3200" dirty="0" smtClean="0">
                <a:latin typeface="Times New Roman" pitchFamily="18" charset="0"/>
                <a:cs typeface="Times New Roman" pitchFamily="18" charset="0"/>
              </a:rPr>
              <a:t>, </a:t>
            </a:r>
            <a:r>
              <a:rPr lang="en-US" sz="3200" b="1" i="1" dirty="0" smtClean="0">
                <a:latin typeface="Times New Roman" pitchFamily="18" charset="0"/>
                <a:cs typeface="Times New Roman" pitchFamily="18" charset="0"/>
              </a:rPr>
              <a:t>data</a:t>
            </a:r>
            <a:r>
              <a:rPr lang="en-US" sz="3200" dirty="0" smtClean="0">
                <a:latin typeface="Times New Roman" pitchFamily="18" charset="0"/>
                <a:cs typeface="Times New Roman" pitchFamily="18" charset="0"/>
              </a:rPr>
              <a:t>, and </a:t>
            </a:r>
            <a:r>
              <a:rPr lang="en-US" sz="3200" b="1" i="1" dirty="0" smtClean="0">
                <a:latin typeface="Times New Roman" pitchFamily="18" charset="0"/>
                <a:cs typeface="Times New Roman" pitchFamily="18" charset="0"/>
              </a:rPr>
              <a:t>information</a:t>
            </a:r>
            <a:r>
              <a:rPr lang="en-US" sz="3200" i="1" dirty="0" smtClean="0">
                <a:latin typeface="Times New Roman" pitchFamily="18" charset="0"/>
                <a:cs typeface="Times New Roman" pitchFamily="18" charset="0"/>
              </a:rPr>
              <a:t>?</a:t>
            </a:r>
            <a:endParaRPr lang="en-US" sz="3200" dirty="0" smtClean="0">
              <a:latin typeface="Times New Roman" pitchFamily="18" charset="0"/>
              <a:cs typeface="Times New Roman" pitchFamily="18" charset="0"/>
            </a:endParaRPr>
          </a:p>
          <a:p>
            <a:pPr lvl="1">
              <a:lnSpc>
                <a:spcPct val="90000"/>
              </a:lnSpc>
              <a:buFont typeface="Wingdings" pitchFamily="2" charset="2"/>
              <a:buChar char="Ø"/>
            </a:pPr>
            <a:r>
              <a:rPr lang="en-US" sz="3200" dirty="0" smtClean="0">
                <a:latin typeface="Times New Roman" pitchFamily="18" charset="0"/>
                <a:cs typeface="Times New Roman" pitchFamily="18" charset="0"/>
              </a:rPr>
              <a:t>What is an accounting information system (AIS)?</a:t>
            </a:r>
          </a:p>
          <a:p>
            <a:pPr lvl="1">
              <a:lnSpc>
                <a:spcPct val="90000"/>
              </a:lnSpc>
              <a:buFont typeface="Wingdings" pitchFamily="2" charset="2"/>
              <a:buChar char="Ø"/>
            </a:pPr>
            <a:r>
              <a:rPr lang="en-US" sz="3200" dirty="0" smtClean="0">
                <a:latin typeface="Times New Roman" pitchFamily="18" charset="0"/>
                <a:cs typeface="Times New Roman" pitchFamily="18" charset="0"/>
              </a:rPr>
              <a:t>Why is the AIS an important topic to study?</a:t>
            </a:r>
          </a:p>
          <a:p>
            <a:pPr lvl="1">
              <a:lnSpc>
                <a:spcPct val="90000"/>
              </a:lnSpc>
              <a:buFont typeface="Wingdings" pitchFamily="2" charset="2"/>
              <a:buChar char="Ø"/>
            </a:pPr>
            <a:r>
              <a:rPr lang="en-US" sz="3200" dirty="0" smtClean="0">
                <a:solidFill>
                  <a:srgbClr val="00B050"/>
                </a:solidFill>
                <a:latin typeface="Times New Roman" pitchFamily="18" charset="0"/>
                <a:cs typeface="Times New Roman" pitchFamily="18" charset="0"/>
              </a:rPr>
              <a:t>What is the role of the AIS in the value chain?</a:t>
            </a:r>
          </a:p>
          <a:p>
            <a:pPr lvl="1">
              <a:lnSpc>
                <a:spcPct val="90000"/>
              </a:lnSpc>
              <a:buFont typeface="Wingdings" pitchFamily="2" charset="2"/>
              <a:buChar char="Ø"/>
            </a:pPr>
            <a:r>
              <a:rPr lang="en-US" sz="3200" dirty="0" smtClean="0">
                <a:solidFill>
                  <a:srgbClr val="00B050"/>
                </a:solidFill>
                <a:latin typeface="Times New Roman" pitchFamily="18" charset="0"/>
                <a:cs typeface="Times New Roman" pitchFamily="18" charset="0"/>
              </a:rPr>
              <a:t>How does the AIS provide information for decision making?</a:t>
            </a:r>
          </a:p>
          <a:p>
            <a:pPr lvl="1">
              <a:lnSpc>
                <a:spcPct val="90000"/>
              </a:lnSpc>
              <a:buNone/>
            </a:pPr>
            <a:endParaRPr lang="en-US"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02755">
                                            <p:txEl>
                                              <p:pRg st="0" end="0"/>
                                            </p:txEl>
                                          </p:spTgt>
                                        </p:tgtEl>
                                        <p:attrNameLst>
                                          <p:attrName>style.visibility</p:attrName>
                                        </p:attrNameLst>
                                      </p:cBhvr>
                                      <p:to>
                                        <p:strVal val="visible"/>
                                      </p:to>
                                    </p:set>
                                    <p:animEffect transition="in" filter="wipe(up)">
                                      <p:cBhvr>
                                        <p:cTn id="7" dur="500"/>
                                        <p:tgtEl>
                                          <p:spTgt spid="2027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02755">
                                            <p:txEl>
                                              <p:pRg st="1" end="1"/>
                                            </p:txEl>
                                          </p:spTgt>
                                        </p:tgtEl>
                                        <p:attrNameLst>
                                          <p:attrName>style.visibility</p:attrName>
                                        </p:attrNameLst>
                                      </p:cBhvr>
                                      <p:to>
                                        <p:strVal val="visible"/>
                                      </p:to>
                                    </p:set>
                                    <p:animEffect transition="in" filter="wipe(up)">
                                      <p:cBhvr>
                                        <p:cTn id="12" dur="500"/>
                                        <p:tgtEl>
                                          <p:spTgt spid="2027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02755">
                                            <p:txEl>
                                              <p:pRg st="2" end="2"/>
                                            </p:txEl>
                                          </p:spTgt>
                                        </p:tgtEl>
                                        <p:attrNameLst>
                                          <p:attrName>style.visibility</p:attrName>
                                        </p:attrNameLst>
                                      </p:cBhvr>
                                      <p:to>
                                        <p:strVal val="visible"/>
                                      </p:to>
                                    </p:set>
                                    <p:animEffect transition="in" filter="wipe(up)">
                                      <p:cBhvr>
                                        <p:cTn id="17" dur="500"/>
                                        <p:tgtEl>
                                          <p:spTgt spid="2027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02755">
                                            <p:txEl>
                                              <p:pRg st="3" end="3"/>
                                            </p:txEl>
                                          </p:spTgt>
                                        </p:tgtEl>
                                        <p:attrNameLst>
                                          <p:attrName>style.visibility</p:attrName>
                                        </p:attrNameLst>
                                      </p:cBhvr>
                                      <p:to>
                                        <p:strVal val="visible"/>
                                      </p:to>
                                    </p:set>
                                    <p:animEffect transition="in" filter="wipe(up)">
                                      <p:cBhvr>
                                        <p:cTn id="22" dur="500"/>
                                        <p:tgtEl>
                                          <p:spTgt spid="20275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02755">
                                            <p:txEl>
                                              <p:pRg st="4" end="4"/>
                                            </p:txEl>
                                          </p:spTgt>
                                        </p:tgtEl>
                                        <p:attrNameLst>
                                          <p:attrName>style.visibility</p:attrName>
                                        </p:attrNameLst>
                                      </p:cBhvr>
                                      <p:to>
                                        <p:strVal val="visible"/>
                                      </p:to>
                                    </p:set>
                                    <p:animEffect transition="in" filter="wipe(up)">
                                      <p:cBhvr>
                                        <p:cTn id="27" dur="500"/>
                                        <p:tgtEl>
                                          <p:spTgt spid="20275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02755">
                                            <p:txEl>
                                              <p:pRg st="5" end="5"/>
                                            </p:txEl>
                                          </p:spTgt>
                                        </p:tgtEl>
                                        <p:attrNameLst>
                                          <p:attrName>style.visibility</p:attrName>
                                        </p:attrNameLst>
                                      </p:cBhvr>
                                      <p:to>
                                        <p:strVal val="visible"/>
                                      </p:to>
                                    </p:set>
                                    <p:animEffect transition="in" filter="wipe(up)">
                                      <p:cBhvr>
                                        <p:cTn id="32" dur="500"/>
                                        <p:tgtEl>
                                          <p:spTgt spid="2027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5" grpId="0" build="p" bldLvl="5"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6B4A1EF4-FC78-4A46-9707-6DD3DD85702A}" type="slidenum">
              <a:rPr lang="en-US"/>
              <a:pPr/>
              <a:t>38</a:t>
            </a:fld>
            <a:endParaRPr lang="en-US"/>
          </a:p>
        </p:txBody>
      </p:sp>
      <p:sp>
        <p:nvSpPr>
          <p:cNvPr id="48130" name="Rectangle 2"/>
          <p:cNvSpPr>
            <a:spLocks noGrp="1" noChangeArrowheads="1"/>
          </p:cNvSpPr>
          <p:nvPr>
            <p:ph type="title"/>
          </p:nvPr>
        </p:nvSpPr>
        <p:spPr>
          <a:xfrm>
            <a:off x="228600" y="0"/>
            <a:ext cx="8763000" cy="1219200"/>
          </a:xfrm>
          <a:noFill/>
          <a:ln/>
        </p:spPr>
        <p:txBody>
          <a:bodyPr lIns="90488" tIns="44450" rIns="90488" bIns="44450">
            <a:normAutofit/>
          </a:bodyPr>
          <a:lstStyle/>
          <a:p>
            <a:r>
              <a:rPr lang="en-US" sz="3200" dirty="0" smtClean="0">
                <a:solidFill>
                  <a:srgbClr val="0070C0"/>
                </a:solidFill>
                <a:latin typeface="Times New Roman" pitchFamily="18" charset="0"/>
                <a:cs typeface="Times New Roman" pitchFamily="18" charset="0"/>
              </a:rPr>
              <a:t>ROLE OF THE AIS IN THE VALUE CHAIN</a:t>
            </a:r>
            <a:endParaRPr lang="en-US" sz="3200" dirty="0">
              <a:solidFill>
                <a:srgbClr val="0070C0"/>
              </a:solidFill>
              <a:latin typeface="Times New Roman" pitchFamily="18" charset="0"/>
              <a:cs typeface="Times New Roman" pitchFamily="18" charset="0"/>
            </a:endParaRPr>
          </a:p>
        </p:txBody>
      </p:sp>
      <p:sp>
        <p:nvSpPr>
          <p:cNvPr id="48131" name="Rectangle 3"/>
          <p:cNvSpPr>
            <a:spLocks noGrp="1" noChangeArrowheads="1"/>
          </p:cNvSpPr>
          <p:nvPr>
            <p:ph type="body" idx="1"/>
          </p:nvPr>
        </p:nvSpPr>
        <p:spPr>
          <a:xfrm>
            <a:off x="152400" y="914400"/>
            <a:ext cx="8763000" cy="5562600"/>
          </a:xfrm>
          <a:noFill/>
          <a:ln/>
        </p:spPr>
        <p:txBody>
          <a:bodyPr lIns="90488" tIns="44450" rIns="90488" bIns="44450">
            <a:normAutofit/>
          </a:bodyPr>
          <a:lstStyle/>
          <a:p>
            <a:r>
              <a:rPr lang="en-US" sz="3200" dirty="0">
                <a:latin typeface="Times New Roman" pitchFamily="18" charset="0"/>
                <a:cs typeface="Times New Roman" pitchFamily="18" charset="0"/>
              </a:rPr>
              <a:t>The ultimate goal of any business is to provide value to its customers.</a:t>
            </a:r>
          </a:p>
          <a:p>
            <a:r>
              <a:rPr lang="en-US" sz="3200" dirty="0">
                <a:latin typeface="Times New Roman" pitchFamily="18" charset="0"/>
                <a:cs typeface="Times New Roman" pitchFamily="18" charset="0"/>
              </a:rPr>
              <a:t>A business will be profitable if the value it creates is greater than the cost of producing its products or services</a:t>
            </a:r>
            <a:r>
              <a:rPr lang="en-US" sz="3200" dirty="0" smtClean="0">
                <a:latin typeface="Times New Roman" pitchFamily="18" charset="0"/>
                <a:cs typeface="Times New Roman" pitchFamily="18" charset="0"/>
              </a:rPr>
              <a:t>.</a:t>
            </a:r>
          </a:p>
          <a:p>
            <a:r>
              <a:rPr lang="en-US" sz="3200" dirty="0" smtClean="0">
                <a:latin typeface="Times New Roman" pitchFamily="18" charset="0"/>
                <a:cs typeface="Times New Roman" pitchFamily="18" charset="0"/>
              </a:rPr>
              <a:t>Value  provided by performing a</a:t>
            </a:r>
            <a:r>
              <a:rPr lang="en-US" sz="3200" dirty="0" smtClean="0">
                <a:solidFill>
                  <a:srgbClr val="00B050"/>
                </a:solidFill>
                <a:latin typeface="Times New Roman" pitchFamily="18" charset="0"/>
                <a:cs typeface="Times New Roman" pitchFamily="18" charset="0"/>
              </a:rPr>
              <a:t> series of activities</a:t>
            </a:r>
            <a:r>
              <a:rPr lang="en-US" sz="3200" dirty="0" smtClean="0">
                <a:latin typeface="Times New Roman" pitchFamily="18" charset="0"/>
                <a:cs typeface="Times New Roman" pitchFamily="18" charset="0"/>
              </a:rPr>
              <a:t> referred to as the </a:t>
            </a:r>
            <a:r>
              <a:rPr lang="en-US" sz="3200" dirty="0" smtClean="0">
                <a:solidFill>
                  <a:srgbClr val="0070C0"/>
                </a:solidFill>
                <a:latin typeface="Times New Roman" pitchFamily="18" charset="0"/>
                <a:cs typeface="Times New Roman" pitchFamily="18" charset="0"/>
              </a:rPr>
              <a:t>value chain</a:t>
            </a:r>
            <a:r>
              <a:rPr lang="en-US" sz="3200" dirty="0" smtClean="0">
                <a:latin typeface="Times New Roman" pitchFamily="18" charset="0"/>
                <a:cs typeface="Times New Roman" pitchFamily="18" charset="0"/>
              </a:rPr>
              <a:t>.  </a:t>
            </a:r>
          </a:p>
          <a:p>
            <a:r>
              <a:rPr lang="en-US" sz="3200" dirty="0" smtClean="0">
                <a:latin typeface="Times New Roman" pitchFamily="18" charset="0"/>
                <a:cs typeface="Times New Roman" pitchFamily="18" charset="0"/>
              </a:rPr>
              <a:t>An organization’s value chain consists of </a:t>
            </a:r>
            <a:r>
              <a:rPr lang="en-US" sz="3200" dirty="0" smtClean="0">
                <a:solidFill>
                  <a:srgbClr val="FF0000"/>
                </a:solidFill>
                <a:latin typeface="Times New Roman" pitchFamily="18" charset="0"/>
                <a:cs typeface="Times New Roman" pitchFamily="18" charset="0"/>
              </a:rPr>
              <a:t>nine interrelated activities </a:t>
            </a:r>
            <a:r>
              <a:rPr lang="en-US" sz="3200" dirty="0" smtClean="0">
                <a:latin typeface="Times New Roman" pitchFamily="18" charset="0"/>
                <a:cs typeface="Times New Roman" pitchFamily="18" charset="0"/>
              </a:rPr>
              <a:t>that collectively describe everything it does.</a:t>
            </a:r>
          </a:p>
          <a:p>
            <a:pPr>
              <a:buNone/>
            </a:pPr>
            <a:endParaRPr lang="en-US" sz="3200" dirty="0">
              <a:latin typeface="Times New Roman" pitchFamily="18" charset="0"/>
              <a:cs typeface="Times New Roman" pitchFamily="18" charset="0"/>
            </a:endParaRPr>
          </a:p>
        </p:txBody>
      </p:sp>
      <p:pic>
        <p:nvPicPr>
          <p:cNvPr id="48132" name="Picture 4" descr="IN00596_"/>
          <p:cNvPicPr>
            <a:picLocks noChangeAspect="1" noChangeArrowheads="1"/>
          </p:cNvPicPr>
          <p:nvPr/>
        </p:nvPicPr>
        <p:blipFill>
          <a:blip r:embed="rId3"/>
          <a:srcRect/>
          <a:stretch>
            <a:fillRect/>
          </a:stretch>
        </p:blipFill>
        <p:spPr bwMode="auto">
          <a:xfrm>
            <a:off x="6934200" y="5638800"/>
            <a:ext cx="1600200" cy="1066800"/>
          </a:xfrm>
          <a:prstGeom prst="rect">
            <a:avLst/>
          </a:prstGeom>
          <a:noFill/>
        </p:spPr>
      </p:pic>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81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81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81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8686800" cy="5715000"/>
          </a:xfrm>
        </p:spPr>
        <p:txBody>
          <a:bodyPr/>
          <a:lstStyle/>
          <a:p>
            <a:pPr algn="just"/>
            <a:r>
              <a:rPr lang="en-US" sz="3200" dirty="0" smtClean="0">
                <a:latin typeface="Times New Roman" pitchFamily="18" charset="0"/>
                <a:cs typeface="Times New Roman" pitchFamily="18" charset="0"/>
              </a:rPr>
              <a:t>The </a:t>
            </a:r>
            <a:r>
              <a:rPr lang="en-US" sz="3200" dirty="0" smtClean="0">
                <a:solidFill>
                  <a:srgbClr val="0070C0"/>
                </a:solidFill>
                <a:latin typeface="Times New Roman" pitchFamily="18" charset="0"/>
                <a:cs typeface="Times New Roman" pitchFamily="18" charset="0"/>
              </a:rPr>
              <a:t>five</a:t>
            </a:r>
            <a:r>
              <a:rPr lang="en-US" sz="3200" dirty="0" smtClean="0">
                <a:latin typeface="Times New Roman" pitchFamily="18" charset="0"/>
                <a:cs typeface="Times New Roman" pitchFamily="18" charset="0"/>
              </a:rPr>
              <a:t> </a:t>
            </a:r>
            <a:r>
              <a:rPr lang="en-US" sz="3200" dirty="0" smtClean="0">
                <a:solidFill>
                  <a:srgbClr val="0070C0"/>
                </a:solidFill>
                <a:latin typeface="Times New Roman" pitchFamily="18" charset="0"/>
                <a:cs typeface="Times New Roman" pitchFamily="18" charset="0"/>
              </a:rPr>
              <a:t>primary activities</a:t>
            </a:r>
            <a:r>
              <a:rPr lang="en-US" sz="3200" dirty="0" smtClean="0">
                <a:latin typeface="Times New Roman" pitchFamily="18" charset="0"/>
                <a:cs typeface="Times New Roman" pitchFamily="18" charset="0"/>
              </a:rPr>
              <a:t> consist of the activities performed in order to </a:t>
            </a:r>
            <a:r>
              <a:rPr lang="en-US" sz="3200" b="1" dirty="0" smtClean="0">
                <a:latin typeface="Times New Roman" pitchFamily="18" charset="0"/>
                <a:cs typeface="Times New Roman" pitchFamily="18" charset="0"/>
              </a:rPr>
              <a:t>create, market, and deliver products and services to customers</a:t>
            </a:r>
            <a:r>
              <a:rPr lang="en-US" sz="3200" dirty="0" smtClean="0">
                <a:latin typeface="Times New Roman" pitchFamily="18" charset="0"/>
                <a:cs typeface="Times New Roman" pitchFamily="18" charset="0"/>
              </a:rPr>
              <a:t> and also to provide </a:t>
            </a:r>
            <a:r>
              <a:rPr lang="en-US" sz="3200" b="1" dirty="0" smtClean="0">
                <a:latin typeface="Times New Roman" pitchFamily="18" charset="0"/>
                <a:cs typeface="Times New Roman" pitchFamily="18" charset="0"/>
              </a:rPr>
              <a:t>post-sales services</a:t>
            </a:r>
            <a:r>
              <a:rPr lang="en-US" sz="3200" dirty="0" smtClean="0">
                <a:latin typeface="Times New Roman" pitchFamily="18" charset="0"/>
                <a:cs typeface="Times New Roman" pitchFamily="18" charset="0"/>
              </a:rPr>
              <a:t> and support.</a:t>
            </a:r>
          </a:p>
          <a:p>
            <a:pPr algn="just"/>
            <a:r>
              <a:rPr lang="en-US" sz="3200" dirty="0" smtClean="0">
                <a:latin typeface="Times New Roman" pitchFamily="18" charset="0"/>
                <a:cs typeface="Times New Roman" pitchFamily="18" charset="0"/>
              </a:rPr>
              <a:t>The </a:t>
            </a:r>
            <a:r>
              <a:rPr lang="en-US" sz="3200" dirty="0" smtClean="0">
                <a:solidFill>
                  <a:srgbClr val="0070C0"/>
                </a:solidFill>
                <a:latin typeface="Times New Roman" pitchFamily="18" charset="0"/>
                <a:cs typeface="Times New Roman" pitchFamily="18" charset="0"/>
              </a:rPr>
              <a:t>four support activities</a:t>
            </a:r>
            <a:r>
              <a:rPr lang="en-US" sz="3200" dirty="0" smtClean="0">
                <a:latin typeface="Times New Roman" pitchFamily="18" charset="0"/>
                <a:cs typeface="Times New Roman" pitchFamily="18" charset="0"/>
              </a:rPr>
              <a:t> in the value chain make it possible for the primary activities to be performed efficiently and effectively.</a:t>
            </a:r>
          </a:p>
          <a:p>
            <a:pPr algn="just"/>
            <a:r>
              <a:rPr lang="en-US" sz="3200" dirty="0" smtClean="0">
                <a:latin typeface="Times New Roman" pitchFamily="18" charset="0"/>
                <a:cs typeface="Times New Roman" pitchFamily="18" charset="0"/>
              </a:rPr>
              <a:t>These activities are sometimes referred to as “</a:t>
            </a:r>
            <a:r>
              <a:rPr lang="en-US" sz="3200" dirty="0" smtClean="0">
                <a:solidFill>
                  <a:srgbClr val="0070C0"/>
                </a:solidFill>
                <a:latin typeface="Times New Roman" pitchFamily="18" charset="0"/>
                <a:cs typeface="Times New Roman" pitchFamily="18" charset="0"/>
              </a:rPr>
              <a:t>line</a:t>
            </a:r>
            <a:r>
              <a:rPr lang="en-US" sz="3200" dirty="0" smtClean="0">
                <a:latin typeface="Times New Roman" pitchFamily="18" charset="0"/>
                <a:cs typeface="Times New Roman" pitchFamily="18" charset="0"/>
              </a:rPr>
              <a:t>” and “</a:t>
            </a:r>
            <a:r>
              <a:rPr lang="en-US" sz="3200" dirty="0" smtClean="0">
                <a:solidFill>
                  <a:srgbClr val="0070C0"/>
                </a:solidFill>
                <a:latin typeface="Times New Roman" pitchFamily="18" charset="0"/>
                <a:cs typeface="Times New Roman" pitchFamily="18" charset="0"/>
              </a:rPr>
              <a:t>staff</a:t>
            </a:r>
            <a:r>
              <a:rPr lang="en-US" sz="3200" dirty="0" smtClean="0">
                <a:latin typeface="Times New Roman" pitchFamily="18" charset="0"/>
                <a:cs typeface="Times New Roman" pitchFamily="18" charset="0"/>
              </a:rPr>
              <a:t>” activities respectively.</a:t>
            </a:r>
          </a:p>
          <a:p>
            <a:pPr algn="just"/>
            <a:endParaRPr lang="en-US" sz="3200" dirty="0" smtClean="0">
              <a:latin typeface="Times New Roman" pitchFamily="18" charset="0"/>
              <a:cs typeface="Times New Roman" pitchFamily="18" charset="0"/>
            </a:endParaRPr>
          </a:p>
          <a:p>
            <a:pPr algn="just"/>
            <a:endParaRPr lang="en-US" sz="3200" dirty="0" smtClean="0">
              <a:latin typeface="Times New Roman" pitchFamily="18" charset="0"/>
              <a:cs typeface="Times New Roman" pitchFamily="18" charset="0"/>
            </a:endParaRPr>
          </a:p>
          <a:p>
            <a:endParaRPr lang="en-US" dirty="0"/>
          </a:p>
        </p:txBody>
      </p:sp>
      <p:sp>
        <p:nvSpPr>
          <p:cNvPr id="3" name="Title 2"/>
          <p:cNvSpPr>
            <a:spLocks noGrp="1"/>
          </p:cNvSpPr>
          <p:nvPr>
            <p:ph type="title"/>
          </p:nvPr>
        </p:nvSpPr>
        <p:spPr>
          <a:xfrm>
            <a:off x="152400" y="274638"/>
            <a:ext cx="8839200" cy="792162"/>
          </a:xfrm>
        </p:spPr>
        <p:txBody>
          <a:bodyPr>
            <a:normAutofit/>
          </a:bodyPr>
          <a:lstStyle/>
          <a:p>
            <a:r>
              <a:rPr lang="en-US" sz="3200" dirty="0" smtClean="0">
                <a:solidFill>
                  <a:srgbClr val="0070C0"/>
                </a:solidFill>
                <a:latin typeface="Times New Roman" pitchFamily="18" charset="0"/>
                <a:cs typeface="Times New Roman" pitchFamily="18" charset="0"/>
              </a:rPr>
              <a:t>ROLE OF THE AIS IN THE VALUE CHAIN</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228600" y="1481328"/>
            <a:ext cx="8686800" cy="5148072"/>
          </a:xfrm>
        </p:spPr>
        <p:txBody>
          <a:bodyPr/>
          <a:lstStyle/>
          <a:p>
            <a:r>
              <a:rPr lang="en-US" dirty="0" smtClean="0">
                <a:solidFill>
                  <a:schemeClr val="accent1"/>
                </a:solidFill>
              </a:rPr>
              <a:t>A system is:</a:t>
            </a:r>
          </a:p>
          <a:p>
            <a:pPr algn="just">
              <a:lnSpc>
                <a:spcPct val="80000"/>
              </a:lnSpc>
              <a:buFont typeface="Wingdings" pitchFamily="2" charset="2"/>
              <a:buChar char="Ø"/>
            </a:pPr>
            <a:r>
              <a:rPr lang="en-US" sz="2800" dirty="0" smtClean="0"/>
              <a:t> </a:t>
            </a:r>
            <a:r>
              <a:rPr lang="en-US" sz="3200" dirty="0" smtClean="0">
                <a:latin typeface="Times New Roman" pitchFamily="18" charset="0"/>
                <a:cs typeface="Times New Roman" pitchFamily="18" charset="0"/>
              </a:rPr>
              <a:t> A system is a set of two or more interrelated components that interact to achieve a goal.</a:t>
            </a:r>
          </a:p>
          <a:p>
            <a:pPr>
              <a:lnSpc>
                <a:spcPct val="80000"/>
              </a:lnSpc>
              <a:buNone/>
            </a:pPr>
            <a:endParaRPr lang="en-US" sz="3200" dirty="0" smtClean="0">
              <a:latin typeface="Times New Roman" pitchFamily="18" charset="0"/>
              <a:cs typeface="Times New Roman" pitchFamily="18" charset="0"/>
            </a:endParaRPr>
          </a:p>
          <a:p>
            <a:pPr algn="just">
              <a:lnSpc>
                <a:spcPct val="80000"/>
              </a:lnSpc>
              <a:buFont typeface="Wingdings" pitchFamily="2" charset="2"/>
              <a:buChar char="Ø"/>
            </a:pPr>
            <a:r>
              <a:rPr lang="en-US" sz="3200" dirty="0" smtClean="0">
                <a:latin typeface="Times New Roman" pitchFamily="18" charset="0"/>
                <a:cs typeface="Times New Roman" pitchFamily="18" charset="0"/>
              </a:rPr>
              <a:t>Systems are almost always composed of smaller subsystems, each performing a specific function supportive of the larger system.</a:t>
            </a:r>
          </a:p>
        </p:txBody>
      </p:sp>
      <p:sp>
        <p:nvSpPr>
          <p:cNvPr id="15362" name="Rectangle 2"/>
          <p:cNvSpPr>
            <a:spLocks noGrp="1" noChangeArrowheads="1"/>
          </p:cNvSpPr>
          <p:nvPr>
            <p:ph type="title"/>
          </p:nvPr>
        </p:nvSpPr>
        <p:spPr/>
        <p:txBody>
          <a:bodyPr>
            <a:normAutofit/>
          </a:bodyPr>
          <a:lstStyle/>
          <a:p>
            <a:r>
              <a:rPr lang="en-US" sz="3200" dirty="0" smtClean="0">
                <a:latin typeface="Times New Roman" pitchFamily="18" charset="0"/>
                <a:cs typeface="Times New Roman" pitchFamily="18" charset="0"/>
              </a:rPr>
              <a:t>SYSTEMS, DATA, AND INFORMATION</a:t>
            </a:r>
          </a:p>
        </p:txBody>
      </p:sp>
      <p:pic>
        <p:nvPicPr>
          <p:cNvPr id="15364" name="Picture 4" descr="AG00221_"/>
          <p:cNvPicPr>
            <a:picLocks noChangeAspect="1" noChangeArrowheads="1" noCrop="1"/>
          </p:cNvPicPr>
          <p:nvPr/>
        </p:nvPicPr>
        <p:blipFill>
          <a:blip r:embed="rId2"/>
          <a:srcRect/>
          <a:stretch>
            <a:fillRect/>
          </a:stretch>
        </p:blipFill>
        <p:spPr bwMode="auto">
          <a:xfrm>
            <a:off x="6019800" y="4495800"/>
            <a:ext cx="2819400" cy="187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p:cNvSpPr>
            <a:spLocks noGrp="1"/>
          </p:cNvSpPr>
          <p:nvPr>
            <p:ph type="sldNum" sz="quarter" idx="12"/>
          </p:nvPr>
        </p:nvSpPr>
        <p:spPr/>
        <p:txBody>
          <a:bodyPr/>
          <a:lstStyle/>
          <a:p>
            <a:fld id="{5BD0601E-30B5-4486-986F-E7CF4E29183B}" type="slidenum">
              <a:rPr lang="en-US"/>
              <a:pPr/>
              <a:t>40</a:t>
            </a:fld>
            <a:endParaRPr lang="en-US"/>
          </a:p>
        </p:txBody>
      </p:sp>
      <p:sp>
        <p:nvSpPr>
          <p:cNvPr id="52226" name="Rectangle 2"/>
          <p:cNvSpPr>
            <a:spLocks noGrp="1" noChangeArrowheads="1"/>
          </p:cNvSpPr>
          <p:nvPr>
            <p:ph type="title"/>
          </p:nvPr>
        </p:nvSpPr>
        <p:spPr>
          <a:noFill/>
          <a:ln/>
        </p:spPr>
        <p:txBody>
          <a:bodyPr lIns="90488" tIns="44450" rIns="90488" bIns="44450"/>
          <a:lstStyle/>
          <a:p>
            <a:r>
              <a:rPr lang="en-US" dirty="0"/>
              <a:t>The Value Chain</a:t>
            </a:r>
          </a:p>
        </p:txBody>
      </p:sp>
      <p:sp>
        <p:nvSpPr>
          <p:cNvPr id="52227" name="Rectangle 3"/>
          <p:cNvSpPr>
            <a:spLocks noChangeArrowheads="1"/>
          </p:cNvSpPr>
          <p:nvPr/>
        </p:nvSpPr>
        <p:spPr bwMode="auto">
          <a:xfrm>
            <a:off x="2827338" y="1754188"/>
            <a:ext cx="3502025" cy="576262"/>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3200" dirty="0">
                <a:solidFill>
                  <a:schemeClr val="tx2"/>
                </a:solidFill>
              </a:rPr>
              <a:t>Primary Activities</a:t>
            </a:r>
          </a:p>
        </p:txBody>
      </p:sp>
      <p:sp>
        <p:nvSpPr>
          <p:cNvPr id="52228" name="Rectangle 4"/>
          <p:cNvSpPr>
            <a:spLocks noChangeArrowheads="1"/>
          </p:cNvSpPr>
          <p:nvPr/>
        </p:nvSpPr>
        <p:spPr bwMode="auto">
          <a:xfrm>
            <a:off x="533400" y="2819400"/>
            <a:ext cx="2286000" cy="1219200"/>
          </a:xfrm>
          <a:prstGeom prst="rect">
            <a:avLst/>
          </a:prstGeom>
          <a:solidFill>
            <a:schemeClr val="accent1"/>
          </a:solidFill>
          <a:ln w="12700">
            <a:solidFill>
              <a:schemeClr val="tx1"/>
            </a:solidFill>
            <a:miter lim="800000"/>
            <a:headEnd/>
            <a:tailEnd/>
          </a:ln>
          <a:effectLst/>
        </p:spPr>
        <p:txBody>
          <a:bodyPr wrap="none" lIns="90488" tIns="44450" rIns="90488" bIns="44450" anchor="ctr"/>
          <a:lstStyle/>
          <a:p>
            <a:pPr algn="ctr" eaLnBrk="0" hangingPunct="0"/>
            <a:r>
              <a:rPr lang="en-US" sz="3200">
                <a:solidFill>
                  <a:srgbClr val="1A1A00"/>
                </a:solidFill>
              </a:rPr>
              <a:t>Inbound</a:t>
            </a:r>
          </a:p>
          <a:p>
            <a:pPr algn="ctr" eaLnBrk="0" hangingPunct="0"/>
            <a:r>
              <a:rPr lang="en-US" sz="3200">
                <a:solidFill>
                  <a:srgbClr val="1A1A00"/>
                </a:solidFill>
              </a:rPr>
              <a:t>Logistics</a:t>
            </a:r>
          </a:p>
        </p:txBody>
      </p:sp>
      <p:sp>
        <p:nvSpPr>
          <p:cNvPr id="52229" name="Rectangle 5"/>
          <p:cNvSpPr>
            <a:spLocks noChangeArrowheads="1"/>
          </p:cNvSpPr>
          <p:nvPr/>
        </p:nvSpPr>
        <p:spPr bwMode="auto">
          <a:xfrm>
            <a:off x="6324600" y="2819400"/>
            <a:ext cx="2286000" cy="1219200"/>
          </a:xfrm>
          <a:prstGeom prst="rect">
            <a:avLst/>
          </a:prstGeom>
          <a:solidFill>
            <a:schemeClr val="accent1"/>
          </a:solidFill>
          <a:ln w="12700">
            <a:solidFill>
              <a:schemeClr val="tx1"/>
            </a:solidFill>
            <a:miter lim="800000"/>
            <a:headEnd/>
            <a:tailEnd/>
          </a:ln>
          <a:effectLst/>
        </p:spPr>
        <p:txBody>
          <a:bodyPr wrap="none" lIns="90488" tIns="44450" rIns="90488" bIns="44450" anchor="ctr"/>
          <a:lstStyle/>
          <a:p>
            <a:pPr algn="ctr" eaLnBrk="0" hangingPunct="0"/>
            <a:r>
              <a:rPr lang="en-US" sz="3200">
                <a:solidFill>
                  <a:srgbClr val="1A1A00"/>
                </a:solidFill>
              </a:rPr>
              <a:t>Outbound</a:t>
            </a:r>
          </a:p>
          <a:p>
            <a:pPr algn="ctr" eaLnBrk="0" hangingPunct="0"/>
            <a:r>
              <a:rPr lang="en-US" sz="3200">
                <a:solidFill>
                  <a:srgbClr val="1A1A00"/>
                </a:solidFill>
              </a:rPr>
              <a:t>Logistics</a:t>
            </a:r>
          </a:p>
        </p:txBody>
      </p:sp>
      <p:sp>
        <p:nvSpPr>
          <p:cNvPr id="52230" name="Rectangle 6"/>
          <p:cNvSpPr>
            <a:spLocks noChangeArrowheads="1"/>
          </p:cNvSpPr>
          <p:nvPr/>
        </p:nvSpPr>
        <p:spPr bwMode="auto">
          <a:xfrm>
            <a:off x="3446463" y="2813050"/>
            <a:ext cx="2286000" cy="1219200"/>
          </a:xfrm>
          <a:prstGeom prst="rect">
            <a:avLst/>
          </a:prstGeom>
          <a:solidFill>
            <a:schemeClr val="accent1"/>
          </a:solidFill>
          <a:ln w="12700">
            <a:solidFill>
              <a:schemeClr val="tx1"/>
            </a:solidFill>
            <a:miter lim="800000"/>
            <a:headEnd/>
            <a:tailEnd/>
          </a:ln>
          <a:effectLst/>
        </p:spPr>
        <p:txBody>
          <a:bodyPr wrap="none" lIns="90488" tIns="44450" rIns="90488" bIns="44450" anchor="ctr"/>
          <a:lstStyle/>
          <a:p>
            <a:pPr algn="ctr" eaLnBrk="0" hangingPunct="0"/>
            <a:r>
              <a:rPr lang="en-US" sz="3200">
                <a:solidFill>
                  <a:srgbClr val="1A1A00"/>
                </a:solidFill>
              </a:rPr>
              <a:t>Operations</a:t>
            </a:r>
          </a:p>
        </p:txBody>
      </p:sp>
      <p:sp>
        <p:nvSpPr>
          <p:cNvPr id="52231" name="Rectangle 7"/>
          <p:cNvSpPr>
            <a:spLocks noChangeArrowheads="1"/>
          </p:cNvSpPr>
          <p:nvPr/>
        </p:nvSpPr>
        <p:spPr bwMode="auto">
          <a:xfrm>
            <a:off x="1371600" y="4876800"/>
            <a:ext cx="2286000" cy="1219200"/>
          </a:xfrm>
          <a:prstGeom prst="rect">
            <a:avLst/>
          </a:prstGeom>
          <a:solidFill>
            <a:schemeClr val="accent1"/>
          </a:solidFill>
          <a:ln w="12700">
            <a:solidFill>
              <a:schemeClr val="tx1"/>
            </a:solidFill>
            <a:miter lim="800000"/>
            <a:headEnd/>
            <a:tailEnd/>
          </a:ln>
          <a:effectLst/>
        </p:spPr>
        <p:txBody>
          <a:bodyPr wrap="none" lIns="90488" tIns="44450" rIns="90488" bIns="44450" anchor="ctr"/>
          <a:lstStyle/>
          <a:p>
            <a:pPr algn="ctr" eaLnBrk="0" hangingPunct="0"/>
            <a:r>
              <a:rPr lang="en-US" sz="3200">
                <a:solidFill>
                  <a:srgbClr val="1A1A00"/>
                </a:solidFill>
              </a:rPr>
              <a:t>Marketing</a:t>
            </a:r>
          </a:p>
          <a:p>
            <a:pPr algn="ctr" eaLnBrk="0" hangingPunct="0"/>
            <a:r>
              <a:rPr lang="en-US" sz="3200">
                <a:solidFill>
                  <a:srgbClr val="1A1A00"/>
                </a:solidFill>
              </a:rPr>
              <a:t>and Sales</a:t>
            </a:r>
          </a:p>
        </p:txBody>
      </p:sp>
      <p:sp>
        <p:nvSpPr>
          <p:cNvPr id="52232" name="Rectangle 8"/>
          <p:cNvSpPr>
            <a:spLocks noChangeArrowheads="1"/>
          </p:cNvSpPr>
          <p:nvPr/>
        </p:nvSpPr>
        <p:spPr bwMode="auto">
          <a:xfrm>
            <a:off x="5029200" y="4876800"/>
            <a:ext cx="3505200" cy="1219200"/>
          </a:xfrm>
          <a:prstGeom prst="rect">
            <a:avLst/>
          </a:prstGeom>
          <a:solidFill>
            <a:schemeClr val="accent1"/>
          </a:solidFill>
          <a:ln w="12700">
            <a:solidFill>
              <a:schemeClr val="tx1"/>
            </a:solidFill>
            <a:miter lim="800000"/>
            <a:headEnd/>
            <a:tailEnd/>
          </a:ln>
          <a:effectLst/>
        </p:spPr>
        <p:txBody>
          <a:bodyPr wrap="none" lIns="90488" tIns="44450" rIns="90488" bIns="44450" anchor="ctr"/>
          <a:lstStyle/>
          <a:p>
            <a:pPr algn="ctr" eaLnBrk="0" hangingPunct="0"/>
            <a:r>
              <a:rPr lang="en-US" sz="3200" dirty="0" smtClean="0">
                <a:solidFill>
                  <a:srgbClr val="1A1A00"/>
                </a:solidFill>
              </a:rPr>
              <a:t>Post sale-Service</a:t>
            </a:r>
            <a:endParaRPr lang="en-US" sz="3200" dirty="0">
              <a:solidFill>
                <a:srgbClr val="1A1A00"/>
              </a:solidFill>
            </a:endParaRPr>
          </a:p>
        </p:txBody>
      </p:sp>
      <p:sp>
        <p:nvSpPr>
          <p:cNvPr id="52233" name="Line 9"/>
          <p:cNvSpPr>
            <a:spLocks noChangeShapeType="1"/>
          </p:cNvSpPr>
          <p:nvPr/>
        </p:nvSpPr>
        <p:spPr bwMode="auto">
          <a:xfrm>
            <a:off x="2820988" y="3352800"/>
            <a:ext cx="608012" cy="0"/>
          </a:xfrm>
          <a:prstGeom prst="line">
            <a:avLst/>
          </a:prstGeom>
          <a:noFill/>
          <a:ln w="12700">
            <a:solidFill>
              <a:schemeClr val="tx1"/>
            </a:solidFill>
            <a:round/>
            <a:headEnd/>
            <a:tailEnd type="triangle" w="med" len="med"/>
          </a:ln>
          <a:effectLst/>
        </p:spPr>
        <p:txBody>
          <a:bodyPr/>
          <a:lstStyle/>
          <a:p>
            <a:endParaRPr lang="en-US"/>
          </a:p>
        </p:txBody>
      </p:sp>
      <p:sp>
        <p:nvSpPr>
          <p:cNvPr id="52234" name="Line 10"/>
          <p:cNvSpPr>
            <a:spLocks noChangeShapeType="1"/>
          </p:cNvSpPr>
          <p:nvPr/>
        </p:nvSpPr>
        <p:spPr bwMode="auto">
          <a:xfrm>
            <a:off x="5716588" y="3352800"/>
            <a:ext cx="608012" cy="0"/>
          </a:xfrm>
          <a:prstGeom prst="line">
            <a:avLst/>
          </a:prstGeom>
          <a:noFill/>
          <a:ln w="12700">
            <a:solidFill>
              <a:schemeClr val="tx1"/>
            </a:solidFill>
            <a:round/>
            <a:headEnd/>
            <a:tailEnd type="triangle" w="med" len="med"/>
          </a:ln>
          <a:effectLst/>
        </p:spPr>
        <p:txBody>
          <a:bodyPr/>
          <a:lstStyle/>
          <a:p>
            <a:endParaRPr lang="en-US"/>
          </a:p>
        </p:txBody>
      </p:sp>
      <p:sp>
        <p:nvSpPr>
          <p:cNvPr id="52235" name="Line 11"/>
          <p:cNvSpPr>
            <a:spLocks noChangeShapeType="1"/>
          </p:cNvSpPr>
          <p:nvPr/>
        </p:nvSpPr>
        <p:spPr bwMode="auto">
          <a:xfrm>
            <a:off x="7772400" y="4040188"/>
            <a:ext cx="0" cy="455612"/>
          </a:xfrm>
          <a:prstGeom prst="line">
            <a:avLst/>
          </a:prstGeom>
          <a:noFill/>
          <a:ln w="12700">
            <a:solidFill>
              <a:schemeClr val="tx1"/>
            </a:solidFill>
            <a:round/>
            <a:headEnd/>
            <a:tailEnd/>
          </a:ln>
          <a:effectLst/>
        </p:spPr>
        <p:txBody>
          <a:bodyPr/>
          <a:lstStyle/>
          <a:p>
            <a:endParaRPr lang="en-US"/>
          </a:p>
        </p:txBody>
      </p:sp>
      <p:sp>
        <p:nvSpPr>
          <p:cNvPr id="52236" name="Line 12"/>
          <p:cNvSpPr>
            <a:spLocks noChangeShapeType="1"/>
          </p:cNvSpPr>
          <p:nvPr/>
        </p:nvSpPr>
        <p:spPr bwMode="auto">
          <a:xfrm flipH="1">
            <a:off x="2439988" y="4495800"/>
            <a:ext cx="5332412" cy="0"/>
          </a:xfrm>
          <a:prstGeom prst="line">
            <a:avLst/>
          </a:prstGeom>
          <a:noFill/>
          <a:ln w="12700">
            <a:solidFill>
              <a:schemeClr val="tx1"/>
            </a:solidFill>
            <a:round/>
            <a:headEnd/>
            <a:tailEnd/>
          </a:ln>
          <a:effectLst/>
        </p:spPr>
        <p:txBody>
          <a:bodyPr/>
          <a:lstStyle/>
          <a:p>
            <a:endParaRPr lang="en-US"/>
          </a:p>
        </p:txBody>
      </p:sp>
      <p:sp>
        <p:nvSpPr>
          <p:cNvPr id="52237" name="Line 13"/>
          <p:cNvSpPr>
            <a:spLocks noChangeShapeType="1"/>
          </p:cNvSpPr>
          <p:nvPr/>
        </p:nvSpPr>
        <p:spPr bwMode="auto">
          <a:xfrm>
            <a:off x="3659188" y="5486400"/>
            <a:ext cx="1370012" cy="0"/>
          </a:xfrm>
          <a:prstGeom prst="line">
            <a:avLst/>
          </a:prstGeom>
          <a:noFill/>
          <a:ln w="12700">
            <a:solidFill>
              <a:schemeClr val="tx1"/>
            </a:solidFill>
            <a:round/>
            <a:headEnd/>
            <a:tailEnd type="triangle" w="med" len="med"/>
          </a:ln>
          <a:effectLst/>
        </p:spPr>
        <p:txBody>
          <a:bodyPr/>
          <a:lstStyle/>
          <a:p>
            <a:endParaRPr lang="en-US"/>
          </a:p>
        </p:txBody>
      </p:sp>
      <p:sp>
        <p:nvSpPr>
          <p:cNvPr id="52238" name="Line 14"/>
          <p:cNvSpPr>
            <a:spLocks noChangeShapeType="1"/>
          </p:cNvSpPr>
          <p:nvPr/>
        </p:nvSpPr>
        <p:spPr bwMode="auto">
          <a:xfrm>
            <a:off x="2438400" y="4497388"/>
            <a:ext cx="0" cy="379412"/>
          </a:xfrm>
          <a:prstGeom prst="line">
            <a:avLst/>
          </a:prstGeom>
          <a:noFill/>
          <a:ln w="12700">
            <a:solidFill>
              <a:schemeClr val="tx1"/>
            </a:solidFill>
            <a:round/>
            <a:headEnd/>
            <a:tailEnd type="triangle" w="med" len="med"/>
          </a:ln>
          <a:effectLst/>
        </p:spPr>
        <p:txBody>
          <a:bodyPr/>
          <a:lstStyle/>
          <a:p>
            <a:endParaRPr lang="en-US"/>
          </a:p>
        </p:txBody>
      </p:sp>
    </p:spTree>
  </p:cSld>
  <p:clrMapOvr>
    <a:masterClrMapping/>
  </p:clrMapOvr>
  <p:transition>
    <p:blinds dir="ver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p:txBody>
          <a:bodyPr/>
          <a:lstStyle/>
          <a:p>
            <a:fld id="{86F64CFC-25F0-4B3D-9AE0-B9B74C7E40F7}" type="slidenum">
              <a:rPr lang="en-US"/>
              <a:pPr/>
              <a:t>41</a:t>
            </a:fld>
            <a:endParaRPr lang="en-US"/>
          </a:p>
        </p:txBody>
      </p:sp>
      <p:sp>
        <p:nvSpPr>
          <p:cNvPr id="56322" name="Rectangle 2"/>
          <p:cNvSpPr>
            <a:spLocks noGrp="1" noChangeArrowheads="1"/>
          </p:cNvSpPr>
          <p:nvPr>
            <p:ph type="title"/>
          </p:nvPr>
        </p:nvSpPr>
        <p:spPr>
          <a:noFill/>
          <a:ln/>
        </p:spPr>
        <p:txBody>
          <a:bodyPr lIns="90488" tIns="44450" rIns="90488" bIns="44450"/>
          <a:lstStyle/>
          <a:p>
            <a:r>
              <a:rPr lang="en-US"/>
              <a:t>The Value Chain</a:t>
            </a:r>
          </a:p>
        </p:txBody>
      </p:sp>
      <p:sp>
        <p:nvSpPr>
          <p:cNvPr id="56323" name="Rectangle 3"/>
          <p:cNvSpPr>
            <a:spLocks noChangeArrowheads="1"/>
          </p:cNvSpPr>
          <p:nvPr/>
        </p:nvSpPr>
        <p:spPr bwMode="auto">
          <a:xfrm>
            <a:off x="2820988" y="1754188"/>
            <a:ext cx="3502025" cy="576262"/>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3200" dirty="0">
                <a:solidFill>
                  <a:schemeClr val="tx2"/>
                </a:solidFill>
              </a:rPr>
              <a:t>Support Activities</a:t>
            </a:r>
          </a:p>
        </p:txBody>
      </p:sp>
      <p:sp>
        <p:nvSpPr>
          <p:cNvPr id="56324" name="Rectangle 4"/>
          <p:cNvSpPr>
            <a:spLocks noChangeArrowheads="1"/>
          </p:cNvSpPr>
          <p:nvPr/>
        </p:nvSpPr>
        <p:spPr bwMode="auto">
          <a:xfrm>
            <a:off x="1371600" y="2819400"/>
            <a:ext cx="2819400" cy="1219200"/>
          </a:xfrm>
          <a:prstGeom prst="rect">
            <a:avLst/>
          </a:prstGeom>
          <a:solidFill>
            <a:schemeClr val="accent1"/>
          </a:solidFill>
          <a:ln w="12700">
            <a:solidFill>
              <a:schemeClr val="tx1"/>
            </a:solidFill>
            <a:miter lim="800000"/>
            <a:headEnd/>
            <a:tailEnd/>
          </a:ln>
          <a:effectLst/>
        </p:spPr>
        <p:txBody>
          <a:bodyPr wrap="none" lIns="90488" tIns="44450" rIns="90488" bIns="44450" anchor="ctr"/>
          <a:lstStyle/>
          <a:p>
            <a:pPr algn="ctr" eaLnBrk="0" hangingPunct="0"/>
            <a:r>
              <a:rPr lang="en-US" sz="3200">
                <a:solidFill>
                  <a:srgbClr val="1A1A00"/>
                </a:solidFill>
              </a:rPr>
              <a:t>Infrastructure</a:t>
            </a:r>
          </a:p>
        </p:txBody>
      </p:sp>
      <p:sp>
        <p:nvSpPr>
          <p:cNvPr id="56325" name="Rectangle 5"/>
          <p:cNvSpPr>
            <a:spLocks noChangeArrowheads="1"/>
          </p:cNvSpPr>
          <p:nvPr/>
        </p:nvSpPr>
        <p:spPr bwMode="auto">
          <a:xfrm>
            <a:off x="1600200" y="4800600"/>
            <a:ext cx="2286000" cy="1219200"/>
          </a:xfrm>
          <a:prstGeom prst="rect">
            <a:avLst/>
          </a:prstGeom>
          <a:solidFill>
            <a:schemeClr val="accent1"/>
          </a:solidFill>
          <a:ln w="12700">
            <a:solidFill>
              <a:schemeClr val="tx1"/>
            </a:solidFill>
            <a:miter lim="800000"/>
            <a:headEnd/>
            <a:tailEnd/>
          </a:ln>
          <a:effectLst/>
        </p:spPr>
        <p:txBody>
          <a:bodyPr wrap="none" lIns="90488" tIns="44450" rIns="90488" bIns="44450" anchor="ctr"/>
          <a:lstStyle/>
          <a:p>
            <a:pPr algn="ctr" eaLnBrk="0" hangingPunct="0"/>
            <a:r>
              <a:rPr lang="en-US" sz="3200">
                <a:solidFill>
                  <a:srgbClr val="1A1A00"/>
                </a:solidFill>
              </a:rPr>
              <a:t>Human</a:t>
            </a:r>
          </a:p>
          <a:p>
            <a:pPr algn="ctr" eaLnBrk="0" hangingPunct="0"/>
            <a:r>
              <a:rPr lang="en-US" sz="3200">
                <a:solidFill>
                  <a:srgbClr val="1A1A00"/>
                </a:solidFill>
              </a:rPr>
              <a:t>Resources</a:t>
            </a:r>
          </a:p>
        </p:txBody>
      </p:sp>
      <p:sp>
        <p:nvSpPr>
          <p:cNvPr id="56326" name="Rectangle 6"/>
          <p:cNvSpPr>
            <a:spLocks noChangeArrowheads="1"/>
          </p:cNvSpPr>
          <p:nvPr/>
        </p:nvSpPr>
        <p:spPr bwMode="auto">
          <a:xfrm>
            <a:off x="5181600" y="2819400"/>
            <a:ext cx="2590799" cy="1219200"/>
          </a:xfrm>
          <a:prstGeom prst="rect">
            <a:avLst/>
          </a:prstGeom>
          <a:solidFill>
            <a:schemeClr val="accent1"/>
          </a:solidFill>
          <a:ln w="12700">
            <a:solidFill>
              <a:schemeClr val="tx1"/>
            </a:solidFill>
            <a:miter lim="800000"/>
            <a:headEnd/>
            <a:tailEnd/>
          </a:ln>
          <a:effectLst/>
        </p:spPr>
        <p:txBody>
          <a:bodyPr wrap="none" lIns="90488" tIns="44450" rIns="90488" bIns="44450" anchor="ctr"/>
          <a:lstStyle/>
          <a:p>
            <a:pPr algn="ctr" eaLnBrk="0" hangingPunct="0"/>
            <a:r>
              <a:rPr lang="en-US" sz="3200">
                <a:solidFill>
                  <a:srgbClr val="1A1A00"/>
                </a:solidFill>
              </a:rPr>
              <a:t>Technology</a:t>
            </a:r>
          </a:p>
        </p:txBody>
      </p:sp>
      <p:sp>
        <p:nvSpPr>
          <p:cNvPr id="56327" name="Rectangle 7"/>
          <p:cNvSpPr>
            <a:spLocks noChangeArrowheads="1"/>
          </p:cNvSpPr>
          <p:nvPr/>
        </p:nvSpPr>
        <p:spPr bwMode="auto">
          <a:xfrm>
            <a:off x="5257800" y="4783138"/>
            <a:ext cx="2286000" cy="1219200"/>
          </a:xfrm>
          <a:prstGeom prst="rect">
            <a:avLst/>
          </a:prstGeom>
          <a:solidFill>
            <a:schemeClr val="accent1"/>
          </a:solidFill>
          <a:ln w="12700">
            <a:solidFill>
              <a:schemeClr val="tx1"/>
            </a:solidFill>
            <a:miter lim="800000"/>
            <a:headEnd/>
            <a:tailEnd/>
          </a:ln>
          <a:effectLst/>
        </p:spPr>
        <p:txBody>
          <a:bodyPr wrap="none" lIns="90488" tIns="44450" rIns="90488" bIns="44450" anchor="ctr"/>
          <a:lstStyle/>
          <a:p>
            <a:pPr algn="ctr" eaLnBrk="0" hangingPunct="0"/>
            <a:r>
              <a:rPr lang="en-US" sz="3200">
                <a:solidFill>
                  <a:srgbClr val="1A1A00"/>
                </a:solidFill>
              </a:rPr>
              <a:t>Purchasing</a:t>
            </a:r>
          </a:p>
        </p:txBody>
      </p:sp>
    </p:spTree>
  </p:cSld>
  <p:clrMapOvr>
    <a:masterClrMapping/>
  </p:clrMapOvr>
  <p:transition>
    <p:blinds dir="ver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8050" name="Rectangle 2"/>
          <p:cNvSpPr>
            <a:spLocks noGrp="1" noChangeArrowheads="1"/>
          </p:cNvSpPr>
          <p:nvPr>
            <p:ph idx="1"/>
          </p:nvPr>
        </p:nvSpPr>
        <p:spPr/>
        <p:txBody>
          <a:bodyPr>
            <a:normAutofit/>
          </a:bodyPr>
          <a:lstStyle/>
          <a:p>
            <a:r>
              <a:rPr lang="en-US" sz="2800" dirty="0" smtClean="0">
                <a:latin typeface="Times New Roman" pitchFamily="18" charset="0"/>
                <a:cs typeface="Times New Roman" pitchFamily="18" charset="0"/>
              </a:rPr>
              <a:t>Primary activities include:</a:t>
            </a:r>
          </a:p>
          <a:p>
            <a:pPr lvl="1"/>
            <a:r>
              <a:rPr lang="en-US" sz="2800" dirty="0" smtClean="0">
                <a:solidFill>
                  <a:srgbClr val="CC0000"/>
                </a:solidFill>
                <a:latin typeface="Times New Roman" pitchFamily="18" charset="0"/>
                <a:cs typeface="Times New Roman" pitchFamily="18" charset="0"/>
              </a:rPr>
              <a:t>Inbound logistics</a:t>
            </a:r>
          </a:p>
        </p:txBody>
      </p:sp>
      <p:sp>
        <p:nvSpPr>
          <p:cNvPr id="61442" name="Rectangle 3"/>
          <p:cNvSpPr>
            <a:spLocks noGrp="1" noChangeArrowheads="1"/>
          </p:cNvSpPr>
          <p:nvPr>
            <p:ph type="title"/>
          </p:nvPr>
        </p:nvSpPr>
        <p:spPr/>
        <p:txBody>
          <a:bodyPr/>
          <a:lstStyle/>
          <a:p>
            <a:r>
              <a:rPr lang="en-US" sz="3200" smtClean="0"/>
              <a:t>ROLE OF THE AIS IN THE VALUE CHAIN</a:t>
            </a:r>
          </a:p>
        </p:txBody>
      </p:sp>
      <p:sp>
        <p:nvSpPr>
          <p:cNvPr id="258052" name="Text Box 4"/>
          <p:cNvSpPr txBox="1">
            <a:spLocks noChangeArrowheads="1"/>
          </p:cNvSpPr>
          <p:nvPr/>
        </p:nvSpPr>
        <p:spPr bwMode="auto">
          <a:xfrm>
            <a:off x="1828800" y="2819400"/>
            <a:ext cx="6645275" cy="3539430"/>
          </a:xfrm>
          <a:prstGeom prst="rect">
            <a:avLst/>
          </a:prstGeom>
          <a:solidFill>
            <a:schemeClr val="bg1"/>
          </a:solidFill>
          <a:ln w="57150">
            <a:solidFill>
              <a:schemeClr val="accent2"/>
            </a:solidFill>
            <a:miter lim="800000"/>
            <a:headEnd/>
            <a:tailEnd/>
          </a:ln>
        </p:spPr>
        <p:txBody>
          <a:bodyPr>
            <a:spAutoFit/>
          </a:bodyPr>
          <a:lstStyle/>
          <a:p>
            <a:r>
              <a:rPr lang="en-US" sz="2800" dirty="0">
                <a:solidFill>
                  <a:schemeClr val="tx2"/>
                </a:solidFill>
                <a:latin typeface="Times New Roman" pitchFamily="18" charset="0"/>
                <a:cs typeface="Times New Roman" pitchFamily="18" charset="0"/>
              </a:rPr>
              <a:t>Receiving, storing, and distributing the materials that are inputs to the organization’s product or service.</a:t>
            </a:r>
          </a:p>
          <a:p>
            <a:endParaRPr lang="en-US" sz="2800" dirty="0">
              <a:solidFill>
                <a:schemeClr val="tx2"/>
              </a:solidFill>
              <a:latin typeface="Times New Roman" pitchFamily="18" charset="0"/>
              <a:cs typeface="Times New Roman" pitchFamily="18" charset="0"/>
            </a:endParaRPr>
          </a:p>
          <a:p>
            <a:r>
              <a:rPr lang="en-US" sz="2800" dirty="0" smtClean="0">
                <a:solidFill>
                  <a:schemeClr val="tx2"/>
                </a:solidFill>
                <a:latin typeface="Times New Roman" pitchFamily="18" charset="0"/>
                <a:cs typeface="Times New Roman" pitchFamily="18" charset="0"/>
              </a:rPr>
              <a:t>E.G  For </a:t>
            </a:r>
            <a:r>
              <a:rPr lang="en-US" sz="2800" dirty="0">
                <a:solidFill>
                  <a:schemeClr val="tx2"/>
                </a:solidFill>
                <a:latin typeface="Times New Roman" pitchFamily="18" charset="0"/>
                <a:cs typeface="Times New Roman" pitchFamily="18" charset="0"/>
              </a:rPr>
              <a:t>a pharmaceutical company, this activity might involve handling incoming chemicals and elements that will be used to make their drugs.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58050">
                                            <p:txEl>
                                              <p:pRg st="0" end="0"/>
                                            </p:txEl>
                                          </p:spTgt>
                                        </p:tgtEl>
                                        <p:attrNameLst>
                                          <p:attrName>style.visibility</p:attrName>
                                        </p:attrNameLst>
                                      </p:cBhvr>
                                      <p:to>
                                        <p:strVal val="visible"/>
                                      </p:to>
                                    </p:set>
                                    <p:animEffect transition="in" filter="wipe(up)">
                                      <p:cBhvr>
                                        <p:cTn id="7" dur="500"/>
                                        <p:tgtEl>
                                          <p:spTgt spid="25805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58050">
                                            <p:txEl>
                                              <p:pRg st="1" end="1"/>
                                            </p:txEl>
                                          </p:spTgt>
                                        </p:tgtEl>
                                        <p:attrNameLst>
                                          <p:attrName>style.visibility</p:attrName>
                                        </p:attrNameLst>
                                      </p:cBhvr>
                                      <p:to>
                                        <p:strVal val="visible"/>
                                      </p:to>
                                    </p:set>
                                    <p:animEffect transition="in" filter="wipe(up)">
                                      <p:cBhvr>
                                        <p:cTn id="12" dur="500"/>
                                        <p:tgtEl>
                                          <p:spTgt spid="25805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58052">
                                            <p:bg/>
                                          </p:spTgt>
                                        </p:tgtEl>
                                        <p:attrNameLst>
                                          <p:attrName>style.visibility</p:attrName>
                                        </p:attrNameLst>
                                      </p:cBhvr>
                                      <p:to>
                                        <p:strVal val="visible"/>
                                      </p:to>
                                    </p:set>
                                    <p:animEffect transition="in" filter="dissolve">
                                      <p:cBhvr>
                                        <p:cTn id="17" dur="500"/>
                                        <p:tgtEl>
                                          <p:spTgt spid="258052">
                                            <p:bg/>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58052">
                                            <p:txEl>
                                              <p:pRg st="0" end="0"/>
                                            </p:txEl>
                                          </p:spTgt>
                                        </p:tgtEl>
                                        <p:attrNameLst>
                                          <p:attrName>style.visibility</p:attrName>
                                        </p:attrNameLst>
                                      </p:cBhvr>
                                      <p:to>
                                        <p:strVal val="visible"/>
                                      </p:to>
                                    </p:set>
                                    <p:animEffect transition="in" filter="dissolve">
                                      <p:cBhvr>
                                        <p:cTn id="22" dur="500"/>
                                        <p:tgtEl>
                                          <p:spTgt spid="25805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58052">
                                            <p:txEl>
                                              <p:pRg st="2" end="2"/>
                                            </p:txEl>
                                          </p:spTgt>
                                        </p:tgtEl>
                                        <p:attrNameLst>
                                          <p:attrName>style.visibility</p:attrName>
                                        </p:attrNameLst>
                                      </p:cBhvr>
                                      <p:to>
                                        <p:strVal val="visible"/>
                                      </p:to>
                                    </p:set>
                                    <p:animEffect transition="in" filter="dissolve">
                                      <p:cBhvr>
                                        <p:cTn id="27" dur="500"/>
                                        <p:tgtEl>
                                          <p:spTgt spid="25805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0" grpId="0" build="p" bldLvl="5" autoUpdateAnimBg="0"/>
      <p:bldP spid="258052" grpId="0" build="p" animBg="1"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7" name="Rectangle 2"/>
          <p:cNvSpPr>
            <a:spLocks noGrp="1" noChangeArrowheads="1"/>
          </p:cNvSpPr>
          <p:nvPr>
            <p:ph idx="1"/>
          </p:nvPr>
        </p:nvSpPr>
        <p:spPr/>
        <p:txBody>
          <a:bodyPr/>
          <a:lstStyle/>
          <a:p>
            <a:r>
              <a:rPr lang="en-US" dirty="0" smtClean="0"/>
              <a:t>Primary activities include:</a:t>
            </a:r>
          </a:p>
          <a:p>
            <a:pPr lvl="1"/>
            <a:r>
              <a:rPr lang="en-US" dirty="0" smtClean="0"/>
              <a:t>Inbound logistics</a:t>
            </a:r>
          </a:p>
          <a:p>
            <a:pPr lvl="1"/>
            <a:r>
              <a:rPr lang="en-US" sz="2800" dirty="0" smtClean="0">
                <a:solidFill>
                  <a:srgbClr val="CC0000"/>
                </a:solidFill>
                <a:latin typeface="Times New Roman" pitchFamily="18" charset="0"/>
                <a:cs typeface="Times New Roman" pitchFamily="18" charset="0"/>
              </a:rPr>
              <a:t>Operations</a:t>
            </a:r>
          </a:p>
        </p:txBody>
      </p:sp>
      <p:sp>
        <p:nvSpPr>
          <p:cNvPr id="62466" name="Rectangle 3"/>
          <p:cNvSpPr>
            <a:spLocks noGrp="1" noChangeArrowheads="1"/>
          </p:cNvSpPr>
          <p:nvPr>
            <p:ph type="title"/>
          </p:nvPr>
        </p:nvSpPr>
        <p:spPr/>
        <p:txBody>
          <a:bodyPr/>
          <a:lstStyle/>
          <a:p>
            <a:r>
              <a:rPr lang="en-US" sz="3200" smtClean="0"/>
              <a:t>ROLE OF THE AIS IN THE VALUE CHAIN</a:t>
            </a:r>
          </a:p>
        </p:txBody>
      </p:sp>
      <p:sp>
        <p:nvSpPr>
          <p:cNvPr id="259077" name="Text Box 5"/>
          <p:cNvSpPr txBox="1">
            <a:spLocks noChangeArrowheads="1"/>
          </p:cNvSpPr>
          <p:nvPr/>
        </p:nvSpPr>
        <p:spPr bwMode="auto">
          <a:xfrm>
            <a:off x="1203325" y="3254375"/>
            <a:ext cx="7635875" cy="2677656"/>
          </a:xfrm>
          <a:prstGeom prst="rect">
            <a:avLst/>
          </a:prstGeom>
          <a:solidFill>
            <a:schemeClr val="bg1"/>
          </a:solidFill>
          <a:ln w="57150">
            <a:solidFill>
              <a:schemeClr val="accent2"/>
            </a:solidFill>
            <a:miter lim="800000"/>
            <a:headEnd/>
            <a:tailEnd/>
          </a:ln>
        </p:spPr>
        <p:txBody>
          <a:bodyPr>
            <a:spAutoFit/>
          </a:bodyPr>
          <a:lstStyle/>
          <a:p>
            <a:r>
              <a:rPr lang="en-US" sz="2800" dirty="0">
                <a:solidFill>
                  <a:schemeClr val="tx2"/>
                </a:solidFill>
                <a:latin typeface="Times New Roman" pitchFamily="18" charset="0"/>
                <a:cs typeface="Times New Roman" pitchFamily="18" charset="0"/>
              </a:rPr>
              <a:t>Transforming those inputs into products or services.</a:t>
            </a:r>
          </a:p>
          <a:p>
            <a:endParaRPr lang="en-US" sz="2800" dirty="0">
              <a:solidFill>
                <a:schemeClr val="tx2"/>
              </a:solidFill>
              <a:latin typeface="Times New Roman" pitchFamily="18" charset="0"/>
              <a:cs typeface="Times New Roman" pitchFamily="18" charset="0"/>
            </a:endParaRPr>
          </a:p>
          <a:p>
            <a:r>
              <a:rPr lang="en-US" sz="2800" dirty="0">
                <a:solidFill>
                  <a:schemeClr val="tx2"/>
                </a:solidFill>
                <a:latin typeface="Times New Roman" pitchFamily="18" charset="0"/>
                <a:cs typeface="Times New Roman" pitchFamily="18" charset="0"/>
              </a:rPr>
              <a:t>For the pharmaceutical company, this step involves combining the raw chemicals and elements with the work of people and equipment to produce the finished drug product that will be sold to customers.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59077">
                                            <p:bg/>
                                          </p:spTgt>
                                        </p:tgtEl>
                                        <p:attrNameLst>
                                          <p:attrName>style.visibility</p:attrName>
                                        </p:attrNameLst>
                                      </p:cBhvr>
                                      <p:to>
                                        <p:strVal val="visible"/>
                                      </p:to>
                                    </p:set>
                                    <p:animEffect transition="in" filter="dissolve">
                                      <p:cBhvr>
                                        <p:cTn id="7" dur="500"/>
                                        <p:tgtEl>
                                          <p:spTgt spid="259077">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59077">
                                            <p:txEl>
                                              <p:pRg st="0" end="0"/>
                                            </p:txEl>
                                          </p:spTgt>
                                        </p:tgtEl>
                                        <p:attrNameLst>
                                          <p:attrName>style.visibility</p:attrName>
                                        </p:attrNameLst>
                                      </p:cBhvr>
                                      <p:to>
                                        <p:strVal val="visible"/>
                                      </p:to>
                                    </p:set>
                                    <p:animEffect transition="in" filter="dissolve">
                                      <p:cBhvr>
                                        <p:cTn id="12" dur="500"/>
                                        <p:tgtEl>
                                          <p:spTgt spid="25907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59077">
                                            <p:txEl>
                                              <p:pRg st="2" end="2"/>
                                            </p:txEl>
                                          </p:spTgt>
                                        </p:tgtEl>
                                        <p:attrNameLst>
                                          <p:attrName>style.visibility</p:attrName>
                                        </p:attrNameLst>
                                      </p:cBhvr>
                                      <p:to>
                                        <p:strVal val="visible"/>
                                      </p:to>
                                    </p:set>
                                    <p:animEffect transition="in" filter="dissolve">
                                      <p:cBhvr>
                                        <p:cTn id="17" dur="500"/>
                                        <p:tgtEl>
                                          <p:spTgt spid="25907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77" grpId="0" build="p" animBg="1"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1" name="Rectangle 2"/>
          <p:cNvSpPr>
            <a:spLocks noGrp="1" noChangeArrowheads="1"/>
          </p:cNvSpPr>
          <p:nvPr>
            <p:ph idx="1"/>
          </p:nvPr>
        </p:nvSpPr>
        <p:spPr/>
        <p:txBody>
          <a:bodyPr/>
          <a:lstStyle/>
          <a:p>
            <a:r>
              <a:rPr lang="en-US" dirty="0" smtClean="0"/>
              <a:t>Primary activities include:</a:t>
            </a:r>
          </a:p>
          <a:p>
            <a:pPr lvl="1"/>
            <a:r>
              <a:rPr lang="en-US" dirty="0" smtClean="0"/>
              <a:t>Inbound logistics</a:t>
            </a:r>
          </a:p>
          <a:p>
            <a:pPr lvl="1"/>
            <a:r>
              <a:rPr lang="en-US" dirty="0" smtClean="0"/>
              <a:t>Operations</a:t>
            </a:r>
          </a:p>
          <a:p>
            <a:pPr lvl="1"/>
            <a:r>
              <a:rPr lang="en-US" dirty="0" smtClean="0">
                <a:solidFill>
                  <a:srgbClr val="CC0000"/>
                </a:solidFill>
              </a:rPr>
              <a:t>Outbound logistics</a:t>
            </a:r>
          </a:p>
        </p:txBody>
      </p:sp>
      <p:sp>
        <p:nvSpPr>
          <p:cNvPr id="63490" name="Rectangle 3"/>
          <p:cNvSpPr>
            <a:spLocks noGrp="1" noChangeArrowheads="1"/>
          </p:cNvSpPr>
          <p:nvPr>
            <p:ph type="title"/>
          </p:nvPr>
        </p:nvSpPr>
        <p:spPr/>
        <p:txBody>
          <a:bodyPr/>
          <a:lstStyle/>
          <a:p>
            <a:r>
              <a:rPr lang="en-US" sz="3200" smtClean="0"/>
              <a:t>ROLE OF THE AIS IN THE VALUE CHAIN</a:t>
            </a:r>
          </a:p>
        </p:txBody>
      </p:sp>
      <p:sp>
        <p:nvSpPr>
          <p:cNvPr id="260101" name="Text Box 5"/>
          <p:cNvSpPr txBox="1">
            <a:spLocks noChangeArrowheads="1"/>
          </p:cNvSpPr>
          <p:nvPr/>
        </p:nvSpPr>
        <p:spPr bwMode="auto">
          <a:xfrm>
            <a:off x="838200" y="3886200"/>
            <a:ext cx="7772400" cy="2246769"/>
          </a:xfrm>
          <a:prstGeom prst="rect">
            <a:avLst/>
          </a:prstGeom>
          <a:solidFill>
            <a:schemeClr val="bg1"/>
          </a:solidFill>
          <a:ln w="57150">
            <a:solidFill>
              <a:schemeClr val="accent2"/>
            </a:solidFill>
            <a:miter lim="800000"/>
            <a:headEnd/>
            <a:tailEnd/>
          </a:ln>
        </p:spPr>
        <p:txBody>
          <a:bodyPr>
            <a:spAutoFit/>
          </a:bodyPr>
          <a:lstStyle/>
          <a:p>
            <a:r>
              <a:rPr lang="en-US" sz="2800" dirty="0">
                <a:solidFill>
                  <a:schemeClr val="tx2"/>
                </a:solidFill>
                <a:latin typeface="Times New Roman" pitchFamily="18" charset="0"/>
                <a:cs typeface="Times New Roman" pitchFamily="18" charset="0"/>
              </a:rPr>
              <a:t>Distributing products or services to customers.</a:t>
            </a:r>
          </a:p>
          <a:p>
            <a:endParaRPr lang="en-US" sz="2800" dirty="0">
              <a:solidFill>
                <a:schemeClr val="tx2"/>
              </a:solidFill>
              <a:latin typeface="Times New Roman" pitchFamily="18" charset="0"/>
              <a:cs typeface="Times New Roman" pitchFamily="18" charset="0"/>
            </a:endParaRPr>
          </a:p>
          <a:p>
            <a:r>
              <a:rPr lang="en-US" sz="2800" dirty="0">
                <a:solidFill>
                  <a:schemeClr val="tx2"/>
                </a:solidFill>
                <a:latin typeface="Times New Roman" pitchFamily="18" charset="0"/>
                <a:cs typeface="Times New Roman" pitchFamily="18" charset="0"/>
              </a:rPr>
              <a:t>For the pharmaceutical company, this step involves packaging and shipping the goods to drug stores, doctors, and hospitals.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0101">
                                            <p:bg/>
                                          </p:spTgt>
                                        </p:tgtEl>
                                        <p:attrNameLst>
                                          <p:attrName>style.visibility</p:attrName>
                                        </p:attrNameLst>
                                      </p:cBhvr>
                                      <p:to>
                                        <p:strVal val="visible"/>
                                      </p:to>
                                    </p:set>
                                    <p:animEffect transition="in" filter="dissolve">
                                      <p:cBhvr>
                                        <p:cTn id="7" dur="500"/>
                                        <p:tgtEl>
                                          <p:spTgt spid="260101">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60101">
                                            <p:txEl>
                                              <p:pRg st="0" end="0"/>
                                            </p:txEl>
                                          </p:spTgt>
                                        </p:tgtEl>
                                        <p:attrNameLst>
                                          <p:attrName>style.visibility</p:attrName>
                                        </p:attrNameLst>
                                      </p:cBhvr>
                                      <p:to>
                                        <p:strVal val="visible"/>
                                      </p:to>
                                    </p:set>
                                    <p:animEffect transition="in" filter="dissolve">
                                      <p:cBhvr>
                                        <p:cTn id="12" dur="500"/>
                                        <p:tgtEl>
                                          <p:spTgt spid="26010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60101">
                                            <p:txEl>
                                              <p:pRg st="2" end="2"/>
                                            </p:txEl>
                                          </p:spTgt>
                                        </p:tgtEl>
                                        <p:attrNameLst>
                                          <p:attrName>style.visibility</p:attrName>
                                        </p:attrNameLst>
                                      </p:cBhvr>
                                      <p:to>
                                        <p:strVal val="visible"/>
                                      </p:to>
                                    </p:set>
                                    <p:animEffect transition="in" filter="dissolve">
                                      <p:cBhvr>
                                        <p:cTn id="17" dur="500"/>
                                        <p:tgtEl>
                                          <p:spTgt spid="26010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101" grpId="0" build="p" animBg="1"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5" name="Rectangle 2"/>
          <p:cNvSpPr>
            <a:spLocks noGrp="1" noChangeArrowheads="1"/>
          </p:cNvSpPr>
          <p:nvPr>
            <p:ph idx="1"/>
          </p:nvPr>
        </p:nvSpPr>
        <p:spPr/>
        <p:txBody>
          <a:bodyPr/>
          <a:lstStyle/>
          <a:p>
            <a:r>
              <a:rPr lang="en-US" smtClean="0"/>
              <a:t>Primary activities include:</a:t>
            </a:r>
          </a:p>
          <a:p>
            <a:pPr lvl="1"/>
            <a:r>
              <a:rPr lang="en-US" smtClean="0"/>
              <a:t>Inbound logistics</a:t>
            </a:r>
          </a:p>
          <a:p>
            <a:pPr lvl="1"/>
            <a:r>
              <a:rPr lang="en-US" smtClean="0"/>
              <a:t>Operations</a:t>
            </a:r>
          </a:p>
          <a:p>
            <a:pPr lvl="1"/>
            <a:r>
              <a:rPr lang="en-US" smtClean="0"/>
              <a:t>Outbound logistics</a:t>
            </a:r>
          </a:p>
          <a:p>
            <a:pPr lvl="1"/>
            <a:r>
              <a:rPr lang="en-US" smtClean="0">
                <a:solidFill>
                  <a:srgbClr val="CC0000"/>
                </a:solidFill>
              </a:rPr>
              <a:t>Marketing and sales</a:t>
            </a:r>
          </a:p>
        </p:txBody>
      </p:sp>
      <p:sp>
        <p:nvSpPr>
          <p:cNvPr id="64514" name="Rectangle 3"/>
          <p:cNvSpPr>
            <a:spLocks noGrp="1" noChangeArrowheads="1"/>
          </p:cNvSpPr>
          <p:nvPr>
            <p:ph type="title"/>
          </p:nvPr>
        </p:nvSpPr>
        <p:spPr/>
        <p:txBody>
          <a:bodyPr/>
          <a:lstStyle/>
          <a:p>
            <a:r>
              <a:rPr lang="en-US" sz="3200" smtClean="0"/>
              <a:t>ROLE OF THE AIS IN THE VALUE CHAIN</a:t>
            </a:r>
          </a:p>
        </p:txBody>
      </p:sp>
      <p:sp>
        <p:nvSpPr>
          <p:cNvPr id="261125" name="Text Box 5"/>
          <p:cNvSpPr txBox="1">
            <a:spLocks noChangeArrowheads="1"/>
          </p:cNvSpPr>
          <p:nvPr/>
        </p:nvSpPr>
        <p:spPr bwMode="auto">
          <a:xfrm>
            <a:off x="4953000" y="2209800"/>
            <a:ext cx="3581400" cy="4401205"/>
          </a:xfrm>
          <a:prstGeom prst="rect">
            <a:avLst/>
          </a:prstGeom>
          <a:solidFill>
            <a:schemeClr val="bg1"/>
          </a:solidFill>
          <a:ln w="57150">
            <a:solidFill>
              <a:schemeClr val="accent2"/>
            </a:solidFill>
            <a:miter lim="800000"/>
            <a:headEnd/>
            <a:tailEnd/>
          </a:ln>
        </p:spPr>
        <p:txBody>
          <a:bodyPr>
            <a:spAutoFit/>
          </a:bodyPr>
          <a:lstStyle/>
          <a:p>
            <a:r>
              <a:rPr lang="en-US" sz="2800" dirty="0">
                <a:solidFill>
                  <a:schemeClr val="tx2"/>
                </a:solidFill>
                <a:latin typeface="Times New Roman" pitchFamily="18" charset="0"/>
                <a:cs typeface="Times New Roman" pitchFamily="18" charset="0"/>
              </a:rPr>
              <a:t>Helping customers to buy the organization’s products or services.</a:t>
            </a:r>
          </a:p>
          <a:p>
            <a:endParaRPr lang="en-US" sz="2800" dirty="0">
              <a:solidFill>
                <a:schemeClr val="tx2"/>
              </a:solidFill>
              <a:latin typeface="Times New Roman" pitchFamily="18" charset="0"/>
              <a:cs typeface="Times New Roman" pitchFamily="18" charset="0"/>
            </a:endParaRPr>
          </a:p>
          <a:p>
            <a:r>
              <a:rPr lang="en-US" sz="2800" dirty="0">
                <a:solidFill>
                  <a:schemeClr val="tx2"/>
                </a:solidFill>
                <a:latin typeface="Times New Roman" pitchFamily="18" charset="0"/>
                <a:cs typeface="Times New Roman" pitchFamily="18" charset="0"/>
              </a:rPr>
              <a:t>A pharmacy rep may visit with drug stores, doctors, etc. to inform them about their products and take orders.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1125">
                                            <p:bg/>
                                          </p:spTgt>
                                        </p:tgtEl>
                                        <p:attrNameLst>
                                          <p:attrName>style.visibility</p:attrName>
                                        </p:attrNameLst>
                                      </p:cBhvr>
                                      <p:to>
                                        <p:strVal val="visible"/>
                                      </p:to>
                                    </p:set>
                                    <p:animEffect transition="in" filter="dissolve">
                                      <p:cBhvr>
                                        <p:cTn id="7" dur="500"/>
                                        <p:tgtEl>
                                          <p:spTgt spid="261125">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61125">
                                            <p:txEl>
                                              <p:pRg st="0" end="0"/>
                                            </p:txEl>
                                          </p:spTgt>
                                        </p:tgtEl>
                                        <p:attrNameLst>
                                          <p:attrName>style.visibility</p:attrName>
                                        </p:attrNameLst>
                                      </p:cBhvr>
                                      <p:to>
                                        <p:strVal val="visible"/>
                                      </p:to>
                                    </p:set>
                                    <p:animEffect transition="in" filter="dissolve">
                                      <p:cBhvr>
                                        <p:cTn id="12" dur="500"/>
                                        <p:tgtEl>
                                          <p:spTgt spid="26112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61125">
                                            <p:txEl>
                                              <p:pRg st="2" end="2"/>
                                            </p:txEl>
                                          </p:spTgt>
                                        </p:tgtEl>
                                        <p:attrNameLst>
                                          <p:attrName>style.visibility</p:attrName>
                                        </p:attrNameLst>
                                      </p:cBhvr>
                                      <p:to>
                                        <p:strVal val="visible"/>
                                      </p:to>
                                    </p:set>
                                    <p:animEffect transition="in" filter="dissolve">
                                      <p:cBhvr>
                                        <p:cTn id="17" dur="500"/>
                                        <p:tgtEl>
                                          <p:spTgt spid="26112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5" grpId="0" build="p" animBg="1"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9" name="Rectangle 2"/>
          <p:cNvSpPr>
            <a:spLocks noGrp="1" noChangeArrowheads="1"/>
          </p:cNvSpPr>
          <p:nvPr>
            <p:ph idx="1"/>
          </p:nvPr>
        </p:nvSpPr>
        <p:spPr/>
        <p:txBody>
          <a:bodyPr/>
          <a:lstStyle/>
          <a:p>
            <a:r>
              <a:rPr lang="en-US" dirty="0" smtClean="0"/>
              <a:t>Primary activities include:</a:t>
            </a:r>
          </a:p>
          <a:p>
            <a:pPr lvl="1"/>
            <a:r>
              <a:rPr lang="en-US" dirty="0" smtClean="0"/>
              <a:t>Inbound logistics</a:t>
            </a:r>
          </a:p>
          <a:p>
            <a:pPr lvl="1"/>
            <a:r>
              <a:rPr lang="en-US" dirty="0" smtClean="0"/>
              <a:t>Operations</a:t>
            </a:r>
          </a:p>
          <a:p>
            <a:pPr lvl="1"/>
            <a:r>
              <a:rPr lang="en-US" dirty="0" smtClean="0"/>
              <a:t>Outbound logistics</a:t>
            </a:r>
          </a:p>
          <a:p>
            <a:pPr lvl="1"/>
            <a:r>
              <a:rPr lang="en-US" dirty="0" smtClean="0"/>
              <a:t>Marketing and sales</a:t>
            </a:r>
          </a:p>
          <a:p>
            <a:pPr lvl="1"/>
            <a:r>
              <a:rPr lang="en-US" dirty="0" smtClean="0">
                <a:solidFill>
                  <a:srgbClr val="CC0000"/>
                </a:solidFill>
              </a:rPr>
              <a:t>Post sale Service</a:t>
            </a:r>
          </a:p>
        </p:txBody>
      </p:sp>
      <p:sp>
        <p:nvSpPr>
          <p:cNvPr id="65538" name="Rectangle 3"/>
          <p:cNvSpPr>
            <a:spLocks noGrp="1" noChangeArrowheads="1"/>
          </p:cNvSpPr>
          <p:nvPr>
            <p:ph type="title"/>
          </p:nvPr>
        </p:nvSpPr>
        <p:spPr/>
        <p:txBody>
          <a:bodyPr/>
          <a:lstStyle/>
          <a:p>
            <a:r>
              <a:rPr lang="en-US" sz="3200" smtClean="0"/>
              <a:t>ROLE OF THE AIS IN THE VALUE CHAIN</a:t>
            </a:r>
          </a:p>
        </p:txBody>
      </p:sp>
      <p:sp>
        <p:nvSpPr>
          <p:cNvPr id="262149" name="Text Box 5"/>
          <p:cNvSpPr txBox="1">
            <a:spLocks noChangeArrowheads="1"/>
          </p:cNvSpPr>
          <p:nvPr/>
        </p:nvSpPr>
        <p:spPr bwMode="auto">
          <a:xfrm>
            <a:off x="4191000" y="1295400"/>
            <a:ext cx="4953000" cy="5410200"/>
          </a:xfrm>
          <a:prstGeom prst="rect">
            <a:avLst/>
          </a:prstGeom>
          <a:solidFill>
            <a:schemeClr val="bg1"/>
          </a:solidFill>
          <a:ln w="57150">
            <a:solidFill>
              <a:schemeClr val="accent2"/>
            </a:solidFill>
            <a:miter lim="800000"/>
            <a:headEnd/>
            <a:tailEnd/>
          </a:ln>
        </p:spPr>
        <p:txBody>
          <a:bodyPr wrap="square">
            <a:spAutoFit/>
          </a:bodyPr>
          <a:lstStyle/>
          <a:p>
            <a:r>
              <a:rPr lang="en-US" sz="2800" dirty="0">
                <a:solidFill>
                  <a:schemeClr val="tx2"/>
                </a:solidFill>
                <a:latin typeface="Times New Roman" pitchFamily="18" charset="0"/>
                <a:cs typeface="Times New Roman" pitchFamily="18" charset="0"/>
              </a:rPr>
              <a:t>Post-sale support provided to customers such as repair and maintenance function.</a:t>
            </a:r>
          </a:p>
          <a:p>
            <a:endParaRPr lang="en-US" sz="2800" dirty="0">
              <a:solidFill>
                <a:schemeClr val="tx2"/>
              </a:solidFill>
              <a:latin typeface="Times New Roman" pitchFamily="18" charset="0"/>
              <a:cs typeface="Times New Roman" pitchFamily="18" charset="0"/>
            </a:endParaRPr>
          </a:p>
          <a:p>
            <a:r>
              <a:rPr lang="en-US" sz="2800" dirty="0">
                <a:solidFill>
                  <a:schemeClr val="tx2"/>
                </a:solidFill>
                <a:latin typeface="Times New Roman" pitchFamily="18" charset="0"/>
                <a:cs typeface="Times New Roman" pitchFamily="18" charset="0"/>
              </a:rPr>
              <a:t>A pharmaceutical firm will typically not be repairing it’s product (though the product may be periodically reformulated).  The pharmaceutical company is more likely to be providing advisory services to pharmacists, etc.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2149">
                                            <p:bg/>
                                          </p:spTgt>
                                        </p:tgtEl>
                                        <p:attrNameLst>
                                          <p:attrName>style.visibility</p:attrName>
                                        </p:attrNameLst>
                                      </p:cBhvr>
                                      <p:to>
                                        <p:strVal val="visible"/>
                                      </p:to>
                                    </p:set>
                                    <p:animEffect transition="in" filter="dissolve">
                                      <p:cBhvr>
                                        <p:cTn id="7" dur="500"/>
                                        <p:tgtEl>
                                          <p:spTgt spid="262149">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62149">
                                            <p:txEl>
                                              <p:pRg st="0" end="0"/>
                                            </p:txEl>
                                          </p:spTgt>
                                        </p:tgtEl>
                                        <p:attrNameLst>
                                          <p:attrName>style.visibility</p:attrName>
                                        </p:attrNameLst>
                                      </p:cBhvr>
                                      <p:to>
                                        <p:strVal val="visible"/>
                                      </p:to>
                                    </p:set>
                                    <p:animEffect transition="in" filter="dissolve">
                                      <p:cBhvr>
                                        <p:cTn id="12" dur="500"/>
                                        <p:tgtEl>
                                          <p:spTgt spid="26214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62149">
                                            <p:txEl>
                                              <p:pRg st="2" end="2"/>
                                            </p:txEl>
                                          </p:spTgt>
                                        </p:tgtEl>
                                        <p:attrNameLst>
                                          <p:attrName>style.visibility</p:attrName>
                                        </p:attrNameLst>
                                      </p:cBhvr>
                                      <p:to>
                                        <p:strVal val="visible"/>
                                      </p:to>
                                    </p:set>
                                    <p:animEffect transition="in" filter="dissolve">
                                      <p:cBhvr>
                                        <p:cTn id="17" dur="500"/>
                                        <p:tgtEl>
                                          <p:spTgt spid="26214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49" grpId="0" build="p" animBg="1"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5218" name="Rectangle 2"/>
          <p:cNvSpPr>
            <a:spLocks noGrp="1" noChangeArrowheads="1"/>
          </p:cNvSpPr>
          <p:nvPr>
            <p:ph idx="1"/>
          </p:nvPr>
        </p:nvSpPr>
        <p:spPr/>
        <p:txBody>
          <a:bodyPr>
            <a:normAutofit/>
          </a:bodyPr>
          <a:lstStyle/>
          <a:p>
            <a:r>
              <a:rPr lang="en-US" sz="3200" dirty="0" smtClean="0">
                <a:latin typeface="Times New Roman" pitchFamily="18" charset="0"/>
                <a:cs typeface="Times New Roman" pitchFamily="18" charset="0"/>
              </a:rPr>
              <a:t>Support activities include:</a:t>
            </a:r>
          </a:p>
          <a:p>
            <a:pPr lvl="1"/>
            <a:r>
              <a:rPr lang="en-US" sz="3200" dirty="0" smtClean="0">
                <a:solidFill>
                  <a:srgbClr val="CC0000"/>
                </a:solidFill>
                <a:latin typeface="Times New Roman" pitchFamily="18" charset="0"/>
                <a:cs typeface="Times New Roman" pitchFamily="18" charset="0"/>
              </a:rPr>
              <a:t>Firm infrastructure</a:t>
            </a:r>
          </a:p>
        </p:txBody>
      </p:sp>
      <p:sp>
        <p:nvSpPr>
          <p:cNvPr id="67586" name="Rectangle 3"/>
          <p:cNvSpPr>
            <a:spLocks noGrp="1" noChangeArrowheads="1"/>
          </p:cNvSpPr>
          <p:nvPr>
            <p:ph type="title"/>
          </p:nvPr>
        </p:nvSpPr>
        <p:spPr/>
        <p:txBody>
          <a:bodyPr/>
          <a:lstStyle/>
          <a:p>
            <a:r>
              <a:rPr lang="en-US" sz="3200" smtClean="0"/>
              <a:t>ROLE OF THE AIS IN THE VALUE CHAIN</a:t>
            </a:r>
          </a:p>
        </p:txBody>
      </p:sp>
      <p:sp>
        <p:nvSpPr>
          <p:cNvPr id="265221" name="Text Box 5"/>
          <p:cNvSpPr txBox="1">
            <a:spLocks noChangeArrowheads="1"/>
          </p:cNvSpPr>
          <p:nvPr/>
        </p:nvSpPr>
        <p:spPr bwMode="auto">
          <a:xfrm>
            <a:off x="1524000" y="2667000"/>
            <a:ext cx="7391400" cy="1569660"/>
          </a:xfrm>
          <a:prstGeom prst="rect">
            <a:avLst/>
          </a:prstGeom>
          <a:solidFill>
            <a:schemeClr val="bg1"/>
          </a:solidFill>
          <a:ln w="57150">
            <a:solidFill>
              <a:schemeClr val="accent2"/>
            </a:solidFill>
            <a:miter lim="800000"/>
            <a:headEnd/>
            <a:tailEnd/>
          </a:ln>
        </p:spPr>
        <p:txBody>
          <a:bodyPr wrap="square">
            <a:spAutoFit/>
          </a:bodyPr>
          <a:lstStyle/>
          <a:p>
            <a:r>
              <a:rPr lang="en-US" sz="3200" dirty="0">
                <a:solidFill>
                  <a:schemeClr val="tx2"/>
                </a:solidFill>
                <a:latin typeface="Times New Roman" pitchFamily="18" charset="0"/>
                <a:cs typeface="Times New Roman" pitchFamily="18" charset="0"/>
              </a:rPr>
              <a:t>Accountants, lawyers, and administration.  Includes the company’s</a:t>
            </a:r>
            <a:r>
              <a:rPr lang="en-US" sz="3200" dirty="0">
                <a:solidFill>
                  <a:srgbClr val="FF0000"/>
                </a:solidFill>
                <a:latin typeface="Times New Roman" pitchFamily="18" charset="0"/>
                <a:cs typeface="Times New Roman" pitchFamily="18" charset="0"/>
              </a:rPr>
              <a:t> accounting information system.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65218">
                                            <p:txEl>
                                              <p:pRg st="0" end="0"/>
                                            </p:txEl>
                                          </p:spTgt>
                                        </p:tgtEl>
                                        <p:attrNameLst>
                                          <p:attrName>style.visibility</p:attrName>
                                        </p:attrNameLst>
                                      </p:cBhvr>
                                      <p:to>
                                        <p:strVal val="visible"/>
                                      </p:to>
                                    </p:set>
                                    <p:animEffect transition="in" filter="wipe(up)">
                                      <p:cBhvr>
                                        <p:cTn id="7" dur="500"/>
                                        <p:tgtEl>
                                          <p:spTgt spid="2652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65218">
                                            <p:txEl>
                                              <p:pRg st="1" end="1"/>
                                            </p:txEl>
                                          </p:spTgt>
                                        </p:tgtEl>
                                        <p:attrNameLst>
                                          <p:attrName>style.visibility</p:attrName>
                                        </p:attrNameLst>
                                      </p:cBhvr>
                                      <p:to>
                                        <p:strVal val="visible"/>
                                      </p:to>
                                    </p:set>
                                    <p:animEffect transition="in" filter="wipe(up)">
                                      <p:cBhvr>
                                        <p:cTn id="12" dur="500"/>
                                        <p:tgtEl>
                                          <p:spTgt spid="2652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65221"/>
                                        </p:tgtEl>
                                        <p:attrNameLst>
                                          <p:attrName>style.visibility</p:attrName>
                                        </p:attrNameLst>
                                      </p:cBhvr>
                                      <p:to>
                                        <p:strVal val="visible"/>
                                      </p:to>
                                    </p:set>
                                    <p:animEffect transition="in" filter="dissolve">
                                      <p:cBhvr>
                                        <p:cTn id="17" dur="500"/>
                                        <p:tgtEl>
                                          <p:spTgt spid="2652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218" grpId="0" build="p" bldLvl="5" autoUpdateAnimBg="0"/>
      <p:bldP spid="265221" grpId="0" animBg="1"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1" name="Rectangle 2"/>
          <p:cNvSpPr>
            <a:spLocks noGrp="1" noChangeArrowheads="1"/>
          </p:cNvSpPr>
          <p:nvPr>
            <p:ph idx="1"/>
          </p:nvPr>
        </p:nvSpPr>
        <p:spPr/>
        <p:txBody>
          <a:bodyPr/>
          <a:lstStyle/>
          <a:p>
            <a:r>
              <a:rPr lang="en-US" smtClean="0"/>
              <a:t>Support activities include:</a:t>
            </a:r>
          </a:p>
          <a:p>
            <a:pPr lvl="1"/>
            <a:r>
              <a:rPr lang="en-US" smtClean="0"/>
              <a:t>Firm infrastructure</a:t>
            </a:r>
          </a:p>
          <a:p>
            <a:pPr lvl="1"/>
            <a:r>
              <a:rPr lang="en-US" smtClean="0">
                <a:solidFill>
                  <a:srgbClr val="CC0000"/>
                </a:solidFill>
              </a:rPr>
              <a:t>Human resources</a:t>
            </a:r>
          </a:p>
        </p:txBody>
      </p:sp>
      <p:sp>
        <p:nvSpPr>
          <p:cNvPr id="68610" name="Rectangle 3"/>
          <p:cNvSpPr>
            <a:spLocks noGrp="1" noChangeArrowheads="1"/>
          </p:cNvSpPr>
          <p:nvPr>
            <p:ph type="title"/>
          </p:nvPr>
        </p:nvSpPr>
        <p:spPr/>
        <p:txBody>
          <a:bodyPr/>
          <a:lstStyle/>
          <a:p>
            <a:r>
              <a:rPr lang="en-US" sz="3200" smtClean="0"/>
              <a:t>ROLE OF THE AIS IN THE VALUE CHAIN</a:t>
            </a:r>
          </a:p>
        </p:txBody>
      </p:sp>
      <p:sp>
        <p:nvSpPr>
          <p:cNvPr id="266245" name="Text Box 5"/>
          <p:cNvSpPr txBox="1">
            <a:spLocks noChangeArrowheads="1"/>
          </p:cNvSpPr>
          <p:nvPr/>
        </p:nvSpPr>
        <p:spPr bwMode="auto">
          <a:xfrm>
            <a:off x="1752600" y="3276600"/>
            <a:ext cx="7010400" cy="1384995"/>
          </a:xfrm>
          <a:prstGeom prst="rect">
            <a:avLst/>
          </a:prstGeom>
          <a:solidFill>
            <a:schemeClr val="bg1"/>
          </a:solidFill>
          <a:ln w="57150">
            <a:solidFill>
              <a:schemeClr val="accent2"/>
            </a:solidFill>
            <a:miter lim="800000"/>
            <a:headEnd/>
            <a:tailEnd/>
          </a:ln>
        </p:spPr>
        <p:txBody>
          <a:bodyPr wrap="square">
            <a:spAutoFit/>
          </a:bodyPr>
          <a:lstStyle/>
          <a:p>
            <a:r>
              <a:rPr lang="en-US" sz="2800" dirty="0">
                <a:solidFill>
                  <a:schemeClr val="tx2"/>
                </a:solidFill>
                <a:latin typeface="Times New Roman" pitchFamily="18" charset="0"/>
                <a:cs typeface="Times New Roman" pitchFamily="18" charset="0"/>
              </a:rPr>
              <a:t>Involves recruiting and hiring new employees, training employees, paying employees, and handling employee benefits.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6245"/>
                                        </p:tgtEl>
                                        <p:attrNameLst>
                                          <p:attrName>style.visibility</p:attrName>
                                        </p:attrNameLst>
                                      </p:cBhvr>
                                      <p:to>
                                        <p:strVal val="visible"/>
                                      </p:to>
                                    </p:set>
                                    <p:animEffect transition="in" filter="dissolve">
                                      <p:cBhvr>
                                        <p:cTn id="7" dur="500"/>
                                        <p:tgtEl>
                                          <p:spTgt spid="266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45" grpId="0" animBg="1"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2"/>
          <p:cNvSpPr>
            <a:spLocks noGrp="1" noChangeArrowheads="1"/>
          </p:cNvSpPr>
          <p:nvPr>
            <p:ph idx="1"/>
          </p:nvPr>
        </p:nvSpPr>
        <p:spPr/>
        <p:txBody>
          <a:bodyPr>
            <a:normAutofit/>
          </a:bodyPr>
          <a:lstStyle/>
          <a:p>
            <a:r>
              <a:rPr lang="en-US" sz="2800" dirty="0" smtClean="0">
                <a:latin typeface="Times New Roman" pitchFamily="18" charset="0"/>
                <a:cs typeface="Times New Roman" pitchFamily="18" charset="0"/>
              </a:rPr>
              <a:t>Support activities include:</a:t>
            </a:r>
          </a:p>
          <a:p>
            <a:pPr lvl="1"/>
            <a:r>
              <a:rPr lang="en-US" sz="2800" dirty="0" smtClean="0">
                <a:latin typeface="Times New Roman" pitchFamily="18" charset="0"/>
                <a:cs typeface="Times New Roman" pitchFamily="18" charset="0"/>
              </a:rPr>
              <a:t>Firm infrastructure</a:t>
            </a:r>
          </a:p>
          <a:p>
            <a:pPr lvl="1"/>
            <a:r>
              <a:rPr lang="en-US" sz="2800" dirty="0" smtClean="0">
                <a:latin typeface="Times New Roman" pitchFamily="18" charset="0"/>
                <a:cs typeface="Times New Roman" pitchFamily="18" charset="0"/>
              </a:rPr>
              <a:t>Human resources</a:t>
            </a:r>
          </a:p>
          <a:p>
            <a:pPr lvl="1"/>
            <a:r>
              <a:rPr lang="en-US" sz="2800" dirty="0" smtClean="0">
                <a:solidFill>
                  <a:srgbClr val="CC0000"/>
                </a:solidFill>
                <a:latin typeface="Times New Roman" pitchFamily="18" charset="0"/>
                <a:cs typeface="Times New Roman" pitchFamily="18" charset="0"/>
              </a:rPr>
              <a:t>Technology</a:t>
            </a:r>
          </a:p>
        </p:txBody>
      </p:sp>
      <p:sp>
        <p:nvSpPr>
          <p:cNvPr id="69634" name="Rectangle 3"/>
          <p:cNvSpPr>
            <a:spLocks noGrp="1" noChangeArrowheads="1"/>
          </p:cNvSpPr>
          <p:nvPr>
            <p:ph type="title"/>
          </p:nvPr>
        </p:nvSpPr>
        <p:spPr/>
        <p:txBody>
          <a:bodyPr/>
          <a:lstStyle/>
          <a:p>
            <a:r>
              <a:rPr lang="en-US" sz="3200" smtClean="0"/>
              <a:t>ROLE OF THE AIS IN THE VALUE CHAIN</a:t>
            </a:r>
          </a:p>
        </p:txBody>
      </p:sp>
      <p:sp>
        <p:nvSpPr>
          <p:cNvPr id="267269" name="Text Box 5"/>
          <p:cNvSpPr txBox="1">
            <a:spLocks noChangeArrowheads="1"/>
          </p:cNvSpPr>
          <p:nvPr/>
        </p:nvSpPr>
        <p:spPr bwMode="auto">
          <a:xfrm>
            <a:off x="1127125" y="3505200"/>
            <a:ext cx="7483475" cy="2677656"/>
          </a:xfrm>
          <a:prstGeom prst="rect">
            <a:avLst/>
          </a:prstGeom>
          <a:solidFill>
            <a:schemeClr val="bg1"/>
          </a:solidFill>
          <a:ln w="57150">
            <a:solidFill>
              <a:schemeClr val="accent2"/>
            </a:solidFill>
            <a:miter lim="800000"/>
            <a:headEnd/>
            <a:tailEnd/>
          </a:ln>
        </p:spPr>
        <p:txBody>
          <a:bodyPr wrap="square">
            <a:spAutoFit/>
          </a:bodyPr>
          <a:lstStyle/>
          <a:p>
            <a:r>
              <a:rPr lang="en-US" sz="2800" dirty="0">
                <a:solidFill>
                  <a:schemeClr val="tx2"/>
                </a:solidFill>
                <a:latin typeface="Times New Roman" pitchFamily="18" charset="0"/>
                <a:cs typeface="Times New Roman" pitchFamily="18" charset="0"/>
              </a:rPr>
              <a:t>Activities to improve the products or services (e.g., </a:t>
            </a:r>
            <a:r>
              <a:rPr lang="en-US" sz="2800" dirty="0" smtClean="0">
                <a:solidFill>
                  <a:schemeClr val="tx2"/>
                </a:solidFill>
                <a:latin typeface="Times New Roman" pitchFamily="18" charset="0"/>
                <a:cs typeface="Times New Roman" pitchFamily="18" charset="0"/>
              </a:rPr>
              <a:t> </a:t>
            </a:r>
            <a:r>
              <a:rPr lang="en-US" sz="2800" dirty="0">
                <a:solidFill>
                  <a:schemeClr val="tx2"/>
                </a:solidFill>
                <a:latin typeface="Times New Roman" pitchFamily="18" charset="0"/>
                <a:cs typeface="Times New Roman" pitchFamily="18" charset="0"/>
              </a:rPr>
              <a:t>website development).</a:t>
            </a:r>
          </a:p>
          <a:p>
            <a:endParaRPr lang="en-US" sz="2800" dirty="0">
              <a:solidFill>
                <a:schemeClr val="tx2"/>
              </a:solidFill>
              <a:latin typeface="Times New Roman" pitchFamily="18" charset="0"/>
              <a:cs typeface="Times New Roman" pitchFamily="18" charset="0"/>
            </a:endParaRPr>
          </a:p>
          <a:p>
            <a:r>
              <a:rPr lang="en-US" sz="2800" dirty="0">
                <a:solidFill>
                  <a:schemeClr val="tx2"/>
                </a:solidFill>
                <a:latin typeface="Times New Roman" pitchFamily="18" charset="0"/>
                <a:cs typeface="Times New Roman" pitchFamily="18" charset="0"/>
              </a:rPr>
              <a:t>For the pharmaceutical company, these activities would include research and development to create new drugs and modify existing ones.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7269">
                                            <p:bg/>
                                          </p:spTgt>
                                        </p:tgtEl>
                                        <p:attrNameLst>
                                          <p:attrName>style.visibility</p:attrName>
                                        </p:attrNameLst>
                                      </p:cBhvr>
                                      <p:to>
                                        <p:strVal val="visible"/>
                                      </p:to>
                                    </p:set>
                                    <p:animEffect transition="in" filter="dissolve">
                                      <p:cBhvr>
                                        <p:cTn id="7" dur="500"/>
                                        <p:tgtEl>
                                          <p:spTgt spid="267269">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67269">
                                            <p:txEl>
                                              <p:pRg st="0" end="0"/>
                                            </p:txEl>
                                          </p:spTgt>
                                        </p:tgtEl>
                                        <p:attrNameLst>
                                          <p:attrName>style.visibility</p:attrName>
                                        </p:attrNameLst>
                                      </p:cBhvr>
                                      <p:to>
                                        <p:strVal val="visible"/>
                                      </p:to>
                                    </p:set>
                                    <p:animEffect transition="in" filter="dissolve">
                                      <p:cBhvr>
                                        <p:cTn id="12" dur="500"/>
                                        <p:tgtEl>
                                          <p:spTgt spid="26726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67269">
                                            <p:txEl>
                                              <p:pRg st="2" end="2"/>
                                            </p:txEl>
                                          </p:spTgt>
                                        </p:tgtEl>
                                        <p:attrNameLst>
                                          <p:attrName>style.visibility</p:attrName>
                                        </p:attrNameLst>
                                      </p:cBhvr>
                                      <p:to>
                                        <p:strVal val="visible"/>
                                      </p:to>
                                    </p:set>
                                    <p:animEffect transition="in" filter="dissolve">
                                      <p:cBhvr>
                                        <p:cTn id="17" dur="500"/>
                                        <p:tgtEl>
                                          <p:spTgt spid="26726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9" grpId="0" build="p"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152400" y="1481328"/>
            <a:ext cx="8839200" cy="5148072"/>
          </a:xfrm>
        </p:spPr>
        <p:txBody>
          <a:bodyPr/>
          <a:lstStyle/>
          <a:p>
            <a:pPr>
              <a:lnSpc>
                <a:spcPct val="90000"/>
              </a:lnSpc>
            </a:pPr>
            <a:r>
              <a:rPr lang="en-US" sz="2800" dirty="0" smtClean="0">
                <a:latin typeface="Times New Roman" pitchFamily="18" charset="0"/>
                <a:cs typeface="Times New Roman" pitchFamily="18" charset="0"/>
              </a:rPr>
              <a:t>Every organization has goals.</a:t>
            </a:r>
          </a:p>
          <a:p>
            <a:pPr lvl="1" algn="just">
              <a:lnSpc>
                <a:spcPct val="90000"/>
              </a:lnSpc>
            </a:pPr>
            <a:r>
              <a:rPr lang="en-US" sz="2800" dirty="0" smtClean="0">
                <a:latin typeface="Times New Roman" pitchFamily="18" charset="0"/>
                <a:cs typeface="Times New Roman" pitchFamily="18" charset="0"/>
              </a:rPr>
              <a:t>The subsystems should be designed to maximize achievement of the organization’s goals</a:t>
            </a:r>
          </a:p>
          <a:p>
            <a:pPr lvl="1">
              <a:lnSpc>
                <a:spcPct val="90000"/>
              </a:lnSpc>
              <a:buNone/>
            </a:pPr>
            <a:endParaRPr lang="en-US" sz="2800" dirty="0" smtClean="0">
              <a:latin typeface="Times New Roman" pitchFamily="18" charset="0"/>
              <a:cs typeface="Times New Roman" pitchFamily="18" charset="0"/>
            </a:endParaRPr>
          </a:p>
          <a:p>
            <a:pPr lvl="1" algn="just">
              <a:lnSpc>
                <a:spcPct val="90000"/>
              </a:lnSpc>
            </a:pPr>
            <a:r>
              <a:rPr lang="en-US" sz="2800" dirty="0" smtClean="0">
                <a:solidFill>
                  <a:srgbClr val="0070C0"/>
                </a:solidFill>
                <a:latin typeface="Times New Roman" pitchFamily="18" charset="0"/>
                <a:cs typeface="Times New Roman" pitchFamily="18" charset="0"/>
              </a:rPr>
              <a:t>EXAMPLE:</a:t>
            </a:r>
            <a:r>
              <a:rPr lang="en-US" sz="2800" dirty="0" smtClean="0">
                <a:latin typeface="Times New Roman" pitchFamily="18" charset="0"/>
                <a:cs typeface="Times New Roman" pitchFamily="18" charset="0"/>
              </a:rPr>
              <a:t>  The production department (a subsystem) of a company might have to forego its goal of staying within its budget in order to meet the organization’s goal of delivering product on time.</a:t>
            </a:r>
          </a:p>
          <a:p>
            <a:pPr>
              <a:lnSpc>
                <a:spcPct val="90000"/>
              </a:lnSpc>
              <a:buFontTx/>
              <a:buNone/>
            </a:pPr>
            <a:endParaRPr lang="en-US" dirty="0" smtClean="0"/>
          </a:p>
        </p:txBody>
      </p:sp>
      <p:sp>
        <p:nvSpPr>
          <p:cNvPr id="17410" name="Rectangle 2"/>
          <p:cNvSpPr>
            <a:spLocks noGrp="1" noChangeArrowheads="1"/>
          </p:cNvSpPr>
          <p:nvPr>
            <p:ph type="title"/>
          </p:nvPr>
        </p:nvSpPr>
        <p:spPr/>
        <p:txBody>
          <a:bodyPr/>
          <a:lstStyle/>
          <a:p>
            <a:r>
              <a:rPr lang="en-US" sz="3200" smtClean="0"/>
              <a:t>SYSTEMS, DATA, AND INFORMATION</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9" name="Rectangle 2"/>
          <p:cNvSpPr>
            <a:spLocks noGrp="1" noChangeArrowheads="1"/>
          </p:cNvSpPr>
          <p:nvPr>
            <p:ph idx="1"/>
          </p:nvPr>
        </p:nvSpPr>
        <p:spPr/>
        <p:txBody>
          <a:bodyPr/>
          <a:lstStyle/>
          <a:p>
            <a:r>
              <a:rPr lang="en-US" smtClean="0"/>
              <a:t>Support activities include:</a:t>
            </a:r>
          </a:p>
          <a:p>
            <a:pPr lvl="1"/>
            <a:r>
              <a:rPr lang="en-US" smtClean="0"/>
              <a:t>Firm infrastructure</a:t>
            </a:r>
          </a:p>
          <a:p>
            <a:pPr lvl="1"/>
            <a:r>
              <a:rPr lang="en-US" smtClean="0"/>
              <a:t>Human resources</a:t>
            </a:r>
          </a:p>
          <a:p>
            <a:pPr lvl="1"/>
            <a:r>
              <a:rPr lang="en-US" smtClean="0"/>
              <a:t>Technology</a:t>
            </a:r>
          </a:p>
          <a:p>
            <a:pPr lvl="1"/>
            <a:r>
              <a:rPr lang="en-US" smtClean="0">
                <a:solidFill>
                  <a:srgbClr val="CC0000"/>
                </a:solidFill>
              </a:rPr>
              <a:t>Purchasing</a:t>
            </a:r>
          </a:p>
        </p:txBody>
      </p:sp>
      <p:sp>
        <p:nvSpPr>
          <p:cNvPr id="70658" name="Rectangle 3"/>
          <p:cNvSpPr>
            <a:spLocks noGrp="1" noChangeArrowheads="1"/>
          </p:cNvSpPr>
          <p:nvPr>
            <p:ph type="title"/>
          </p:nvPr>
        </p:nvSpPr>
        <p:spPr/>
        <p:txBody>
          <a:bodyPr/>
          <a:lstStyle/>
          <a:p>
            <a:r>
              <a:rPr lang="en-US" sz="3200" dirty="0" smtClean="0"/>
              <a:t>ROLE OF THE AIS IN THE VALUE CHAIN</a:t>
            </a:r>
          </a:p>
        </p:txBody>
      </p:sp>
      <p:sp>
        <p:nvSpPr>
          <p:cNvPr id="268293" name="Text Box 5"/>
          <p:cNvSpPr txBox="1">
            <a:spLocks noChangeArrowheads="1"/>
          </p:cNvSpPr>
          <p:nvPr/>
        </p:nvSpPr>
        <p:spPr bwMode="auto">
          <a:xfrm>
            <a:off x="4114800" y="1905000"/>
            <a:ext cx="4876800" cy="5262979"/>
          </a:xfrm>
          <a:prstGeom prst="rect">
            <a:avLst/>
          </a:prstGeom>
          <a:solidFill>
            <a:schemeClr val="bg1"/>
          </a:solidFill>
          <a:ln w="57150">
            <a:solidFill>
              <a:schemeClr val="accent2"/>
            </a:solidFill>
            <a:miter lim="800000"/>
            <a:headEnd/>
            <a:tailEnd/>
          </a:ln>
        </p:spPr>
        <p:txBody>
          <a:bodyPr wrap="square">
            <a:spAutoFit/>
          </a:bodyPr>
          <a:lstStyle/>
          <a:p>
            <a:r>
              <a:rPr lang="en-US" sz="2800" dirty="0">
                <a:solidFill>
                  <a:schemeClr val="tx2"/>
                </a:solidFill>
                <a:latin typeface="Times New Roman" pitchFamily="18" charset="0"/>
                <a:cs typeface="Times New Roman" pitchFamily="18" charset="0"/>
              </a:rPr>
              <a:t>Buying the resources (e.g., materials, inventory, fixed assets) needed to carry out the entity’s primary activities.</a:t>
            </a:r>
          </a:p>
          <a:p>
            <a:endParaRPr lang="en-US" sz="2800" dirty="0">
              <a:solidFill>
                <a:schemeClr val="tx2"/>
              </a:solidFill>
              <a:latin typeface="Times New Roman" pitchFamily="18" charset="0"/>
              <a:cs typeface="Times New Roman" pitchFamily="18" charset="0"/>
            </a:endParaRPr>
          </a:p>
          <a:p>
            <a:r>
              <a:rPr lang="en-US" sz="2800" dirty="0">
                <a:solidFill>
                  <a:schemeClr val="tx2"/>
                </a:solidFill>
                <a:latin typeface="Times New Roman" pitchFamily="18" charset="0"/>
                <a:cs typeface="Times New Roman" pitchFamily="18" charset="0"/>
              </a:rPr>
              <a:t>In the pharmaceutical company, the purchasing folks are trying to get the best combination of cost and quality in buying chemicals, supplies, and other assets the company needs to run its operations.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8293">
                                            <p:bg/>
                                          </p:spTgt>
                                        </p:tgtEl>
                                        <p:attrNameLst>
                                          <p:attrName>style.visibility</p:attrName>
                                        </p:attrNameLst>
                                      </p:cBhvr>
                                      <p:to>
                                        <p:strVal val="visible"/>
                                      </p:to>
                                    </p:set>
                                    <p:animEffect transition="in" filter="dissolve">
                                      <p:cBhvr>
                                        <p:cTn id="7" dur="500"/>
                                        <p:tgtEl>
                                          <p:spTgt spid="268293">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68293">
                                            <p:txEl>
                                              <p:pRg st="0" end="0"/>
                                            </p:txEl>
                                          </p:spTgt>
                                        </p:tgtEl>
                                        <p:attrNameLst>
                                          <p:attrName>style.visibility</p:attrName>
                                        </p:attrNameLst>
                                      </p:cBhvr>
                                      <p:to>
                                        <p:strVal val="visible"/>
                                      </p:to>
                                    </p:set>
                                    <p:animEffect transition="in" filter="dissolve">
                                      <p:cBhvr>
                                        <p:cTn id="12" dur="500"/>
                                        <p:tgtEl>
                                          <p:spTgt spid="26829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68293">
                                            <p:txEl>
                                              <p:pRg st="2" end="2"/>
                                            </p:txEl>
                                          </p:spTgt>
                                        </p:tgtEl>
                                        <p:attrNameLst>
                                          <p:attrName>style.visibility</p:attrName>
                                        </p:attrNameLst>
                                      </p:cBhvr>
                                      <p:to>
                                        <p:strVal val="visible"/>
                                      </p:to>
                                    </p:set>
                                    <p:animEffect transition="in" filter="dissolve">
                                      <p:cBhvr>
                                        <p:cTn id="17" dur="500"/>
                                        <p:tgtEl>
                                          <p:spTgt spid="26829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293" grpId="0" build="p" animBg="1"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8"/>
            <a:ext cx="8763000" cy="4767072"/>
          </a:xfrm>
        </p:spPr>
        <p:txBody>
          <a:bodyPr/>
          <a:lstStyle/>
          <a:p>
            <a:pPr algn="just"/>
            <a:r>
              <a:rPr lang="en-US" sz="3200" dirty="0" smtClean="0">
                <a:latin typeface="Times New Roman" pitchFamily="18" charset="0"/>
                <a:cs typeface="Times New Roman" pitchFamily="18" charset="0"/>
              </a:rPr>
              <a:t>The value chain concept can be extended by recognizing that organizations must interact with </a:t>
            </a:r>
            <a:r>
              <a:rPr lang="en-US" sz="3200" dirty="0" smtClean="0">
                <a:solidFill>
                  <a:srgbClr val="00B0F0"/>
                </a:solidFill>
                <a:latin typeface="Times New Roman" pitchFamily="18" charset="0"/>
                <a:cs typeface="Times New Roman" pitchFamily="18" charset="0"/>
              </a:rPr>
              <a:t>suppliers, distributors, and customers.</a:t>
            </a:r>
          </a:p>
          <a:p>
            <a:pPr algn="just"/>
            <a:r>
              <a:rPr lang="en-US" sz="3200" dirty="0" smtClean="0">
                <a:latin typeface="Times New Roman" pitchFamily="18" charset="0"/>
                <a:cs typeface="Times New Roman" pitchFamily="18" charset="0"/>
              </a:rPr>
              <a:t>An organization’s value chain and the value chains of its suppliers, distributors, and customers collectively form a </a:t>
            </a:r>
            <a:r>
              <a:rPr lang="en-US" sz="3200" i="1" dirty="0" smtClean="0">
                <a:solidFill>
                  <a:srgbClr val="0070C0"/>
                </a:solidFill>
                <a:latin typeface="Times New Roman" pitchFamily="18" charset="0"/>
                <a:cs typeface="Times New Roman" pitchFamily="18" charset="0"/>
              </a:rPr>
              <a:t>value system</a:t>
            </a:r>
            <a:r>
              <a:rPr lang="en-US" sz="3200" dirty="0" smtClean="0">
                <a:solidFill>
                  <a:srgbClr val="0070C0"/>
                </a:solidFill>
                <a:latin typeface="Times New Roman" pitchFamily="18" charset="0"/>
                <a:cs typeface="Times New Roman" pitchFamily="18" charset="0"/>
              </a:rPr>
              <a:t>.</a:t>
            </a:r>
          </a:p>
          <a:p>
            <a:endParaRPr lang="en-US" dirty="0"/>
          </a:p>
        </p:txBody>
      </p:sp>
      <p:sp>
        <p:nvSpPr>
          <p:cNvPr id="3" name="Title 2"/>
          <p:cNvSpPr>
            <a:spLocks noGrp="1"/>
          </p:cNvSpPr>
          <p:nvPr>
            <p:ph type="title"/>
          </p:nvPr>
        </p:nvSpPr>
        <p:spPr>
          <a:xfrm>
            <a:off x="152400" y="274638"/>
            <a:ext cx="8839200" cy="1143000"/>
          </a:xfrm>
        </p:spPr>
        <p:txBody>
          <a:bodyPr>
            <a:normAutofit/>
          </a:bodyPr>
          <a:lstStyle/>
          <a:p>
            <a:r>
              <a:rPr lang="en-US" sz="3200" dirty="0" smtClean="0">
                <a:latin typeface="Times New Roman" pitchFamily="18" charset="0"/>
                <a:cs typeface="Times New Roman" pitchFamily="18" charset="0"/>
              </a:rPr>
              <a:t>ROLE OF THE AIS IN THE VALUE CHAIN</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FFB06254-1D7F-4029-984B-3AF67FC127C1}" type="slidenum">
              <a:rPr lang="en-US"/>
              <a:pPr/>
              <a:t>52</a:t>
            </a:fld>
            <a:endParaRPr lang="en-US"/>
          </a:p>
        </p:txBody>
      </p:sp>
      <p:pic>
        <p:nvPicPr>
          <p:cNvPr id="62466" name="Picture 2" descr="j0257087"/>
          <p:cNvPicPr>
            <a:picLocks noChangeAspect="1" noChangeArrowheads="1"/>
          </p:cNvPicPr>
          <p:nvPr/>
        </p:nvPicPr>
        <p:blipFill>
          <a:blip r:embed="rId3"/>
          <a:srcRect/>
          <a:stretch>
            <a:fillRect/>
          </a:stretch>
        </p:blipFill>
        <p:spPr bwMode="auto">
          <a:xfrm>
            <a:off x="0" y="4114800"/>
            <a:ext cx="3062288" cy="2743200"/>
          </a:xfrm>
          <a:prstGeom prst="rect">
            <a:avLst/>
          </a:prstGeom>
          <a:noFill/>
        </p:spPr>
      </p:pic>
      <p:sp>
        <p:nvSpPr>
          <p:cNvPr id="62467" name="Rectangle 3"/>
          <p:cNvSpPr>
            <a:spLocks noGrp="1" noChangeArrowheads="1"/>
          </p:cNvSpPr>
          <p:nvPr>
            <p:ph type="title"/>
          </p:nvPr>
        </p:nvSpPr>
        <p:spPr>
          <a:noFill/>
          <a:ln/>
        </p:spPr>
        <p:txBody>
          <a:bodyPr lIns="90488" tIns="44450" rIns="90488" bIns="44450">
            <a:normAutofit fontScale="90000"/>
          </a:bodyPr>
          <a:lstStyle/>
          <a:p>
            <a:pPr algn="ctr"/>
            <a:r>
              <a:rPr lang="en-US" sz="4200" dirty="0"/>
              <a:t>How An AIS Can Add Value</a:t>
            </a:r>
            <a:br>
              <a:rPr lang="en-US" sz="4200" dirty="0"/>
            </a:br>
            <a:r>
              <a:rPr lang="en-US" sz="4200" dirty="0"/>
              <a:t>To An Organization</a:t>
            </a:r>
          </a:p>
        </p:txBody>
      </p:sp>
      <p:sp>
        <p:nvSpPr>
          <p:cNvPr id="62468" name="Rectangle 4"/>
          <p:cNvSpPr>
            <a:spLocks noGrp="1" noChangeArrowheads="1"/>
          </p:cNvSpPr>
          <p:nvPr>
            <p:ph type="body" idx="1"/>
          </p:nvPr>
        </p:nvSpPr>
        <p:spPr>
          <a:xfrm>
            <a:off x="762000" y="1447800"/>
            <a:ext cx="8077200" cy="5181600"/>
          </a:xfrm>
          <a:noFill/>
          <a:ln/>
        </p:spPr>
        <p:txBody>
          <a:bodyPr lIns="90488" tIns="44450" rIns="90488" bIns="44450">
            <a:normAutofit/>
          </a:bodyPr>
          <a:lstStyle/>
          <a:p>
            <a:r>
              <a:rPr lang="en-US" sz="3200" dirty="0">
                <a:latin typeface="Times New Roman" pitchFamily="18" charset="0"/>
                <a:cs typeface="Times New Roman" pitchFamily="18" charset="0"/>
              </a:rPr>
              <a:t>An AIS adds value...</a:t>
            </a:r>
          </a:p>
          <a:p>
            <a:pPr>
              <a:buFontTx/>
              <a:buChar char="–"/>
            </a:pPr>
            <a:r>
              <a:rPr lang="en-US" sz="3200" dirty="0">
                <a:latin typeface="Times New Roman" pitchFamily="18" charset="0"/>
                <a:cs typeface="Times New Roman" pitchFamily="18" charset="0"/>
              </a:rPr>
              <a:t>by providing accurate and timely information so that five primary value chain activities can be performed more </a:t>
            </a:r>
            <a:r>
              <a:rPr lang="en-US" sz="3200" dirty="0">
                <a:solidFill>
                  <a:srgbClr val="00B0F0"/>
                </a:solidFill>
                <a:latin typeface="Times New Roman" pitchFamily="18" charset="0"/>
                <a:cs typeface="Times New Roman" pitchFamily="18" charset="0"/>
              </a:rPr>
              <a:t>effectively and efficiently.</a:t>
            </a:r>
            <a:r>
              <a:rPr lang="en-US" sz="3200" dirty="0">
                <a:latin typeface="Times New Roman" pitchFamily="18" charset="0"/>
                <a:cs typeface="Times New Roman" pitchFamily="18" charset="0"/>
              </a:rPr>
              <a:t>  </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246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246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8"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buFontTx/>
              <a:buChar char="–"/>
            </a:pPr>
            <a:r>
              <a:rPr lang="en-US" sz="3200" dirty="0" smtClean="0">
                <a:latin typeface="Times New Roman" pitchFamily="18" charset="0"/>
                <a:cs typeface="Times New Roman" pitchFamily="18" charset="0"/>
              </a:rPr>
              <a:t>An AIS adds value by:</a:t>
            </a:r>
          </a:p>
          <a:p>
            <a:pPr lvl="1">
              <a:lnSpc>
                <a:spcPct val="90000"/>
              </a:lnSpc>
            </a:pPr>
            <a:r>
              <a:rPr lang="en-US" sz="3200" dirty="0" smtClean="0">
                <a:latin typeface="Times New Roman" pitchFamily="18" charset="0"/>
                <a:cs typeface="Times New Roman" pitchFamily="18" charset="0"/>
              </a:rPr>
              <a:t>improving the quality and reducing the costs of products or services.</a:t>
            </a:r>
          </a:p>
          <a:p>
            <a:pPr lvl="1">
              <a:lnSpc>
                <a:spcPct val="90000"/>
              </a:lnSpc>
            </a:pPr>
            <a:r>
              <a:rPr lang="en-US" sz="3200" dirty="0" smtClean="0">
                <a:latin typeface="Times New Roman" pitchFamily="18" charset="0"/>
                <a:cs typeface="Times New Roman" pitchFamily="18" charset="0"/>
              </a:rPr>
              <a:t>improving efficiency.</a:t>
            </a:r>
          </a:p>
          <a:p>
            <a:pPr lvl="1">
              <a:lnSpc>
                <a:spcPct val="90000"/>
              </a:lnSpc>
            </a:pPr>
            <a:r>
              <a:rPr lang="en-US" sz="3200" dirty="0" smtClean="0">
                <a:latin typeface="Times New Roman" pitchFamily="18" charset="0"/>
                <a:cs typeface="Times New Roman" pitchFamily="18" charset="0"/>
              </a:rPr>
              <a:t>Improving decision making capabilities.</a:t>
            </a:r>
          </a:p>
          <a:p>
            <a:pPr lvl="1">
              <a:lnSpc>
                <a:spcPct val="90000"/>
              </a:lnSpc>
            </a:pPr>
            <a:r>
              <a:rPr lang="en-US" sz="3200" dirty="0" smtClean="0">
                <a:latin typeface="Times New Roman" pitchFamily="18" charset="0"/>
                <a:cs typeface="Times New Roman" pitchFamily="18" charset="0"/>
              </a:rPr>
              <a:t>increasing the sharing of knowledge.</a:t>
            </a:r>
          </a:p>
          <a:p>
            <a:pPr>
              <a:lnSpc>
                <a:spcPct val="90000"/>
              </a:lnSpc>
              <a:buFont typeface="Wingdings" pitchFamily="2" charset="2"/>
              <a:buNone/>
            </a:pPr>
            <a:r>
              <a:rPr lang="en-US" sz="3200" dirty="0" smtClean="0">
                <a:latin typeface="Times New Roman" pitchFamily="18" charset="0"/>
                <a:cs typeface="Times New Roman" pitchFamily="18" charset="0"/>
              </a:rPr>
              <a:t>	A well-designed AIS can also help an organization profit by improving the efficiency and effectiveness of its supply chain.</a:t>
            </a:r>
          </a:p>
          <a:p>
            <a:endParaRPr lang="en-US" dirty="0"/>
          </a:p>
        </p:txBody>
      </p:sp>
      <p:sp>
        <p:nvSpPr>
          <p:cNvPr id="3" name="Title 2"/>
          <p:cNvSpPr>
            <a:spLocks noGrp="1"/>
          </p:cNvSpPr>
          <p:nvPr>
            <p:ph type="title"/>
          </p:nvPr>
        </p:nvSpPr>
        <p:spPr>
          <a:xfrm>
            <a:off x="228600" y="152400"/>
            <a:ext cx="8686800" cy="1265238"/>
          </a:xfrm>
        </p:spPr>
        <p:txBody>
          <a:bodyPr>
            <a:normAutofit fontScale="90000"/>
          </a:bodyPr>
          <a:lstStyle/>
          <a:p>
            <a:pPr algn="ctr"/>
            <a:r>
              <a:rPr lang="en-US" sz="4000" dirty="0" smtClean="0"/>
              <a:t>How An AIS Can Add Value</a:t>
            </a:r>
            <a:br>
              <a:rPr lang="en-US" sz="4000" dirty="0" smtClean="0"/>
            </a:br>
            <a:r>
              <a:rPr lang="en-US" sz="4000" dirty="0" smtClean="0"/>
              <a:t>To An Organization</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00B050"/>
                </a:solidFill>
              </a:rPr>
              <a:t>END OF CHAPTER ONE</a:t>
            </a:r>
            <a:endParaRPr lang="en-US" dirty="0">
              <a:solidFill>
                <a:srgbClr val="00B05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228600" y="1143000"/>
            <a:ext cx="8763000" cy="5486400"/>
          </a:xfrm>
        </p:spPr>
        <p:txBody>
          <a:bodyPr/>
          <a:lstStyle/>
          <a:p>
            <a:pPr>
              <a:lnSpc>
                <a:spcPct val="90000"/>
              </a:lnSpc>
            </a:pPr>
            <a:r>
              <a:rPr lang="en-US" sz="2800" b="1" dirty="0" smtClean="0">
                <a:solidFill>
                  <a:srgbClr val="CC0000"/>
                </a:solidFill>
                <a:latin typeface="Times New Roman" pitchFamily="18" charset="0"/>
                <a:cs typeface="Times New Roman" pitchFamily="18" charset="0"/>
              </a:rPr>
              <a:t>Goal conflict</a:t>
            </a:r>
            <a:r>
              <a:rPr lang="en-US" sz="2800" dirty="0" smtClean="0">
                <a:latin typeface="Times New Roman" pitchFamily="18" charset="0"/>
                <a:cs typeface="Times New Roman" pitchFamily="18" charset="0"/>
              </a:rPr>
              <a:t> occurs when the activity of a subsystem is </a:t>
            </a:r>
            <a:r>
              <a:rPr lang="en-US" sz="2800" dirty="0" smtClean="0">
                <a:solidFill>
                  <a:srgbClr val="0070C0"/>
                </a:solidFill>
                <a:latin typeface="Times New Roman" pitchFamily="18" charset="0"/>
                <a:cs typeface="Times New Roman" pitchFamily="18" charset="0"/>
              </a:rPr>
              <a:t>not consistent</a:t>
            </a:r>
            <a:r>
              <a:rPr lang="en-US" sz="2800" dirty="0" smtClean="0">
                <a:latin typeface="Times New Roman" pitchFamily="18" charset="0"/>
                <a:cs typeface="Times New Roman" pitchFamily="18" charset="0"/>
              </a:rPr>
              <a:t> with another subsystem or with the larger system.</a:t>
            </a:r>
          </a:p>
          <a:p>
            <a:pPr>
              <a:lnSpc>
                <a:spcPct val="90000"/>
              </a:lnSpc>
            </a:pPr>
            <a:r>
              <a:rPr lang="en-US" sz="2800" b="1" dirty="0" smtClean="0">
                <a:solidFill>
                  <a:srgbClr val="CC0000"/>
                </a:solidFill>
                <a:latin typeface="Times New Roman" pitchFamily="18" charset="0"/>
                <a:cs typeface="Times New Roman" pitchFamily="18" charset="0"/>
              </a:rPr>
              <a:t>Goal congruence</a:t>
            </a:r>
            <a:r>
              <a:rPr lang="en-US" sz="2800" dirty="0" smtClean="0">
                <a:latin typeface="Times New Roman" pitchFamily="18" charset="0"/>
                <a:cs typeface="Times New Roman" pitchFamily="18" charset="0"/>
              </a:rPr>
              <a:t> occurs when the subsystem’s goals are in line with the organization’s goals.</a:t>
            </a:r>
          </a:p>
          <a:p>
            <a:pPr>
              <a:lnSpc>
                <a:spcPct val="90000"/>
              </a:lnSpc>
              <a:buNone/>
            </a:pPr>
            <a:endParaRPr lang="en-US" sz="2800" dirty="0" smtClean="0">
              <a:latin typeface="Times New Roman" pitchFamily="18" charset="0"/>
              <a:cs typeface="Times New Roman" pitchFamily="18" charset="0"/>
            </a:endParaRPr>
          </a:p>
          <a:p>
            <a:pPr>
              <a:lnSpc>
                <a:spcPct val="90000"/>
              </a:lnSpc>
            </a:pPr>
            <a:r>
              <a:rPr lang="en-US" sz="2800" dirty="0" smtClean="0">
                <a:latin typeface="Times New Roman" pitchFamily="18" charset="0"/>
                <a:cs typeface="Times New Roman" pitchFamily="18" charset="0"/>
              </a:rPr>
              <a:t>The larger and more complicated a system, the more </a:t>
            </a:r>
            <a:r>
              <a:rPr lang="en-US" sz="2800" dirty="0" smtClean="0">
                <a:solidFill>
                  <a:srgbClr val="00B0F0"/>
                </a:solidFill>
                <a:latin typeface="Times New Roman" pitchFamily="18" charset="0"/>
                <a:cs typeface="Times New Roman" pitchFamily="18" charset="0"/>
              </a:rPr>
              <a:t>difficult it is to achieve goal congruence</a:t>
            </a:r>
            <a:r>
              <a:rPr lang="en-US" sz="2800" dirty="0" smtClean="0">
                <a:latin typeface="Times New Roman" pitchFamily="18" charset="0"/>
                <a:cs typeface="Times New Roman" pitchFamily="18" charset="0"/>
              </a:rPr>
              <a:t>. </a:t>
            </a:r>
          </a:p>
          <a:p>
            <a:pPr>
              <a:lnSpc>
                <a:spcPct val="90000"/>
              </a:lnSpc>
              <a:buNone/>
            </a:pPr>
            <a:endParaRPr lang="en-US" sz="2800" dirty="0" smtClean="0">
              <a:latin typeface="Times New Roman" pitchFamily="18" charset="0"/>
              <a:cs typeface="Times New Roman" pitchFamily="18" charset="0"/>
            </a:endParaRPr>
          </a:p>
          <a:p>
            <a:pPr>
              <a:lnSpc>
                <a:spcPct val="90000"/>
              </a:lnSpc>
            </a:pPr>
            <a:r>
              <a:rPr lang="en-US" sz="2800" dirty="0" smtClean="0">
                <a:latin typeface="Times New Roman" pitchFamily="18" charset="0"/>
                <a:cs typeface="Times New Roman" pitchFamily="18" charset="0"/>
              </a:rPr>
              <a:t>The </a:t>
            </a:r>
            <a:r>
              <a:rPr lang="en-US" sz="2800" b="1" dirty="0" smtClean="0">
                <a:solidFill>
                  <a:srgbClr val="CC0000"/>
                </a:solidFill>
                <a:latin typeface="Times New Roman" pitchFamily="18" charset="0"/>
                <a:cs typeface="Times New Roman" pitchFamily="18" charset="0"/>
              </a:rPr>
              <a:t>systems concept</a:t>
            </a:r>
            <a:r>
              <a:rPr lang="en-US" sz="2800" dirty="0" smtClean="0">
                <a:latin typeface="Times New Roman" pitchFamily="18" charset="0"/>
                <a:cs typeface="Times New Roman" pitchFamily="18" charset="0"/>
              </a:rPr>
              <a:t> encourages </a:t>
            </a:r>
            <a:r>
              <a:rPr lang="en-US" sz="2800" dirty="0" smtClean="0">
                <a:solidFill>
                  <a:srgbClr val="0070C0"/>
                </a:solidFill>
                <a:latin typeface="Times New Roman" pitchFamily="18" charset="0"/>
                <a:cs typeface="Times New Roman" pitchFamily="18" charset="0"/>
              </a:rPr>
              <a:t>integration</a:t>
            </a:r>
            <a:r>
              <a:rPr lang="en-US" sz="2800" dirty="0" smtClean="0">
                <a:latin typeface="Times New Roman" pitchFamily="18" charset="0"/>
                <a:cs typeface="Times New Roman" pitchFamily="18" charset="0"/>
              </a:rPr>
              <a:t> (i.e., minimizing the duplication of </a:t>
            </a:r>
            <a:r>
              <a:rPr lang="en-US" sz="2800" dirty="0" smtClean="0">
                <a:solidFill>
                  <a:srgbClr val="00B0F0"/>
                </a:solidFill>
                <a:latin typeface="Times New Roman" pitchFamily="18" charset="0"/>
                <a:cs typeface="Times New Roman" pitchFamily="18" charset="0"/>
              </a:rPr>
              <a:t>recording, storing, reporting and processing)</a:t>
            </a:r>
            <a:r>
              <a:rPr lang="en-US" sz="2800" dirty="0" smtClean="0">
                <a:latin typeface="Times New Roman" pitchFamily="18" charset="0"/>
                <a:cs typeface="Times New Roman" pitchFamily="18" charset="0"/>
              </a:rPr>
              <a:t>.</a:t>
            </a:r>
          </a:p>
          <a:p>
            <a:pPr>
              <a:lnSpc>
                <a:spcPct val="90000"/>
              </a:lnSpc>
            </a:pPr>
            <a:endParaRPr lang="en-US" sz="2800" dirty="0" smtClean="0">
              <a:latin typeface="Times New Roman" pitchFamily="18" charset="0"/>
              <a:cs typeface="Times New Roman" pitchFamily="18" charset="0"/>
            </a:endParaRPr>
          </a:p>
          <a:p>
            <a:pPr>
              <a:lnSpc>
                <a:spcPct val="90000"/>
              </a:lnSpc>
            </a:pPr>
            <a:endParaRPr lang="en-US" sz="2800" dirty="0" smtClean="0">
              <a:latin typeface="Times New Roman" pitchFamily="18" charset="0"/>
              <a:cs typeface="Times New Roman" pitchFamily="18" charset="0"/>
            </a:endParaRPr>
          </a:p>
          <a:p>
            <a:pPr>
              <a:lnSpc>
                <a:spcPct val="90000"/>
              </a:lnSpc>
              <a:buNone/>
            </a:pPr>
            <a:endParaRPr lang="en-US" dirty="0" smtClean="0"/>
          </a:p>
        </p:txBody>
      </p:sp>
      <p:sp>
        <p:nvSpPr>
          <p:cNvPr id="18434" name="Rectangle 2"/>
          <p:cNvSpPr>
            <a:spLocks noGrp="1" noChangeArrowheads="1"/>
          </p:cNvSpPr>
          <p:nvPr>
            <p:ph type="title"/>
          </p:nvPr>
        </p:nvSpPr>
        <p:spPr/>
        <p:txBody>
          <a:bodyPr/>
          <a:lstStyle/>
          <a:p>
            <a:r>
              <a:rPr lang="en-US" sz="3200" smtClean="0"/>
              <a:t>SYSTEMS, DATA, AND INFORMATION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228600" y="990600"/>
            <a:ext cx="8686800" cy="5562600"/>
          </a:xfrm>
        </p:spPr>
        <p:txBody>
          <a:bodyPr>
            <a:normAutofit/>
          </a:bodyPr>
          <a:lstStyle/>
          <a:p>
            <a:pPr algn="just">
              <a:lnSpc>
                <a:spcPct val="90000"/>
              </a:lnSpc>
              <a:buNone/>
            </a:pPr>
            <a:endParaRPr lang="en-US" sz="2800" dirty="0" smtClean="0">
              <a:latin typeface="Times New Roman" pitchFamily="18" charset="0"/>
              <a:cs typeface="Times New Roman" pitchFamily="18" charset="0"/>
            </a:endParaRPr>
          </a:p>
          <a:p>
            <a:pPr algn="just">
              <a:lnSpc>
                <a:spcPct val="90000"/>
              </a:lnSpc>
            </a:pPr>
            <a:r>
              <a:rPr lang="en-US" sz="2800" b="1" dirty="0" smtClean="0">
                <a:solidFill>
                  <a:srgbClr val="CC0000"/>
                </a:solidFill>
                <a:latin typeface="Times New Roman" pitchFamily="18" charset="0"/>
                <a:cs typeface="Times New Roman" pitchFamily="18" charset="0"/>
              </a:rPr>
              <a:t>Data</a:t>
            </a:r>
            <a:r>
              <a:rPr lang="en-US" sz="2800" dirty="0" smtClean="0">
                <a:latin typeface="Times New Roman" pitchFamily="18" charset="0"/>
                <a:cs typeface="Times New Roman" pitchFamily="18" charset="0"/>
              </a:rPr>
              <a:t> are </a:t>
            </a:r>
            <a:r>
              <a:rPr lang="en-US" sz="2800" dirty="0" smtClean="0">
                <a:solidFill>
                  <a:srgbClr val="00B0F0"/>
                </a:solidFill>
                <a:latin typeface="Times New Roman" pitchFamily="18" charset="0"/>
                <a:cs typeface="Times New Roman" pitchFamily="18" charset="0"/>
              </a:rPr>
              <a:t>raw </a:t>
            </a:r>
            <a:r>
              <a:rPr lang="en-US" sz="2800" dirty="0" smtClean="0">
                <a:solidFill>
                  <a:srgbClr val="0070C0"/>
                </a:solidFill>
                <a:latin typeface="Times New Roman" pitchFamily="18" charset="0"/>
                <a:cs typeface="Times New Roman" pitchFamily="18" charset="0"/>
              </a:rPr>
              <a:t>facts</a:t>
            </a:r>
            <a:r>
              <a:rPr lang="en-US" sz="2800" dirty="0" smtClean="0">
                <a:latin typeface="Times New Roman" pitchFamily="18" charset="0"/>
                <a:cs typeface="Times New Roman" pitchFamily="18" charset="0"/>
              </a:rPr>
              <a:t> that are collected, recorded, stored, and processed by an information system.</a:t>
            </a:r>
          </a:p>
          <a:p>
            <a:pPr algn="just">
              <a:lnSpc>
                <a:spcPct val="90000"/>
              </a:lnSpc>
              <a:buNone/>
            </a:pPr>
            <a:endParaRPr lang="en-US" sz="2800" dirty="0" smtClean="0">
              <a:latin typeface="Times New Roman" pitchFamily="18" charset="0"/>
              <a:cs typeface="Times New Roman" pitchFamily="18" charset="0"/>
            </a:endParaRPr>
          </a:p>
          <a:p>
            <a:pPr algn="just">
              <a:lnSpc>
                <a:spcPct val="90000"/>
              </a:lnSpc>
            </a:pPr>
            <a:r>
              <a:rPr lang="en-US" sz="2800" dirty="0" smtClean="0">
                <a:latin typeface="Times New Roman" pitchFamily="18" charset="0"/>
                <a:cs typeface="Times New Roman" pitchFamily="18" charset="0"/>
              </a:rPr>
              <a:t>Organizations collect data about:</a:t>
            </a:r>
          </a:p>
          <a:p>
            <a:pPr lvl="1" algn="just">
              <a:lnSpc>
                <a:spcPct val="90000"/>
              </a:lnSpc>
              <a:buFont typeface="Wingdings" pitchFamily="2" charset="2"/>
              <a:buChar char="v"/>
            </a:pPr>
            <a:r>
              <a:rPr lang="en-US" sz="2800" b="1" dirty="0" smtClean="0">
                <a:latin typeface="Times New Roman" pitchFamily="18" charset="0"/>
                <a:cs typeface="Times New Roman" pitchFamily="18" charset="0"/>
              </a:rPr>
              <a:t>Events</a:t>
            </a:r>
            <a:r>
              <a:rPr lang="en-US" sz="2800" dirty="0" smtClean="0">
                <a:latin typeface="Times New Roman" pitchFamily="18" charset="0"/>
                <a:cs typeface="Times New Roman" pitchFamily="18" charset="0"/>
              </a:rPr>
              <a:t> that occur</a:t>
            </a:r>
          </a:p>
          <a:p>
            <a:pPr lvl="1" algn="just">
              <a:lnSpc>
                <a:spcPct val="90000"/>
              </a:lnSpc>
              <a:buFont typeface="Wingdings" pitchFamily="2" charset="2"/>
              <a:buChar char="v"/>
            </a:pPr>
            <a:r>
              <a:rPr lang="en-US" sz="2800" b="1" dirty="0" smtClean="0">
                <a:latin typeface="Times New Roman" pitchFamily="18" charset="0"/>
                <a:cs typeface="Times New Roman" pitchFamily="18" charset="0"/>
              </a:rPr>
              <a:t>Resources</a:t>
            </a:r>
            <a:r>
              <a:rPr lang="en-US" sz="2800" dirty="0" smtClean="0">
                <a:latin typeface="Times New Roman" pitchFamily="18" charset="0"/>
                <a:cs typeface="Times New Roman" pitchFamily="18" charset="0"/>
              </a:rPr>
              <a:t> that are affected by those events</a:t>
            </a:r>
          </a:p>
          <a:p>
            <a:pPr lvl="1" algn="just">
              <a:lnSpc>
                <a:spcPct val="90000"/>
              </a:lnSpc>
              <a:buFont typeface="Wingdings" pitchFamily="2" charset="2"/>
              <a:buChar char="v"/>
            </a:pPr>
            <a:r>
              <a:rPr lang="en-US" sz="2800" b="1" dirty="0" smtClean="0">
                <a:latin typeface="Times New Roman" pitchFamily="18" charset="0"/>
                <a:cs typeface="Times New Roman" pitchFamily="18" charset="0"/>
              </a:rPr>
              <a:t>Agents</a:t>
            </a:r>
            <a:r>
              <a:rPr lang="en-US" sz="2800" dirty="0" smtClean="0">
                <a:latin typeface="Times New Roman" pitchFamily="18" charset="0"/>
                <a:cs typeface="Times New Roman" pitchFamily="18" charset="0"/>
              </a:rPr>
              <a:t> who participate in the events</a:t>
            </a:r>
          </a:p>
          <a:p>
            <a:pPr>
              <a:lnSpc>
                <a:spcPct val="90000"/>
              </a:lnSpc>
            </a:pPr>
            <a:endParaRPr lang="en-US" sz="2800" dirty="0" smtClean="0"/>
          </a:p>
        </p:txBody>
      </p:sp>
      <p:sp>
        <p:nvSpPr>
          <p:cNvPr id="19458" name="Rectangle 2"/>
          <p:cNvSpPr>
            <a:spLocks noGrp="1" noChangeArrowheads="1"/>
          </p:cNvSpPr>
          <p:nvPr>
            <p:ph type="title"/>
          </p:nvPr>
        </p:nvSpPr>
        <p:spPr/>
        <p:txBody>
          <a:bodyPr/>
          <a:lstStyle/>
          <a:p>
            <a:r>
              <a:rPr lang="en-US" sz="3200" smtClean="0"/>
              <a:t>SYSTEMS, DATA, AND INFORMATION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228600" y="990600"/>
            <a:ext cx="8763000" cy="5638800"/>
          </a:xfrm>
        </p:spPr>
        <p:txBody>
          <a:bodyPr>
            <a:normAutofit/>
          </a:bodyPr>
          <a:lstStyle/>
          <a:p>
            <a:endParaRPr lang="en-US" sz="2800" b="1" dirty="0" smtClean="0">
              <a:solidFill>
                <a:srgbClr val="CC0000"/>
              </a:solidFill>
              <a:latin typeface="Times New Roman" pitchFamily="18" charset="0"/>
              <a:cs typeface="Times New Roman" pitchFamily="18" charset="0"/>
            </a:endParaRPr>
          </a:p>
          <a:p>
            <a:pPr>
              <a:buFont typeface="Wingdings" pitchFamily="2" charset="2"/>
              <a:buChar char="Ø"/>
            </a:pPr>
            <a:r>
              <a:rPr lang="en-US" sz="2800" b="1" dirty="0" smtClean="0">
                <a:solidFill>
                  <a:srgbClr val="CC0000"/>
                </a:solidFill>
                <a:latin typeface="Times New Roman" pitchFamily="18" charset="0"/>
                <a:cs typeface="Times New Roman" pitchFamily="18" charset="0"/>
              </a:rPr>
              <a:t>Information</a:t>
            </a:r>
            <a:r>
              <a:rPr lang="en-US" sz="2800" dirty="0" smtClean="0">
                <a:latin typeface="Times New Roman" pitchFamily="18" charset="0"/>
                <a:cs typeface="Times New Roman" pitchFamily="18" charset="0"/>
              </a:rPr>
              <a:t> is different from data.</a:t>
            </a:r>
          </a:p>
          <a:p>
            <a:pPr>
              <a:buFont typeface="Wingdings" pitchFamily="2" charset="2"/>
              <a:buChar char="Ø"/>
            </a:pPr>
            <a:r>
              <a:rPr lang="en-US" sz="2800" dirty="0" smtClean="0">
                <a:latin typeface="Times New Roman" pitchFamily="18" charset="0"/>
                <a:cs typeface="Times New Roman" pitchFamily="18" charset="0"/>
              </a:rPr>
              <a:t>Information is data that have been </a:t>
            </a:r>
            <a:r>
              <a:rPr lang="en-US" sz="2800" b="1" dirty="0" smtClean="0">
                <a:latin typeface="Times New Roman" pitchFamily="18" charset="0"/>
                <a:cs typeface="Times New Roman" pitchFamily="18" charset="0"/>
              </a:rPr>
              <a:t>organized</a:t>
            </a:r>
            <a:r>
              <a:rPr lang="en-US" sz="2800" dirty="0" smtClean="0">
                <a:latin typeface="Times New Roman" pitchFamily="18" charset="0"/>
                <a:cs typeface="Times New Roman" pitchFamily="18" charset="0"/>
              </a:rPr>
              <a:t> and </a:t>
            </a:r>
            <a:r>
              <a:rPr lang="en-US" sz="2800" b="1" dirty="0" smtClean="0">
                <a:latin typeface="Times New Roman" pitchFamily="18" charset="0"/>
                <a:cs typeface="Times New Roman" pitchFamily="18" charset="0"/>
              </a:rPr>
              <a:t>processed</a:t>
            </a:r>
            <a:r>
              <a:rPr lang="en-US" sz="2800" dirty="0" smtClean="0">
                <a:latin typeface="Times New Roman" pitchFamily="18" charset="0"/>
                <a:cs typeface="Times New Roman" pitchFamily="18" charset="0"/>
              </a:rPr>
              <a:t> to provide </a:t>
            </a:r>
            <a:r>
              <a:rPr lang="en-US" sz="2800" dirty="0" smtClean="0">
                <a:solidFill>
                  <a:srgbClr val="00B0F0"/>
                </a:solidFill>
                <a:latin typeface="Times New Roman" pitchFamily="18" charset="0"/>
                <a:cs typeface="Times New Roman" pitchFamily="18" charset="0"/>
              </a:rPr>
              <a:t>meaning</a:t>
            </a:r>
            <a:r>
              <a:rPr lang="en-US" sz="2800" dirty="0" smtClean="0">
                <a:latin typeface="Times New Roman" pitchFamily="18" charset="0"/>
                <a:cs typeface="Times New Roman" pitchFamily="18" charset="0"/>
              </a:rPr>
              <a:t> to a user.</a:t>
            </a:r>
          </a:p>
          <a:p>
            <a:pPr>
              <a:buNone/>
            </a:pPr>
            <a:endParaRPr lang="en-US" sz="2800" dirty="0" smtClean="0">
              <a:latin typeface="Times New Roman" pitchFamily="18" charset="0"/>
              <a:cs typeface="Times New Roman" pitchFamily="18" charset="0"/>
            </a:endParaRPr>
          </a:p>
          <a:p>
            <a:pPr>
              <a:buFont typeface="Wingdings" pitchFamily="2" charset="2"/>
              <a:buChar char="Ø"/>
            </a:pPr>
            <a:r>
              <a:rPr lang="en-US" sz="2800" dirty="0" smtClean="0">
                <a:solidFill>
                  <a:srgbClr val="FF0000"/>
                </a:solidFill>
                <a:latin typeface="Times New Roman" pitchFamily="18" charset="0"/>
                <a:cs typeface="Times New Roman" pitchFamily="18" charset="0"/>
              </a:rPr>
              <a:t>Usually, more information and better information translates into </a:t>
            </a:r>
            <a:r>
              <a:rPr lang="en-US" sz="2800" dirty="0" smtClean="0">
                <a:solidFill>
                  <a:srgbClr val="00B0F0"/>
                </a:solidFill>
                <a:latin typeface="Times New Roman" pitchFamily="18" charset="0"/>
                <a:cs typeface="Times New Roman" pitchFamily="18" charset="0"/>
              </a:rPr>
              <a:t>better decisions.</a:t>
            </a:r>
          </a:p>
          <a:p>
            <a:pPr marL="495300" indent="-495300" algn="just">
              <a:lnSpc>
                <a:spcPct val="90000"/>
              </a:lnSpc>
              <a:buNone/>
            </a:pPr>
            <a:r>
              <a:rPr lang="en-US" sz="3000"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a:buFontTx/>
              <a:buNone/>
            </a:pPr>
            <a:endParaRPr lang="en-US" sz="2800" dirty="0" smtClean="0">
              <a:latin typeface="Times New Roman" pitchFamily="18" charset="0"/>
              <a:cs typeface="Times New Roman" pitchFamily="18" charset="0"/>
            </a:endParaRPr>
          </a:p>
        </p:txBody>
      </p:sp>
      <p:sp>
        <p:nvSpPr>
          <p:cNvPr id="20482" name="Rectangle 2"/>
          <p:cNvSpPr>
            <a:spLocks noGrp="1" noChangeArrowheads="1"/>
          </p:cNvSpPr>
          <p:nvPr>
            <p:ph type="title"/>
          </p:nvPr>
        </p:nvSpPr>
        <p:spPr/>
        <p:txBody>
          <a:bodyPr/>
          <a:lstStyle/>
          <a:p>
            <a:r>
              <a:rPr lang="en-US" sz="3200" smtClean="0"/>
              <a:t>SYSTEMS, DATA, AND INFORMATION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228600" y="1481328"/>
            <a:ext cx="8763000" cy="5224272"/>
          </a:xfrm>
        </p:spPr>
        <p:txBody>
          <a:bodyPr>
            <a:normAutofit/>
          </a:bodyPr>
          <a:lstStyle/>
          <a:p>
            <a:r>
              <a:rPr lang="en-US" sz="2800" dirty="0" smtClean="0">
                <a:latin typeface="Times New Roman" pitchFamily="18" charset="0"/>
                <a:cs typeface="Times New Roman" pitchFamily="18" charset="0"/>
              </a:rPr>
              <a:t>However, when you get more information than you can effectively assimilate, you suffer from</a:t>
            </a:r>
            <a:r>
              <a:rPr lang="en-US" sz="2800" b="1" dirty="0" smtClean="0">
                <a:latin typeface="Times New Roman" pitchFamily="18" charset="0"/>
                <a:cs typeface="Times New Roman" pitchFamily="18" charset="0"/>
              </a:rPr>
              <a:t> </a:t>
            </a:r>
            <a:r>
              <a:rPr lang="en-US" sz="2800" b="1" dirty="0" smtClean="0">
                <a:solidFill>
                  <a:srgbClr val="CC0000"/>
                </a:solidFill>
                <a:latin typeface="Times New Roman" pitchFamily="18" charset="0"/>
                <a:cs typeface="Times New Roman" pitchFamily="18" charset="0"/>
              </a:rPr>
              <a:t>information overload</a:t>
            </a:r>
            <a:r>
              <a:rPr lang="en-US" sz="2800" b="1" dirty="0" smtClean="0">
                <a:latin typeface="Times New Roman" pitchFamily="18" charset="0"/>
                <a:cs typeface="Times New Roman" pitchFamily="18" charset="0"/>
              </a:rPr>
              <a:t>.</a:t>
            </a:r>
          </a:p>
          <a:p>
            <a:pPr lvl="1">
              <a:buFont typeface="Wingdings" pitchFamily="2" charset="2"/>
              <a:buChar char="Ø"/>
            </a:pPr>
            <a:r>
              <a:rPr lang="en-US" sz="2800" dirty="0" smtClean="0">
                <a:latin typeface="Times New Roman" pitchFamily="18" charset="0"/>
                <a:cs typeface="Times New Roman" pitchFamily="18" charset="0"/>
              </a:rPr>
              <a:t>Example:  Final exams week!</a:t>
            </a:r>
          </a:p>
          <a:p>
            <a:pPr lvl="1">
              <a:buNone/>
            </a:pP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When you’ve reached the overload point, the quality of decisions declines while the costs of producing the information increases.</a:t>
            </a:r>
          </a:p>
        </p:txBody>
      </p:sp>
      <p:sp>
        <p:nvSpPr>
          <p:cNvPr id="21506" name="Rectangle 2"/>
          <p:cNvSpPr>
            <a:spLocks noGrp="1" noChangeArrowheads="1"/>
          </p:cNvSpPr>
          <p:nvPr>
            <p:ph type="title"/>
          </p:nvPr>
        </p:nvSpPr>
        <p:spPr>
          <a:xfrm>
            <a:off x="457200" y="304800"/>
            <a:ext cx="8229600" cy="1143000"/>
          </a:xfrm>
        </p:spPr>
        <p:txBody>
          <a:bodyPr/>
          <a:lstStyle/>
          <a:p>
            <a:r>
              <a:rPr lang="en-US" sz="3200" smtClean="0">
                <a:solidFill>
                  <a:srgbClr val="00B0F0"/>
                </a:solidFill>
              </a:rPr>
              <a:t>SYSTEMS, DATA, AND INFORMATION</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975</TotalTime>
  <Words>2449</Words>
  <Application>Microsoft Office PowerPoint</Application>
  <PresentationFormat>On-screen Show (4:3)</PresentationFormat>
  <Paragraphs>337</Paragraphs>
  <Slides>54</Slides>
  <Notes>4</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Concourse</vt:lpstr>
      <vt:lpstr>ACCOUNTING INFORMATION SYSTEM</vt:lpstr>
      <vt:lpstr>CHAPTER 1</vt:lpstr>
      <vt:lpstr>INTRODUCTION</vt:lpstr>
      <vt:lpstr>SYSTEMS, DATA, AND INFORMATION</vt:lpstr>
      <vt:lpstr>SYSTEMS, DATA, AND INFORMATION</vt:lpstr>
      <vt:lpstr>SYSTEMS, DATA, AND INFORMATION</vt:lpstr>
      <vt:lpstr>SYSTEMS, DATA, AND INFORMATION</vt:lpstr>
      <vt:lpstr>SYSTEMS, DATA, AND INFORMATION</vt:lpstr>
      <vt:lpstr>SYSTEMS, DATA, AND INFORMATION</vt:lpstr>
      <vt:lpstr>SYSTEMS, DATA, AND INFORMATION</vt:lpstr>
      <vt:lpstr>SYSTEMS, DATA, AND INFORMATION</vt:lpstr>
      <vt:lpstr>SYSTEMS, DATA, AND INFORMATION</vt:lpstr>
      <vt:lpstr>SYSTEMS, DATA, AND INFORMATION</vt:lpstr>
      <vt:lpstr>SYSTEMS, DATA, AND INFORMATION</vt:lpstr>
      <vt:lpstr>SYSTEMS, DATA, AND INFORMATION</vt:lpstr>
      <vt:lpstr>SYSTEMS, DATA, AND INFORMATION</vt:lpstr>
      <vt:lpstr>SYSTEMS, DATA, AND INFORMATION</vt:lpstr>
      <vt:lpstr>SYSTEMS, DATA, AND INFORMATION</vt:lpstr>
      <vt:lpstr>SYSTEMS, DATA, AND INFORMATION</vt:lpstr>
      <vt:lpstr>SYSTEMS, DATA, AND INFORMATION</vt:lpstr>
      <vt:lpstr>SYSTEMS, DATA, AND INFORMATION</vt:lpstr>
      <vt:lpstr>SYSTEMS, DATA, AND INFORMATION</vt:lpstr>
      <vt:lpstr>SYSTEMS, DATA, AND INFORMATION</vt:lpstr>
      <vt:lpstr>SYSTEMS, DATA, AND INFORMATION</vt:lpstr>
      <vt:lpstr>SYSTEMS, DATA, AND INFORMATION</vt:lpstr>
      <vt:lpstr>WHAT IS AN AIS?</vt:lpstr>
      <vt:lpstr>WHAT IS AN AIS?</vt:lpstr>
      <vt:lpstr>WHY STUDY ACCOUNTING INFORMATION SYSTEMS?</vt:lpstr>
      <vt:lpstr>WHY STUDY ACCOUNTING INFORMATION SYSTEMS?</vt:lpstr>
      <vt:lpstr>WHY STUDY ACCOUNTING INFORMATION SYSTEMS?</vt:lpstr>
      <vt:lpstr>WHY STUDY ACCOUNTING INFORMATION SYSTEMS?</vt:lpstr>
      <vt:lpstr>WHY STUDY ACCOUNTING INFORMATION SYSTEMS?</vt:lpstr>
      <vt:lpstr>WHY STUDY ACCOUNTING INFORMATION SYSTEMS?</vt:lpstr>
      <vt:lpstr>WHY STUDY ACCOUNTING INFORMATION SYSTEMS?</vt:lpstr>
      <vt:lpstr>WHY STUDY ACCOUNTING INFORMATION SYSTEMS?</vt:lpstr>
      <vt:lpstr>WHY STUDY ACCOUNTING INFORMATION SYSTEMS?</vt:lpstr>
      <vt:lpstr>Slide 37</vt:lpstr>
      <vt:lpstr>ROLE OF THE AIS IN THE VALUE CHAIN</vt:lpstr>
      <vt:lpstr>ROLE OF THE AIS IN THE VALUE CHAIN</vt:lpstr>
      <vt:lpstr>The Value Chain</vt:lpstr>
      <vt:lpstr>The Value Chain</vt:lpstr>
      <vt:lpstr>ROLE OF THE AIS IN THE VALUE CHAIN</vt:lpstr>
      <vt:lpstr>ROLE OF THE AIS IN THE VALUE CHAIN</vt:lpstr>
      <vt:lpstr>ROLE OF THE AIS IN THE VALUE CHAIN</vt:lpstr>
      <vt:lpstr>ROLE OF THE AIS IN THE VALUE CHAIN</vt:lpstr>
      <vt:lpstr>ROLE OF THE AIS IN THE VALUE CHAIN</vt:lpstr>
      <vt:lpstr>ROLE OF THE AIS IN THE VALUE CHAIN</vt:lpstr>
      <vt:lpstr>ROLE OF THE AIS IN THE VALUE CHAIN</vt:lpstr>
      <vt:lpstr>ROLE OF THE AIS IN THE VALUE CHAIN</vt:lpstr>
      <vt:lpstr>ROLE OF THE AIS IN THE VALUE CHAIN</vt:lpstr>
      <vt:lpstr>ROLE OF THE AIS IN THE VALUE CHAIN</vt:lpstr>
      <vt:lpstr>How An AIS Can Add Value To An Organization</vt:lpstr>
      <vt:lpstr>How An AIS Can Add Value To An Organization</vt:lpstr>
      <vt:lpstr>END OF CHAPTER ONE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ACCOUNTING INFORMATION SYSTEM</dc:title>
  <dc:creator>HP</dc:creator>
  <cp:lastModifiedBy>HP</cp:lastModifiedBy>
  <cp:revision>104</cp:revision>
  <dcterms:created xsi:type="dcterms:W3CDTF">2014-04-02T07:51:16Z</dcterms:created>
  <dcterms:modified xsi:type="dcterms:W3CDTF">2016-05-14T11:15:30Z</dcterms:modified>
</cp:coreProperties>
</file>