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7" r:id="rId2"/>
    <p:sldId id="258" r:id="rId3"/>
    <p:sldId id="259" r:id="rId4"/>
    <p:sldId id="260" r:id="rId5"/>
    <p:sldId id="261" r:id="rId6"/>
    <p:sldId id="262" r:id="rId7"/>
    <p:sldId id="263" r:id="rId8"/>
    <p:sldId id="268" r:id="rId9"/>
    <p:sldId id="269" r:id="rId10"/>
    <p:sldId id="270" r:id="rId11"/>
    <p:sldId id="271" r:id="rId12"/>
    <p:sldId id="272" r:id="rId13"/>
    <p:sldId id="273" r:id="rId14"/>
    <p:sldId id="274" r:id="rId15"/>
    <p:sldId id="275" r:id="rId16"/>
    <p:sldId id="276" r:id="rId17"/>
    <p:sldId id="277" r:id="rId18"/>
    <p:sldId id="278" r:id="rId19"/>
    <p:sldId id="399"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311" r:id="rId34"/>
    <p:sldId id="312" r:id="rId35"/>
    <p:sldId id="313" r:id="rId36"/>
    <p:sldId id="314" r:id="rId37"/>
    <p:sldId id="315" r:id="rId38"/>
    <p:sldId id="392" r:id="rId39"/>
    <p:sldId id="394" r:id="rId40"/>
    <p:sldId id="322" r:id="rId41"/>
    <p:sldId id="357" r:id="rId42"/>
    <p:sldId id="358" r:id="rId43"/>
    <p:sldId id="359" r:id="rId44"/>
    <p:sldId id="360" r:id="rId45"/>
    <p:sldId id="361" r:id="rId46"/>
    <p:sldId id="362" r:id="rId47"/>
    <p:sldId id="363" r:id="rId48"/>
    <p:sldId id="364"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78" r:id="rId63"/>
    <p:sldId id="379" r:id="rId64"/>
    <p:sldId id="380" r:id="rId65"/>
    <p:sldId id="398" r:id="rId66"/>
    <p:sldId id="39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5310F-C7A4-40B0-B7DA-EEDE9BB48EA3}" type="datetimeFigureOut">
              <a:rPr lang="en-US" smtClean="0"/>
              <a:pPr/>
              <a:t>5/21/2016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D5E63-0069-42A4-B492-6E8CA9D8E2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0917E-9E93-4C9E-B576-4047D20A41A5}"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0917E-9E93-4C9E-B576-4047D20A41A5}"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0917E-9E93-4C9E-B576-4047D20A41A5}"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0917E-9E93-4C9E-B576-4047D20A41A5}"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0917E-9E93-4C9E-B576-4047D20A41A5}" type="datetimeFigureOut">
              <a:rPr lang="en-US" smtClean="0"/>
              <a:pPr/>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10917E-9E93-4C9E-B576-4047D20A41A5}"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10917E-9E93-4C9E-B576-4047D20A41A5}" type="datetimeFigureOut">
              <a:rPr lang="en-US" smtClean="0"/>
              <a:pPr/>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10917E-9E93-4C9E-B576-4047D20A41A5}" type="datetimeFigureOut">
              <a:rPr lang="en-US" smtClean="0"/>
              <a:pPr/>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0917E-9E93-4C9E-B576-4047D20A41A5}" type="datetimeFigureOut">
              <a:rPr lang="en-US" smtClean="0"/>
              <a:pPr/>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0917E-9E93-4C9E-B576-4047D20A41A5}"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0917E-9E93-4C9E-B576-4047D20A41A5}" type="datetimeFigureOut">
              <a:rPr lang="en-US" smtClean="0"/>
              <a:pPr/>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DACFE-9FF4-4E81-A0AC-E8C48D6433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0917E-9E93-4C9E-B576-4047D20A41A5}" type="datetimeFigureOut">
              <a:rPr lang="en-US" smtClean="0"/>
              <a:pPr/>
              <a:t>5/21/2016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DACFE-9FF4-4E81-A0AC-E8C48D6433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5" name="Rectangle 7"/>
          <p:cNvSpPr>
            <a:spLocks noGrp="1" noChangeArrowheads="1"/>
          </p:cNvSpPr>
          <p:nvPr>
            <p:ph type="subTitle" idx="1"/>
          </p:nvPr>
        </p:nvSpPr>
        <p:spPr>
          <a:ln/>
        </p:spPr>
        <p:txBody>
          <a:bodyPr>
            <a:normAutofit fontScale="77500" lnSpcReduction="20000"/>
          </a:bodyPr>
          <a:lstStyle/>
          <a:p>
            <a:endParaRPr lang="en-US" dirty="0"/>
          </a:p>
          <a:p>
            <a:r>
              <a:rPr lang="en-US" sz="4000" b="1" dirty="0">
                <a:solidFill>
                  <a:srgbClr val="00B050"/>
                </a:solidFill>
                <a:latin typeface="Times New Roman" pitchFamily="18" charset="0"/>
                <a:cs typeface="Times New Roman" pitchFamily="18" charset="0"/>
              </a:rPr>
              <a:t>Overview of Business </a:t>
            </a:r>
            <a:r>
              <a:rPr lang="en-US" sz="4000" b="1" dirty="0" smtClean="0">
                <a:solidFill>
                  <a:srgbClr val="00B050"/>
                </a:solidFill>
                <a:latin typeface="Times New Roman" pitchFamily="18" charset="0"/>
                <a:cs typeface="Times New Roman" pitchFamily="18" charset="0"/>
              </a:rPr>
              <a:t>Processes and Accounting information system</a:t>
            </a:r>
            <a:endParaRPr lang="en-US" sz="4000" b="1" dirty="0">
              <a:solidFill>
                <a:srgbClr val="00B050"/>
              </a:solidFill>
              <a:latin typeface="Times New Roman" pitchFamily="18" charset="0"/>
              <a:cs typeface="Times New Roman" pitchFamily="18" charset="0"/>
            </a:endParaRPr>
          </a:p>
        </p:txBody>
      </p:sp>
      <p:sp>
        <p:nvSpPr>
          <p:cNvPr id="201733" name="Rectangle 5"/>
          <p:cNvSpPr>
            <a:spLocks noGrp="1" noChangeArrowheads="1"/>
          </p:cNvSpPr>
          <p:nvPr>
            <p:ph type="ctrTitle"/>
          </p:nvPr>
        </p:nvSpPr>
        <p:spPr>
          <a:xfrm>
            <a:off x="762000" y="1676400"/>
            <a:ext cx="7772400" cy="1829761"/>
          </a:xfrm>
          <a:ln/>
        </p:spPr>
        <p:txBody>
          <a:bodyPr/>
          <a:lstStyle/>
          <a:p>
            <a:pPr algn="ctr"/>
            <a:r>
              <a:rPr lang="en-US" dirty="0" smtClean="0">
                <a:solidFill>
                  <a:srgbClr val="00B0F0"/>
                </a:solidFill>
                <a:latin typeface="Times New Roman" pitchFamily="18" charset="0"/>
                <a:cs typeface="Times New Roman" pitchFamily="18" charset="0"/>
              </a:rPr>
              <a:t>CHAPTER </a:t>
            </a:r>
            <a:r>
              <a:rPr lang="en-US" dirty="0">
                <a:solidFill>
                  <a:srgbClr val="00B0F0"/>
                </a:solidFill>
                <a:latin typeface="Times New Roman" pitchFamily="18" charset="0"/>
                <a:cs typeface="Times New Roman" pitchFamily="18" charset="0"/>
              </a:rPr>
              <a:t>2</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a:ln/>
        </p:spPr>
        <p:txBody>
          <a:bodyPr/>
          <a:lstStyle/>
          <a:p>
            <a:r>
              <a:rPr lang="en-US" sz="3600" dirty="0" smtClean="0">
                <a:solidFill>
                  <a:srgbClr val="FF0000"/>
                </a:solidFill>
                <a:latin typeface="Times New Roman" pitchFamily="18" charset="0"/>
                <a:cs typeface="Times New Roman" pitchFamily="18" charset="0"/>
              </a:rPr>
              <a:t>REVENUE </a:t>
            </a:r>
            <a:r>
              <a:rPr lang="en-US" sz="3600" dirty="0">
                <a:solidFill>
                  <a:srgbClr val="FF0000"/>
                </a:solidFill>
                <a:latin typeface="Times New Roman" pitchFamily="18" charset="0"/>
                <a:cs typeface="Times New Roman" pitchFamily="18" charset="0"/>
              </a:rPr>
              <a:t>CYCLE</a:t>
            </a:r>
          </a:p>
        </p:txBody>
      </p:sp>
      <p:sp>
        <p:nvSpPr>
          <p:cNvPr id="215042" name="Rectangle 2"/>
          <p:cNvSpPr>
            <a:spLocks noGrp="1" noChangeArrowheads="1"/>
          </p:cNvSpPr>
          <p:nvPr>
            <p:ph sz="quarter" idx="1"/>
          </p:nvPr>
        </p:nvSpPr>
        <p:spPr>
          <a:xfrm>
            <a:off x="152400" y="1600200"/>
            <a:ext cx="8686800" cy="1905000"/>
          </a:xfrm>
          <a:ln/>
        </p:spPr>
        <p:txBody>
          <a:bodyPr>
            <a:normAutofit/>
          </a:bodyPr>
          <a:lstStyle/>
          <a:p>
            <a:r>
              <a:rPr lang="en-US" sz="3200" dirty="0">
                <a:latin typeface="Times New Roman" pitchFamily="18" charset="0"/>
                <a:cs typeface="Times New Roman" pitchFamily="18" charset="0"/>
              </a:rPr>
              <a:t>The revenue cycle involves interactions with your </a:t>
            </a:r>
            <a:r>
              <a:rPr lang="en-US" sz="3200" dirty="0">
                <a:solidFill>
                  <a:srgbClr val="00B0F0"/>
                </a:solidFill>
                <a:latin typeface="Times New Roman" pitchFamily="18" charset="0"/>
                <a:cs typeface="Times New Roman" pitchFamily="18" charset="0"/>
              </a:rPr>
              <a:t>customers.</a:t>
            </a:r>
          </a:p>
          <a:p>
            <a:r>
              <a:rPr lang="en-US" sz="3200" dirty="0">
                <a:latin typeface="Times New Roman" pitchFamily="18" charset="0"/>
                <a:cs typeface="Times New Roman" pitchFamily="18" charset="0"/>
              </a:rPr>
              <a:t>You sell goods or services and get cash.</a:t>
            </a:r>
          </a:p>
        </p:txBody>
      </p:sp>
      <p:sp>
        <p:nvSpPr>
          <p:cNvPr id="215044" name="Rectangle 4"/>
          <p:cNvSpPr>
            <a:spLocks noChangeArrowheads="1"/>
          </p:cNvSpPr>
          <p:nvPr/>
        </p:nvSpPr>
        <p:spPr bwMode="auto">
          <a:xfrm>
            <a:off x="1676400" y="41148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200"/>
              <a:t>Give</a:t>
            </a:r>
          </a:p>
          <a:p>
            <a:pPr algn="ctr"/>
            <a:r>
              <a:rPr lang="en-US" sz="3200"/>
              <a:t>Goods</a:t>
            </a:r>
          </a:p>
        </p:txBody>
      </p:sp>
      <p:sp>
        <p:nvSpPr>
          <p:cNvPr id="215045" name="Rectangle 5"/>
          <p:cNvSpPr>
            <a:spLocks noChangeArrowheads="1"/>
          </p:cNvSpPr>
          <p:nvPr/>
        </p:nvSpPr>
        <p:spPr bwMode="auto">
          <a:xfrm>
            <a:off x="5638800" y="41910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200"/>
              <a:t>Get</a:t>
            </a:r>
          </a:p>
          <a:p>
            <a:pPr algn="ctr"/>
            <a:r>
              <a:rPr lang="en-US" sz="3200"/>
              <a:t>Cash</a:t>
            </a:r>
          </a:p>
        </p:txBody>
      </p:sp>
      <p:sp>
        <p:nvSpPr>
          <p:cNvPr id="215047" name="Line 7"/>
          <p:cNvSpPr>
            <a:spLocks noChangeShapeType="1"/>
          </p:cNvSpPr>
          <p:nvPr/>
        </p:nvSpPr>
        <p:spPr bwMode="auto">
          <a:xfrm flipH="1">
            <a:off x="3657600" y="4800600"/>
            <a:ext cx="18288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43"/>
                                        </p:tgtEl>
                                        <p:attrNameLst>
                                          <p:attrName>style.visibility</p:attrName>
                                        </p:attrNameLst>
                                      </p:cBhvr>
                                      <p:to>
                                        <p:strVal val="visible"/>
                                      </p:to>
                                    </p:set>
                                    <p:anim calcmode="lin" valueType="num">
                                      <p:cBhvr>
                                        <p:cTn id="7" dur="500" fill="hold"/>
                                        <p:tgtEl>
                                          <p:spTgt spid="215043"/>
                                        </p:tgtEl>
                                        <p:attrNameLst>
                                          <p:attrName>ppt_w</p:attrName>
                                        </p:attrNameLst>
                                      </p:cBhvr>
                                      <p:tavLst>
                                        <p:tav tm="0">
                                          <p:val>
                                            <p:fltVal val="0"/>
                                          </p:val>
                                        </p:tav>
                                        <p:tav tm="100000">
                                          <p:val>
                                            <p:strVal val="#ppt_w"/>
                                          </p:val>
                                        </p:tav>
                                      </p:tavLst>
                                    </p:anim>
                                    <p:anim calcmode="lin" valueType="num">
                                      <p:cBhvr>
                                        <p:cTn id="8" dur="500" fill="hold"/>
                                        <p:tgtEl>
                                          <p:spTgt spid="21504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15042">
                                            <p:txEl>
                                              <p:pRg st="0" end="0"/>
                                            </p:txEl>
                                          </p:spTgt>
                                        </p:tgtEl>
                                        <p:attrNameLst>
                                          <p:attrName>style.visibility</p:attrName>
                                        </p:attrNameLst>
                                      </p:cBhvr>
                                      <p:to>
                                        <p:strVal val="visible"/>
                                      </p:to>
                                    </p:set>
                                    <p:animEffect transition="in" filter="wipe(up)">
                                      <p:cBhvr>
                                        <p:cTn id="13" dur="500"/>
                                        <p:tgtEl>
                                          <p:spTgt spid="21504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15042">
                                            <p:txEl>
                                              <p:pRg st="1" end="1"/>
                                            </p:txEl>
                                          </p:spTgt>
                                        </p:tgtEl>
                                        <p:attrNameLst>
                                          <p:attrName>style.visibility</p:attrName>
                                        </p:attrNameLst>
                                      </p:cBhvr>
                                      <p:to>
                                        <p:strVal val="visible"/>
                                      </p:to>
                                    </p:set>
                                    <p:animEffect transition="in" filter="wipe(up)">
                                      <p:cBhvr>
                                        <p:cTn id="18" dur="500"/>
                                        <p:tgtEl>
                                          <p:spTgt spid="215042">
                                            <p:txEl>
                                              <p:pRg st="1" end="1"/>
                                            </p:txEl>
                                          </p:spTgt>
                                        </p:tgtEl>
                                      </p:cBhvr>
                                    </p:animEffect>
                                  </p:childTnLst>
                                </p:cTn>
                              </p:par>
                            </p:childTnLst>
                          </p:cTn>
                        </p:par>
                        <p:par>
                          <p:cTn id="19" fill="hold">
                            <p:stCondLst>
                              <p:cond delay="500"/>
                            </p:stCondLst>
                            <p:childTnLst>
                              <p:par>
                                <p:cTn id="20" presetID="22" presetClass="entr" presetSubtype="2" fill="hold" grpId="0" nodeType="afterEffect">
                                  <p:stCondLst>
                                    <p:cond delay="0"/>
                                  </p:stCondLst>
                                  <p:childTnLst>
                                    <p:set>
                                      <p:cBhvr>
                                        <p:cTn id="21" dur="1" fill="hold">
                                          <p:stCondLst>
                                            <p:cond delay="0"/>
                                          </p:stCondLst>
                                        </p:cTn>
                                        <p:tgtEl>
                                          <p:spTgt spid="215044"/>
                                        </p:tgtEl>
                                        <p:attrNameLst>
                                          <p:attrName>style.visibility</p:attrName>
                                        </p:attrNameLst>
                                      </p:cBhvr>
                                      <p:to>
                                        <p:strVal val="visible"/>
                                      </p:to>
                                    </p:set>
                                    <p:animEffect transition="in" filter="wipe(right)">
                                      <p:cBhvr>
                                        <p:cTn id="22" dur="500"/>
                                        <p:tgtEl>
                                          <p:spTgt spid="215044"/>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215045"/>
                                        </p:tgtEl>
                                        <p:attrNameLst>
                                          <p:attrName>style.visibility</p:attrName>
                                        </p:attrNameLst>
                                      </p:cBhvr>
                                      <p:to>
                                        <p:strVal val="visible"/>
                                      </p:to>
                                    </p:set>
                                    <p:animEffect transition="in" filter="wipe(left)">
                                      <p:cBhvr>
                                        <p:cTn id="26" dur="500"/>
                                        <p:tgtEl>
                                          <p:spTgt spid="215045"/>
                                        </p:tgtEl>
                                      </p:cBhvr>
                                    </p:animEffect>
                                  </p:childTnLst>
                                </p:cTn>
                              </p:par>
                            </p:childTnLst>
                          </p:cTn>
                        </p:par>
                        <p:par>
                          <p:cTn id="27" fill="hold">
                            <p:stCondLst>
                              <p:cond delay="1500"/>
                            </p:stCondLst>
                            <p:childTnLst>
                              <p:par>
                                <p:cTn id="28" presetID="16" presetClass="entr" presetSubtype="37" fill="hold" grpId="0" nodeType="afterEffect">
                                  <p:stCondLst>
                                    <p:cond delay="0"/>
                                  </p:stCondLst>
                                  <p:childTnLst>
                                    <p:set>
                                      <p:cBhvr>
                                        <p:cTn id="29" dur="1" fill="hold">
                                          <p:stCondLst>
                                            <p:cond delay="0"/>
                                          </p:stCondLst>
                                        </p:cTn>
                                        <p:tgtEl>
                                          <p:spTgt spid="215047"/>
                                        </p:tgtEl>
                                        <p:attrNameLst>
                                          <p:attrName>style.visibility</p:attrName>
                                        </p:attrNameLst>
                                      </p:cBhvr>
                                      <p:to>
                                        <p:strVal val="visible"/>
                                      </p:to>
                                    </p:set>
                                    <p:animEffect transition="in" filter="barn(outVertical)">
                                      <p:cBhvr>
                                        <p:cTn id="30" dur="500"/>
                                        <p:tgtEl>
                                          <p:spTgt spid="215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animBg="1"/>
      <p:bldP spid="215042" grpId="0" build="p" bldLvl="5" autoUpdateAnimBg="0"/>
      <p:bldP spid="215044" grpId="0" animBg="1"/>
      <p:bldP spid="215045" grpId="0" animBg="1"/>
      <p:bldP spid="21504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7" name="Rectangle 3"/>
          <p:cNvSpPr>
            <a:spLocks noGrp="1" noChangeArrowheads="1"/>
          </p:cNvSpPr>
          <p:nvPr>
            <p:ph type="title"/>
          </p:nvPr>
        </p:nvSpPr>
        <p:spPr>
          <a:xfrm>
            <a:off x="457200" y="274638"/>
            <a:ext cx="8229600" cy="868362"/>
          </a:xfrm>
          <a:ln/>
        </p:spPr>
        <p:txBody>
          <a:bodyPr/>
          <a:lstStyle/>
          <a:p>
            <a:r>
              <a:rPr lang="en-US" sz="40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216066" name="Rectangle 2"/>
          <p:cNvSpPr>
            <a:spLocks noGrp="1" noChangeArrowheads="1"/>
          </p:cNvSpPr>
          <p:nvPr>
            <p:ph sz="quarter" idx="1"/>
          </p:nvPr>
        </p:nvSpPr>
        <p:spPr>
          <a:ln/>
        </p:spPr>
        <p:txBody>
          <a:bodyPr>
            <a:normAutofit lnSpcReduction="10000"/>
          </a:bodyPr>
          <a:lstStyle/>
          <a:p>
            <a:pPr>
              <a:lnSpc>
                <a:spcPct val="90000"/>
              </a:lnSpc>
            </a:pPr>
            <a:r>
              <a:rPr lang="en-US" sz="3200" dirty="0">
                <a:latin typeface="Times New Roman" pitchFamily="18" charset="0"/>
                <a:cs typeface="Times New Roman" pitchFamily="18" charset="0"/>
              </a:rPr>
              <a:t>Many business activities are paired in give-get exchanges</a:t>
            </a:r>
          </a:p>
          <a:p>
            <a:pPr>
              <a:lnSpc>
                <a:spcPct val="90000"/>
              </a:lnSpc>
            </a:pPr>
            <a:r>
              <a:rPr lang="en-US" sz="3200" dirty="0">
                <a:latin typeface="Times New Roman" pitchFamily="18" charset="0"/>
                <a:cs typeface="Times New Roman" pitchFamily="18" charset="0"/>
              </a:rPr>
              <a:t>The basic exchanges can be grouped into five major transaction cycles.</a:t>
            </a:r>
          </a:p>
          <a:p>
            <a:pPr lvl="1">
              <a:lnSpc>
                <a:spcPct val="90000"/>
              </a:lnSpc>
            </a:pPr>
            <a:r>
              <a:rPr lang="en-US" sz="3200" dirty="0">
                <a:latin typeface="Times New Roman" pitchFamily="18" charset="0"/>
                <a:cs typeface="Times New Roman" pitchFamily="18" charset="0"/>
              </a:rPr>
              <a:t>Revenue cycle</a:t>
            </a:r>
          </a:p>
          <a:p>
            <a:pPr lvl="1">
              <a:lnSpc>
                <a:spcPct val="90000"/>
              </a:lnSpc>
            </a:pPr>
            <a:r>
              <a:rPr lang="en-US" sz="3200" dirty="0">
                <a:solidFill>
                  <a:srgbClr val="CC0000"/>
                </a:solidFill>
                <a:latin typeface="Times New Roman" pitchFamily="18" charset="0"/>
                <a:cs typeface="Times New Roman" pitchFamily="18" charset="0"/>
              </a:rPr>
              <a:t>Expenditure cycle</a:t>
            </a:r>
          </a:p>
          <a:p>
            <a:pPr lvl="1">
              <a:lnSpc>
                <a:spcPct val="90000"/>
              </a:lnSpc>
            </a:pPr>
            <a:r>
              <a:rPr lang="en-US" sz="3200" dirty="0">
                <a:latin typeface="Times New Roman" pitchFamily="18" charset="0"/>
                <a:cs typeface="Times New Roman" pitchFamily="18" charset="0"/>
              </a:rPr>
              <a:t>Production cycle</a:t>
            </a:r>
          </a:p>
          <a:p>
            <a:pPr lvl="1">
              <a:lnSpc>
                <a:spcPct val="90000"/>
              </a:lnSpc>
            </a:pPr>
            <a:r>
              <a:rPr lang="en-US" sz="3200" dirty="0">
                <a:latin typeface="Times New Roman" pitchFamily="18" charset="0"/>
                <a:cs typeface="Times New Roman" pitchFamily="18" charset="0"/>
              </a:rPr>
              <a:t>Human resources/payroll cycle</a:t>
            </a:r>
          </a:p>
          <a:p>
            <a:pPr lvl="1">
              <a:lnSpc>
                <a:spcPct val="90000"/>
              </a:lnSpc>
            </a:pPr>
            <a:r>
              <a:rPr lang="en-US" sz="3200" dirty="0">
                <a:latin typeface="Times New Roman" pitchFamily="18" charset="0"/>
                <a:cs typeface="Times New Roman" pitchFamily="18" charset="0"/>
              </a:rPr>
              <a:t>Financing cycle</a:t>
            </a:r>
          </a:p>
        </p:txBody>
      </p:sp>
      <p:sp>
        <p:nvSpPr>
          <p:cNvPr id="216068" name="Rectangle 4"/>
          <p:cNvSpPr>
            <a:spLocks noChangeArrowheads="1"/>
          </p:cNvSpPr>
          <p:nvPr/>
        </p:nvSpPr>
        <p:spPr bwMode="auto">
          <a:xfrm>
            <a:off x="838200" y="3886200"/>
            <a:ext cx="3733800" cy="3810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6068"/>
                                        </p:tgtEl>
                                        <p:attrNameLst>
                                          <p:attrName>style.visibility</p:attrName>
                                        </p:attrNameLst>
                                      </p:cBhvr>
                                      <p:to>
                                        <p:strVal val="visible"/>
                                      </p:to>
                                    </p:set>
                                    <p:anim calcmode="lin" valueType="num">
                                      <p:cBhvr>
                                        <p:cTn id="7" dur="500" fill="hold"/>
                                        <p:tgtEl>
                                          <p:spTgt spid="216068"/>
                                        </p:tgtEl>
                                        <p:attrNameLst>
                                          <p:attrName>ppt_w</p:attrName>
                                        </p:attrNameLst>
                                      </p:cBhvr>
                                      <p:tavLst>
                                        <p:tav tm="0">
                                          <p:val>
                                            <p:fltVal val="0"/>
                                          </p:val>
                                        </p:tav>
                                        <p:tav tm="100000">
                                          <p:val>
                                            <p:strVal val="#ppt_w"/>
                                          </p:val>
                                        </p:tav>
                                      </p:tavLst>
                                    </p:anim>
                                    <p:anim calcmode="lin" valueType="num">
                                      <p:cBhvr>
                                        <p:cTn id="8" dur="500" fill="hold"/>
                                        <p:tgtEl>
                                          <p:spTgt spid="2160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Grp="1" noChangeArrowheads="1"/>
          </p:cNvSpPr>
          <p:nvPr>
            <p:ph type="title"/>
          </p:nvPr>
        </p:nvSpPr>
        <p:spPr>
          <a:ln/>
        </p:spPr>
        <p:txBody>
          <a:bodyPr/>
          <a:lstStyle/>
          <a:p>
            <a:r>
              <a:rPr lang="en-US" dirty="0">
                <a:solidFill>
                  <a:srgbClr val="FF0000"/>
                </a:solidFill>
              </a:rPr>
              <a:t>EXPENDITURE CYCLE</a:t>
            </a:r>
          </a:p>
        </p:txBody>
      </p:sp>
      <p:sp>
        <p:nvSpPr>
          <p:cNvPr id="217090" name="Rectangle 2"/>
          <p:cNvSpPr>
            <a:spLocks noGrp="1" noChangeArrowheads="1"/>
          </p:cNvSpPr>
          <p:nvPr>
            <p:ph sz="quarter" idx="1"/>
          </p:nvPr>
        </p:nvSpPr>
        <p:spPr>
          <a:xfrm>
            <a:off x="457200" y="1600200"/>
            <a:ext cx="8229600" cy="1905000"/>
          </a:xfrm>
          <a:ln/>
        </p:spPr>
        <p:txBody>
          <a:bodyPr>
            <a:normAutofit/>
          </a:bodyPr>
          <a:lstStyle/>
          <a:p>
            <a:r>
              <a:rPr lang="en-US" sz="3200" dirty="0">
                <a:latin typeface="Times New Roman" pitchFamily="18" charset="0"/>
                <a:cs typeface="Times New Roman" pitchFamily="18" charset="0"/>
              </a:rPr>
              <a:t>The expenditure cycle involves interactions with your </a:t>
            </a:r>
            <a:r>
              <a:rPr lang="en-US" sz="3200" dirty="0">
                <a:solidFill>
                  <a:srgbClr val="00B0F0"/>
                </a:solidFill>
                <a:latin typeface="Times New Roman" pitchFamily="18" charset="0"/>
                <a:cs typeface="Times New Roman" pitchFamily="18" charset="0"/>
              </a:rPr>
              <a:t>suppliers.</a:t>
            </a:r>
          </a:p>
          <a:p>
            <a:r>
              <a:rPr lang="en-US" sz="3200" dirty="0">
                <a:latin typeface="Times New Roman" pitchFamily="18" charset="0"/>
                <a:cs typeface="Times New Roman" pitchFamily="18" charset="0"/>
              </a:rPr>
              <a:t>You buy goods or services and pay cash.</a:t>
            </a:r>
          </a:p>
        </p:txBody>
      </p:sp>
      <p:sp>
        <p:nvSpPr>
          <p:cNvPr id="217092" name="Rectangle 4"/>
          <p:cNvSpPr>
            <a:spLocks noChangeArrowheads="1"/>
          </p:cNvSpPr>
          <p:nvPr/>
        </p:nvSpPr>
        <p:spPr bwMode="auto">
          <a:xfrm>
            <a:off x="1676400" y="41148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200"/>
              <a:t>Give</a:t>
            </a:r>
          </a:p>
          <a:p>
            <a:pPr algn="ctr"/>
            <a:r>
              <a:rPr lang="en-US" sz="3200"/>
              <a:t>Cash</a:t>
            </a:r>
          </a:p>
        </p:txBody>
      </p:sp>
      <p:sp>
        <p:nvSpPr>
          <p:cNvPr id="217093" name="Rectangle 5"/>
          <p:cNvSpPr>
            <a:spLocks noChangeArrowheads="1"/>
          </p:cNvSpPr>
          <p:nvPr/>
        </p:nvSpPr>
        <p:spPr bwMode="auto">
          <a:xfrm>
            <a:off x="5638800" y="4191000"/>
            <a:ext cx="2971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200" dirty="0"/>
              <a:t>Get</a:t>
            </a:r>
          </a:p>
          <a:p>
            <a:pPr algn="ctr"/>
            <a:r>
              <a:rPr lang="en-US" sz="3200" dirty="0" smtClean="0"/>
              <a:t>Goods and service</a:t>
            </a:r>
            <a:endParaRPr lang="en-US" sz="3200" dirty="0"/>
          </a:p>
        </p:txBody>
      </p:sp>
      <p:sp>
        <p:nvSpPr>
          <p:cNvPr id="217096" name="Line 8"/>
          <p:cNvSpPr>
            <a:spLocks noChangeShapeType="1"/>
          </p:cNvSpPr>
          <p:nvPr/>
        </p:nvSpPr>
        <p:spPr bwMode="auto">
          <a:xfrm flipH="1">
            <a:off x="3657600" y="4800600"/>
            <a:ext cx="18288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7091"/>
                                        </p:tgtEl>
                                        <p:attrNameLst>
                                          <p:attrName>style.visibility</p:attrName>
                                        </p:attrNameLst>
                                      </p:cBhvr>
                                      <p:to>
                                        <p:strVal val="visible"/>
                                      </p:to>
                                    </p:set>
                                    <p:anim calcmode="lin" valueType="num">
                                      <p:cBhvr>
                                        <p:cTn id="7" dur="500" fill="hold"/>
                                        <p:tgtEl>
                                          <p:spTgt spid="217091"/>
                                        </p:tgtEl>
                                        <p:attrNameLst>
                                          <p:attrName>ppt_w</p:attrName>
                                        </p:attrNameLst>
                                      </p:cBhvr>
                                      <p:tavLst>
                                        <p:tav tm="0">
                                          <p:val>
                                            <p:fltVal val="0"/>
                                          </p:val>
                                        </p:tav>
                                        <p:tav tm="100000">
                                          <p:val>
                                            <p:strVal val="#ppt_w"/>
                                          </p:val>
                                        </p:tav>
                                      </p:tavLst>
                                    </p:anim>
                                    <p:anim calcmode="lin" valueType="num">
                                      <p:cBhvr>
                                        <p:cTn id="8" dur="500" fill="hold"/>
                                        <p:tgtEl>
                                          <p:spTgt spid="21709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17090">
                                            <p:txEl>
                                              <p:pRg st="0" end="0"/>
                                            </p:txEl>
                                          </p:spTgt>
                                        </p:tgtEl>
                                        <p:attrNameLst>
                                          <p:attrName>style.visibility</p:attrName>
                                        </p:attrNameLst>
                                      </p:cBhvr>
                                      <p:to>
                                        <p:strVal val="visible"/>
                                      </p:to>
                                    </p:set>
                                    <p:animEffect transition="in" filter="wipe(up)">
                                      <p:cBhvr>
                                        <p:cTn id="13" dur="500"/>
                                        <p:tgtEl>
                                          <p:spTgt spid="21709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17090">
                                            <p:txEl>
                                              <p:pRg st="1" end="1"/>
                                            </p:txEl>
                                          </p:spTgt>
                                        </p:tgtEl>
                                        <p:attrNameLst>
                                          <p:attrName>style.visibility</p:attrName>
                                        </p:attrNameLst>
                                      </p:cBhvr>
                                      <p:to>
                                        <p:strVal val="visible"/>
                                      </p:to>
                                    </p:set>
                                    <p:animEffect transition="in" filter="wipe(up)">
                                      <p:cBhvr>
                                        <p:cTn id="18" dur="500"/>
                                        <p:tgtEl>
                                          <p:spTgt spid="217090">
                                            <p:txEl>
                                              <p:pRg st="1" end="1"/>
                                            </p:txEl>
                                          </p:spTgt>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17092"/>
                                        </p:tgtEl>
                                        <p:attrNameLst>
                                          <p:attrName>style.visibility</p:attrName>
                                        </p:attrNameLst>
                                      </p:cBhvr>
                                      <p:to>
                                        <p:strVal val="visible"/>
                                      </p:to>
                                    </p:set>
                                    <p:animEffect transition="in" filter="wipe(right)">
                                      <p:cBhvr>
                                        <p:cTn id="22" dur="500"/>
                                        <p:tgtEl>
                                          <p:spTgt spid="217092"/>
                                        </p:tgtEl>
                                      </p:cBhvr>
                                    </p:animEffect>
                                  </p:childTnLst>
                                </p:cTn>
                              </p:par>
                            </p:childTnLst>
                          </p:cTn>
                        </p:par>
                        <p:par>
                          <p:cTn id="23" fill="hold">
                            <p:stCondLst>
                              <p:cond delay="1500"/>
                            </p:stCondLst>
                            <p:childTnLst>
                              <p:par>
                                <p:cTn id="24" presetID="22" presetClass="entr" presetSubtype="2" fill="hold" grpId="0" nodeType="afterEffect">
                                  <p:stCondLst>
                                    <p:cond delay="0"/>
                                  </p:stCondLst>
                                  <p:childTnLst>
                                    <p:set>
                                      <p:cBhvr>
                                        <p:cTn id="25" dur="1" fill="hold">
                                          <p:stCondLst>
                                            <p:cond delay="0"/>
                                          </p:stCondLst>
                                        </p:cTn>
                                        <p:tgtEl>
                                          <p:spTgt spid="217093"/>
                                        </p:tgtEl>
                                        <p:attrNameLst>
                                          <p:attrName>style.visibility</p:attrName>
                                        </p:attrNameLst>
                                      </p:cBhvr>
                                      <p:to>
                                        <p:strVal val="visible"/>
                                      </p:to>
                                    </p:set>
                                    <p:animEffect transition="in" filter="wipe(right)">
                                      <p:cBhvr>
                                        <p:cTn id="26" dur="500"/>
                                        <p:tgtEl>
                                          <p:spTgt spid="217093"/>
                                        </p:tgtEl>
                                      </p:cBhvr>
                                    </p:animEffect>
                                  </p:childTnLst>
                                </p:cTn>
                              </p:par>
                            </p:childTnLst>
                          </p:cTn>
                        </p:par>
                        <p:par>
                          <p:cTn id="27" fill="hold">
                            <p:stCondLst>
                              <p:cond delay="2000"/>
                            </p:stCondLst>
                            <p:childTnLst>
                              <p:par>
                                <p:cTn id="28" presetID="16" presetClass="entr" presetSubtype="37" fill="hold" grpId="0" nodeType="afterEffect">
                                  <p:stCondLst>
                                    <p:cond delay="0"/>
                                  </p:stCondLst>
                                  <p:childTnLst>
                                    <p:set>
                                      <p:cBhvr>
                                        <p:cTn id="29" dur="1" fill="hold">
                                          <p:stCondLst>
                                            <p:cond delay="0"/>
                                          </p:stCondLst>
                                        </p:cTn>
                                        <p:tgtEl>
                                          <p:spTgt spid="217096"/>
                                        </p:tgtEl>
                                        <p:attrNameLst>
                                          <p:attrName>style.visibility</p:attrName>
                                        </p:attrNameLst>
                                      </p:cBhvr>
                                      <p:to>
                                        <p:strVal val="visible"/>
                                      </p:to>
                                    </p:set>
                                    <p:animEffect transition="in" filter="barn(outVertical)">
                                      <p:cBhvr>
                                        <p:cTn id="30" dur="500"/>
                                        <p:tgtEl>
                                          <p:spTgt spid="217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animBg="1"/>
      <p:bldP spid="217090" grpId="0" build="p" bldLvl="5" autoUpdateAnimBg="0"/>
      <p:bldP spid="217092" grpId="0" animBg="1"/>
      <p:bldP spid="217093" grpId="0" animBg="1"/>
      <p:bldP spid="21709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5" name="Rectangle 3"/>
          <p:cNvSpPr>
            <a:spLocks noGrp="1" noChangeArrowheads="1"/>
          </p:cNvSpPr>
          <p:nvPr>
            <p:ph type="title"/>
          </p:nvPr>
        </p:nvSpPr>
        <p:spPr>
          <a:xfrm>
            <a:off x="457200" y="274638"/>
            <a:ext cx="8229600" cy="715962"/>
          </a:xfrm>
          <a:ln/>
        </p:spPr>
        <p:txBody>
          <a:bodyPr>
            <a:normAutofit fontScale="90000"/>
          </a:bodyPr>
          <a:lstStyle/>
          <a:p>
            <a:r>
              <a:rPr lang="en-US" dirty="0" smtClean="0"/>
              <a:t>            </a:t>
            </a:r>
            <a:r>
              <a:rPr lang="en-US" dirty="0" smtClean="0">
                <a:solidFill>
                  <a:srgbClr val="00B0F0"/>
                </a:solidFill>
              </a:rPr>
              <a:t>  </a:t>
            </a:r>
            <a:r>
              <a:rPr lang="en-US" sz="40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218114" name="Rectangle 2"/>
          <p:cNvSpPr>
            <a:spLocks noGrp="1" noChangeArrowheads="1"/>
          </p:cNvSpPr>
          <p:nvPr>
            <p:ph sz="quarter" idx="1"/>
          </p:nvPr>
        </p:nvSpPr>
        <p:spPr>
          <a:ln/>
        </p:spPr>
        <p:txBody>
          <a:bodyPr/>
          <a:lstStyle/>
          <a:p>
            <a:pPr>
              <a:lnSpc>
                <a:spcPct val="90000"/>
              </a:lnSpc>
            </a:pPr>
            <a:r>
              <a:rPr lang="en-US" dirty="0"/>
              <a:t>Many business activities are paired in give-get exchanges</a:t>
            </a:r>
          </a:p>
          <a:p>
            <a:pPr>
              <a:lnSpc>
                <a:spcPct val="90000"/>
              </a:lnSpc>
            </a:pPr>
            <a:r>
              <a:rPr lang="en-US" dirty="0"/>
              <a:t>The basic exchanges can be grouped into five major transaction cycles.</a:t>
            </a:r>
          </a:p>
          <a:p>
            <a:pPr lvl="1">
              <a:lnSpc>
                <a:spcPct val="90000"/>
              </a:lnSpc>
            </a:pPr>
            <a:r>
              <a:rPr lang="en-US" dirty="0"/>
              <a:t>Revenue cycle</a:t>
            </a:r>
          </a:p>
          <a:p>
            <a:pPr lvl="1">
              <a:lnSpc>
                <a:spcPct val="90000"/>
              </a:lnSpc>
            </a:pPr>
            <a:r>
              <a:rPr lang="en-US" dirty="0"/>
              <a:t>Expenditure cycle</a:t>
            </a:r>
          </a:p>
          <a:p>
            <a:pPr lvl="1">
              <a:lnSpc>
                <a:spcPct val="90000"/>
              </a:lnSpc>
            </a:pPr>
            <a:r>
              <a:rPr lang="en-US" dirty="0">
                <a:solidFill>
                  <a:srgbClr val="CC0000"/>
                </a:solidFill>
              </a:rPr>
              <a:t>Production cycle</a:t>
            </a:r>
          </a:p>
          <a:p>
            <a:pPr lvl="1">
              <a:lnSpc>
                <a:spcPct val="90000"/>
              </a:lnSpc>
            </a:pPr>
            <a:r>
              <a:rPr lang="en-US" dirty="0"/>
              <a:t>Human resources/payroll cycle</a:t>
            </a:r>
          </a:p>
          <a:p>
            <a:pPr lvl="1">
              <a:lnSpc>
                <a:spcPct val="90000"/>
              </a:lnSpc>
            </a:pPr>
            <a:r>
              <a:rPr lang="en-US" dirty="0"/>
              <a:t>Financing cycle</a:t>
            </a:r>
          </a:p>
        </p:txBody>
      </p:sp>
      <p:sp>
        <p:nvSpPr>
          <p:cNvPr id="218116" name="Rectangle 4"/>
          <p:cNvSpPr>
            <a:spLocks noChangeArrowheads="1"/>
          </p:cNvSpPr>
          <p:nvPr/>
        </p:nvSpPr>
        <p:spPr bwMode="auto">
          <a:xfrm>
            <a:off x="838200" y="4495800"/>
            <a:ext cx="4800600" cy="4572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8116"/>
                                        </p:tgtEl>
                                        <p:attrNameLst>
                                          <p:attrName>style.visibility</p:attrName>
                                        </p:attrNameLst>
                                      </p:cBhvr>
                                      <p:to>
                                        <p:strVal val="visible"/>
                                      </p:to>
                                    </p:set>
                                    <p:anim calcmode="lin" valueType="num">
                                      <p:cBhvr>
                                        <p:cTn id="7" dur="500" fill="hold"/>
                                        <p:tgtEl>
                                          <p:spTgt spid="218116"/>
                                        </p:tgtEl>
                                        <p:attrNameLst>
                                          <p:attrName>ppt_w</p:attrName>
                                        </p:attrNameLst>
                                      </p:cBhvr>
                                      <p:tavLst>
                                        <p:tav tm="0">
                                          <p:val>
                                            <p:fltVal val="0"/>
                                          </p:val>
                                        </p:tav>
                                        <p:tav tm="100000">
                                          <p:val>
                                            <p:strVal val="#ppt_w"/>
                                          </p:val>
                                        </p:tav>
                                      </p:tavLst>
                                    </p:anim>
                                    <p:anim calcmode="lin" valueType="num">
                                      <p:cBhvr>
                                        <p:cTn id="8" dur="500" fill="hold"/>
                                        <p:tgtEl>
                                          <p:spTgt spid="2181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9" name="Rectangle 3"/>
          <p:cNvSpPr>
            <a:spLocks noGrp="1" noChangeArrowheads="1"/>
          </p:cNvSpPr>
          <p:nvPr>
            <p:ph type="title"/>
          </p:nvPr>
        </p:nvSpPr>
        <p:spPr>
          <a:ln/>
        </p:spPr>
        <p:txBody>
          <a:bodyPr/>
          <a:lstStyle/>
          <a:p>
            <a:r>
              <a:rPr lang="en-US" dirty="0" smtClean="0"/>
              <a:t> </a:t>
            </a:r>
            <a:r>
              <a:rPr lang="en-US" sz="3600" dirty="0" smtClean="0">
                <a:solidFill>
                  <a:srgbClr val="FF0000"/>
                </a:solidFill>
                <a:latin typeface="Times New Roman" pitchFamily="18" charset="0"/>
                <a:cs typeface="Times New Roman" pitchFamily="18" charset="0"/>
              </a:rPr>
              <a:t>PRODUCTION </a:t>
            </a:r>
            <a:r>
              <a:rPr lang="en-US" sz="3600" dirty="0">
                <a:solidFill>
                  <a:srgbClr val="FF0000"/>
                </a:solidFill>
                <a:latin typeface="Times New Roman" pitchFamily="18" charset="0"/>
                <a:cs typeface="Times New Roman" pitchFamily="18" charset="0"/>
              </a:rPr>
              <a:t>CYCLE</a:t>
            </a:r>
          </a:p>
        </p:txBody>
      </p:sp>
      <p:sp>
        <p:nvSpPr>
          <p:cNvPr id="219138" name="Rectangle 2"/>
          <p:cNvSpPr>
            <a:spLocks noGrp="1" noChangeArrowheads="1"/>
          </p:cNvSpPr>
          <p:nvPr>
            <p:ph sz="quarter" idx="1"/>
          </p:nvPr>
        </p:nvSpPr>
        <p:spPr>
          <a:xfrm>
            <a:off x="152400" y="1600200"/>
            <a:ext cx="8839200" cy="1295400"/>
          </a:xfrm>
          <a:ln/>
        </p:spPr>
        <p:txBody>
          <a:bodyPr>
            <a:noAutofit/>
          </a:bodyPr>
          <a:lstStyle/>
          <a:p>
            <a:r>
              <a:rPr lang="en-US" sz="3600" dirty="0">
                <a:latin typeface="Times New Roman" pitchFamily="18" charset="0"/>
                <a:cs typeface="Times New Roman" pitchFamily="18" charset="0"/>
              </a:rPr>
              <a:t>In the production cycle, raw materials and labor are transformed into finished goods.</a:t>
            </a:r>
          </a:p>
        </p:txBody>
      </p:sp>
      <p:sp>
        <p:nvSpPr>
          <p:cNvPr id="219140" name="Rectangle 4"/>
          <p:cNvSpPr>
            <a:spLocks noChangeArrowheads="1"/>
          </p:cNvSpPr>
          <p:nvPr/>
        </p:nvSpPr>
        <p:spPr bwMode="auto">
          <a:xfrm>
            <a:off x="1676400" y="41148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Give Raw</a:t>
            </a:r>
          </a:p>
          <a:p>
            <a:pPr algn="ctr"/>
            <a:r>
              <a:rPr lang="en-US" sz="2400"/>
              <a:t>Materials &amp;</a:t>
            </a:r>
          </a:p>
          <a:p>
            <a:pPr algn="ctr"/>
            <a:r>
              <a:rPr lang="en-US" sz="2400"/>
              <a:t>Labor</a:t>
            </a:r>
          </a:p>
        </p:txBody>
      </p:sp>
      <p:sp>
        <p:nvSpPr>
          <p:cNvPr id="219141" name="Rectangle 5"/>
          <p:cNvSpPr>
            <a:spLocks noChangeArrowheads="1"/>
          </p:cNvSpPr>
          <p:nvPr/>
        </p:nvSpPr>
        <p:spPr bwMode="auto">
          <a:xfrm>
            <a:off x="5638800" y="41910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Get</a:t>
            </a:r>
          </a:p>
          <a:p>
            <a:pPr algn="ctr"/>
            <a:r>
              <a:rPr lang="en-US" sz="2400"/>
              <a:t>Finished</a:t>
            </a:r>
          </a:p>
          <a:p>
            <a:pPr algn="ctr"/>
            <a:r>
              <a:rPr lang="en-US" sz="2400"/>
              <a:t>Goods</a:t>
            </a:r>
          </a:p>
        </p:txBody>
      </p:sp>
      <p:sp>
        <p:nvSpPr>
          <p:cNvPr id="219142" name="Line 6"/>
          <p:cNvSpPr>
            <a:spLocks noChangeShapeType="1"/>
          </p:cNvSpPr>
          <p:nvPr/>
        </p:nvSpPr>
        <p:spPr bwMode="auto">
          <a:xfrm flipH="1">
            <a:off x="3657600" y="4800600"/>
            <a:ext cx="18288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9139"/>
                                        </p:tgtEl>
                                        <p:attrNameLst>
                                          <p:attrName>style.visibility</p:attrName>
                                        </p:attrNameLst>
                                      </p:cBhvr>
                                      <p:to>
                                        <p:strVal val="visible"/>
                                      </p:to>
                                    </p:set>
                                    <p:anim calcmode="lin" valueType="num">
                                      <p:cBhvr>
                                        <p:cTn id="7" dur="500" fill="hold"/>
                                        <p:tgtEl>
                                          <p:spTgt spid="219139"/>
                                        </p:tgtEl>
                                        <p:attrNameLst>
                                          <p:attrName>ppt_w</p:attrName>
                                        </p:attrNameLst>
                                      </p:cBhvr>
                                      <p:tavLst>
                                        <p:tav tm="0">
                                          <p:val>
                                            <p:fltVal val="0"/>
                                          </p:val>
                                        </p:tav>
                                        <p:tav tm="100000">
                                          <p:val>
                                            <p:strVal val="#ppt_w"/>
                                          </p:val>
                                        </p:tav>
                                      </p:tavLst>
                                    </p:anim>
                                    <p:anim calcmode="lin" valueType="num">
                                      <p:cBhvr>
                                        <p:cTn id="8" dur="500" fill="hold"/>
                                        <p:tgtEl>
                                          <p:spTgt spid="21913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19138">
                                            <p:txEl>
                                              <p:pRg st="0" end="0"/>
                                            </p:txEl>
                                          </p:spTgt>
                                        </p:tgtEl>
                                        <p:attrNameLst>
                                          <p:attrName>style.visibility</p:attrName>
                                        </p:attrNameLst>
                                      </p:cBhvr>
                                      <p:to>
                                        <p:strVal val="visible"/>
                                      </p:to>
                                    </p:set>
                                    <p:animEffect transition="in" filter="wipe(up)">
                                      <p:cBhvr>
                                        <p:cTn id="13" dur="500"/>
                                        <p:tgtEl>
                                          <p:spTgt spid="219138">
                                            <p:txEl>
                                              <p:pRg st="0" end="0"/>
                                            </p:txEl>
                                          </p:spTgt>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219140"/>
                                        </p:tgtEl>
                                        <p:attrNameLst>
                                          <p:attrName>style.visibility</p:attrName>
                                        </p:attrNameLst>
                                      </p:cBhvr>
                                      <p:to>
                                        <p:strVal val="visible"/>
                                      </p:to>
                                    </p:set>
                                    <p:animEffect transition="in" filter="wipe(right)">
                                      <p:cBhvr>
                                        <p:cTn id="17" dur="500"/>
                                        <p:tgtEl>
                                          <p:spTgt spid="219140"/>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19141"/>
                                        </p:tgtEl>
                                        <p:attrNameLst>
                                          <p:attrName>style.visibility</p:attrName>
                                        </p:attrNameLst>
                                      </p:cBhvr>
                                      <p:to>
                                        <p:strVal val="visible"/>
                                      </p:to>
                                    </p:set>
                                    <p:animEffect transition="in" filter="wipe(left)">
                                      <p:cBhvr>
                                        <p:cTn id="21" dur="500"/>
                                        <p:tgtEl>
                                          <p:spTgt spid="219141"/>
                                        </p:tgtEl>
                                      </p:cBhvr>
                                    </p:animEffec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219142"/>
                                        </p:tgtEl>
                                        <p:attrNameLst>
                                          <p:attrName>style.visibility</p:attrName>
                                        </p:attrNameLst>
                                      </p:cBhvr>
                                      <p:to>
                                        <p:strVal val="visible"/>
                                      </p:to>
                                    </p:set>
                                    <p:animEffect transition="in" filter="barn(outVertical)">
                                      <p:cBhvr>
                                        <p:cTn id="25"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animBg="1"/>
      <p:bldP spid="219138" grpId="0" build="p" bldLvl="5" autoUpdateAnimBg="0"/>
      <p:bldP spid="219140" grpId="0" animBg="1"/>
      <p:bldP spid="219141" grpId="0" animBg="1"/>
      <p:bldP spid="21914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p:cNvSpPr>
            <a:spLocks noGrp="1" noChangeArrowheads="1"/>
          </p:cNvSpPr>
          <p:nvPr>
            <p:ph type="title"/>
          </p:nvPr>
        </p:nvSpPr>
        <p:spPr>
          <a:xfrm>
            <a:off x="457200" y="274638"/>
            <a:ext cx="8229600" cy="715962"/>
          </a:xfrm>
          <a:ln/>
        </p:spPr>
        <p:txBody>
          <a:bodyPr>
            <a:normAutofit/>
          </a:bodyPr>
          <a:lstStyle/>
          <a:p>
            <a:r>
              <a:rPr lang="en-US" sz="40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220162" name="Rectangle 2"/>
          <p:cNvSpPr>
            <a:spLocks noGrp="1" noChangeArrowheads="1"/>
          </p:cNvSpPr>
          <p:nvPr>
            <p:ph sz="quarter" idx="1"/>
          </p:nvPr>
        </p:nvSpPr>
        <p:spPr>
          <a:ln/>
        </p:spPr>
        <p:txBody>
          <a:bodyPr/>
          <a:lstStyle/>
          <a:p>
            <a:pPr>
              <a:lnSpc>
                <a:spcPct val="90000"/>
              </a:lnSpc>
            </a:pPr>
            <a:r>
              <a:rPr lang="en-US" dirty="0"/>
              <a:t>Many business activities are paired in give-get exchanges</a:t>
            </a:r>
          </a:p>
          <a:p>
            <a:pPr>
              <a:lnSpc>
                <a:spcPct val="90000"/>
              </a:lnSpc>
            </a:pPr>
            <a:r>
              <a:rPr lang="en-US" dirty="0"/>
              <a:t>The basic exchanges can be grouped into five major transaction cycles.</a:t>
            </a:r>
          </a:p>
          <a:p>
            <a:pPr lvl="1">
              <a:lnSpc>
                <a:spcPct val="90000"/>
              </a:lnSpc>
            </a:pPr>
            <a:r>
              <a:rPr lang="en-US" dirty="0"/>
              <a:t>Revenue cycle</a:t>
            </a:r>
          </a:p>
          <a:p>
            <a:pPr lvl="1">
              <a:lnSpc>
                <a:spcPct val="90000"/>
              </a:lnSpc>
            </a:pPr>
            <a:r>
              <a:rPr lang="en-US" dirty="0"/>
              <a:t>Expenditure cycle</a:t>
            </a:r>
          </a:p>
          <a:p>
            <a:pPr lvl="1">
              <a:lnSpc>
                <a:spcPct val="90000"/>
              </a:lnSpc>
            </a:pPr>
            <a:r>
              <a:rPr lang="en-US" dirty="0"/>
              <a:t>Production cycle</a:t>
            </a:r>
          </a:p>
          <a:p>
            <a:pPr lvl="1">
              <a:lnSpc>
                <a:spcPct val="90000"/>
              </a:lnSpc>
            </a:pPr>
            <a:r>
              <a:rPr lang="en-US" dirty="0">
                <a:solidFill>
                  <a:srgbClr val="CC0000"/>
                </a:solidFill>
              </a:rPr>
              <a:t>Human resources/payroll cycle</a:t>
            </a:r>
          </a:p>
          <a:p>
            <a:pPr lvl="1">
              <a:lnSpc>
                <a:spcPct val="90000"/>
              </a:lnSpc>
            </a:pPr>
            <a:r>
              <a:rPr lang="en-US" dirty="0"/>
              <a:t>Financing cycle</a:t>
            </a:r>
          </a:p>
        </p:txBody>
      </p:sp>
      <p:sp>
        <p:nvSpPr>
          <p:cNvPr id="220164" name="Rectangle 4"/>
          <p:cNvSpPr>
            <a:spLocks noChangeArrowheads="1"/>
          </p:cNvSpPr>
          <p:nvPr/>
        </p:nvSpPr>
        <p:spPr bwMode="auto">
          <a:xfrm>
            <a:off x="762000" y="4953000"/>
            <a:ext cx="56388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0164"/>
                                        </p:tgtEl>
                                        <p:attrNameLst>
                                          <p:attrName>style.visibility</p:attrName>
                                        </p:attrNameLst>
                                      </p:cBhvr>
                                      <p:to>
                                        <p:strVal val="visible"/>
                                      </p:to>
                                    </p:set>
                                    <p:anim calcmode="lin" valueType="num">
                                      <p:cBhvr>
                                        <p:cTn id="7" dur="500" fill="hold"/>
                                        <p:tgtEl>
                                          <p:spTgt spid="220164"/>
                                        </p:tgtEl>
                                        <p:attrNameLst>
                                          <p:attrName>ppt_w</p:attrName>
                                        </p:attrNameLst>
                                      </p:cBhvr>
                                      <p:tavLst>
                                        <p:tav tm="0">
                                          <p:val>
                                            <p:fltVal val="0"/>
                                          </p:val>
                                        </p:tav>
                                        <p:tav tm="100000">
                                          <p:val>
                                            <p:strVal val="#ppt_w"/>
                                          </p:val>
                                        </p:tav>
                                      </p:tavLst>
                                    </p:anim>
                                    <p:anim calcmode="lin" valueType="num">
                                      <p:cBhvr>
                                        <p:cTn id="8" dur="500" fill="hold"/>
                                        <p:tgtEl>
                                          <p:spTgt spid="2201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Rectangle 3"/>
          <p:cNvSpPr>
            <a:spLocks noGrp="1" noChangeArrowheads="1"/>
          </p:cNvSpPr>
          <p:nvPr>
            <p:ph type="title"/>
          </p:nvPr>
        </p:nvSpPr>
        <p:spPr>
          <a:xfrm>
            <a:off x="152400" y="274638"/>
            <a:ext cx="8839200" cy="563562"/>
          </a:xfrm>
          <a:ln/>
        </p:spPr>
        <p:txBody>
          <a:bodyPr>
            <a:normAutofit/>
          </a:bodyPr>
          <a:lstStyle/>
          <a:p>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HUMAN RESOURCES/ PAYROLL </a:t>
            </a:r>
            <a:r>
              <a:rPr lang="en-US" sz="2800" dirty="0">
                <a:solidFill>
                  <a:srgbClr val="FF0000"/>
                </a:solidFill>
                <a:latin typeface="Times New Roman" pitchFamily="18" charset="0"/>
                <a:cs typeface="Times New Roman" pitchFamily="18" charset="0"/>
              </a:rPr>
              <a:t>CYCLE</a:t>
            </a:r>
          </a:p>
        </p:txBody>
      </p:sp>
      <p:sp>
        <p:nvSpPr>
          <p:cNvPr id="221186" name="Rectangle 2"/>
          <p:cNvSpPr>
            <a:spLocks noGrp="1" noChangeArrowheads="1"/>
          </p:cNvSpPr>
          <p:nvPr>
            <p:ph sz="quarter" idx="1"/>
          </p:nvPr>
        </p:nvSpPr>
        <p:spPr>
          <a:xfrm>
            <a:off x="152400" y="1219200"/>
            <a:ext cx="8839200" cy="2590800"/>
          </a:xfrm>
          <a:ln/>
        </p:spPr>
        <p:txBody>
          <a:bodyPr>
            <a:normAutofit/>
          </a:bodyPr>
          <a:lstStyle/>
          <a:p>
            <a:r>
              <a:rPr lang="en-US" sz="3200" dirty="0">
                <a:latin typeface="Times New Roman" pitchFamily="18" charset="0"/>
                <a:cs typeface="Times New Roman" pitchFamily="18" charset="0"/>
              </a:rPr>
              <a:t>The human resources cycle involves interactions with your employees.</a:t>
            </a:r>
          </a:p>
          <a:p>
            <a:r>
              <a:rPr lang="en-US" sz="3200" dirty="0">
                <a:latin typeface="Times New Roman" pitchFamily="18" charset="0"/>
                <a:cs typeface="Times New Roman" pitchFamily="18" charset="0"/>
              </a:rPr>
              <a:t>Employees are hired, trained, paid, evaluated, promoted, and terminated.</a:t>
            </a:r>
          </a:p>
        </p:txBody>
      </p:sp>
      <p:sp>
        <p:nvSpPr>
          <p:cNvPr id="221188" name="Rectangle 4"/>
          <p:cNvSpPr>
            <a:spLocks noChangeArrowheads="1"/>
          </p:cNvSpPr>
          <p:nvPr/>
        </p:nvSpPr>
        <p:spPr bwMode="auto">
          <a:xfrm>
            <a:off x="1676400" y="41148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600"/>
              <a:t>Give</a:t>
            </a:r>
          </a:p>
          <a:p>
            <a:pPr algn="ctr"/>
            <a:r>
              <a:rPr lang="en-US" sz="3600"/>
              <a:t>Cash</a:t>
            </a:r>
          </a:p>
        </p:txBody>
      </p:sp>
      <p:sp>
        <p:nvSpPr>
          <p:cNvPr id="221189" name="Rectangle 5"/>
          <p:cNvSpPr>
            <a:spLocks noChangeArrowheads="1"/>
          </p:cNvSpPr>
          <p:nvPr/>
        </p:nvSpPr>
        <p:spPr bwMode="auto">
          <a:xfrm>
            <a:off x="5638800" y="41910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600"/>
              <a:t>Get</a:t>
            </a:r>
          </a:p>
          <a:p>
            <a:pPr algn="ctr"/>
            <a:r>
              <a:rPr lang="en-US" sz="3600"/>
              <a:t>Labor</a:t>
            </a:r>
          </a:p>
        </p:txBody>
      </p:sp>
      <p:sp>
        <p:nvSpPr>
          <p:cNvPr id="221190" name="Line 6"/>
          <p:cNvSpPr>
            <a:spLocks noChangeShapeType="1"/>
          </p:cNvSpPr>
          <p:nvPr/>
        </p:nvSpPr>
        <p:spPr bwMode="auto">
          <a:xfrm flipH="1">
            <a:off x="3657600" y="4800600"/>
            <a:ext cx="18288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1187"/>
                                        </p:tgtEl>
                                        <p:attrNameLst>
                                          <p:attrName>style.visibility</p:attrName>
                                        </p:attrNameLst>
                                      </p:cBhvr>
                                      <p:to>
                                        <p:strVal val="visible"/>
                                      </p:to>
                                    </p:set>
                                    <p:anim calcmode="lin" valueType="num">
                                      <p:cBhvr>
                                        <p:cTn id="7" dur="500" fill="hold"/>
                                        <p:tgtEl>
                                          <p:spTgt spid="221187"/>
                                        </p:tgtEl>
                                        <p:attrNameLst>
                                          <p:attrName>ppt_w</p:attrName>
                                        </p:attrNameLst>
                                      </p:cBhvr>
                                      <p:tavLst>
                                        <p:tav tm="0">
                                          <p:val>
                                            <p:fltVal val="0"/>
                                          </p:val>
                                        </p:tav>
                                        <p:tav tm="100000">
                                          <p:val>
                                            <p:strVal val="#ppt_w"/>
                                          </p:val>
                                        </p:tav>
                                      </p:tavLst>
                                    </p:anim>
                                    <p:anim calcmode="lin" valueType="num">
                                      <p:cBhvr>
                                        <p:cTn id="8" dur="500" fill="hold"/>
                                        <p:tgtEl>
                                          <p:spTgt spid="22118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21186">
                                            <p:txEl>
                                              <p:pRg st="0" end="0"/>
                                            </p:txEl>
                                          </p:spTgt>
                                        </p:tgtEl>
                                        <p:attrNameLst>
                                          <p:attrName>style.visibility</p:attrName>
                                        </p:attrNameLst>
                                      </p:cBhvr>
                                      <p:to>
                                        <p:strVal val="visible"/>
                                      </p:to>
                                    </p:set>
                                    <p:animEffect transition="in" filter="wipe(up)">
                                      <p:cBhvr>
                                        <p:cTn id="13" dur="500"/>
                                        <p:tgtEl>
                                          <p:spTgt spid="22118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21186">
                                            <p:txEl>
                                              <p:pRg st="1" end="1"/>
                                            </p:txEl>
                                          </p:spTgt>
                                        </p:tgtEl>
                                        <p:attrNameLst>
                                          <p:attrName>style.visibility</p:attrName>
                                        </p:attrNameLst>
                                      </p:cBhvr>
                                      <p:to>
                                        <p:strVal val="visible"/>
                                      </p:to>
                                    </p:set>
                                    <p:animEffect transition="in" filter="wipe(up)">
                                      <p:cBhvr>
                                        <p:cTn id="18" dur="500"/>
                                        <p:tgtEl>
                                          <p:spTgt spid="221186">
                                            <p:txEl>
                                              <p:pRg st="1" end="1"/>
                                            </p:txEl>
                                          </p:spTgt>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21188"/>
                                        </p:tgtEl>
                                        <p:attrNameLst>
                                          <p:attrName>style.visibility</p:attrName>
                                        </p:attrNameLst>
                                      </p:cBhvr>
                                      <p:to>
                                        <p:strVal val="visible"/>
                                      </p:to>
                                    </p:set>
                                    <p:animEffect transition="in" filter="wipe(right)">
                                      <p:cBhvr>
                                        <p:cTn id="22" dur="500"/>
                                        <p:tgtEl>
                                          <p:spTgt spid="221188"/>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21189"/>
                                        </p:tgtEl>
                                        <p:attrNameLst>
                                          <p:attrName>style.visibility</p:attrName>
                                        </p:attrNameLst>
                                      </p:cBhvr>
                                      <p:to>
                                        <p:strVal val="visible"/>
                                      </p:to>
                                    </p:set>
                                    <p:animEffect transition="in" filter="wipe(left)">
                                      <p:cBhvr>
                                        <p:cTn id="26" dur="500"/>
                                        <p:tgtEl>
                                          <p:spTgt spid="221189"/>
                                        </p:tgtEl>
                                      </p:cBhvr>
                                    </p:animEffect>
                                  </p:childTnLst>
                                </p:cTn>
                              </p:par>
                            </p:childTnLst>
                          </p:cTn>
                        </p:par>
                        <p:par>
                          <p:cTn id="27" fill="hold">
                            <p:stCondLst>
                              <p:cond delay="2000"/>
                            </p:stCondLst>
                            <p:childTnLst>
                              <p:par>
                                <p:cTn id="28" presetID="16" presetClass="entr" presetSubtype="37" fill="hold" grpId="0" nodeType="afterEffect">
                                  <p:stCondLst>
                                    <p:cond delay="0"/>
                                  </p:stCondLst>
                                  <p:childTnLst>
                                    <p:set>
                                      <p:cBhvr>
                                        <p:cTn id="29" dur="1" fill="hold">
                                          <p:stCondLst>
                                            <p:cond delay="0"/>
                                          </p:stCondLst>
                                        </p:cTn>
                                        <p:tgtEl>
                                          <p:spTgt spid="221190"/>
                                        </p:tgtEl>
                                        <p:attrNameLst>
                                          <p:attrName>style.visibility</p:attrName>
                                        </p:attrNameLst>
                                      </p:cBhvr>
                                      <p:to>
                                        <p:strVal val="visible"/>
                                      </p:to>
                                    </p:set>
                                    <p:animEffect transition="in" filter="barn(outVertical)">
                                      <p:cBhvr>
                                        <p:cTn id="30" dur="500"/>
                                        <p:tgtEl>
                                          <p:spTgt spid="221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animBg="1"/>
      <p:bldP spid="221186" grpId="0" build="p" bldLvl="5" autoUpdateAnimBg="0"/>
      <p:bldP spid="221188" grpId="0" animBg="1"/>
      <p:bldP spid="221189" grpId="0" animBg="1"/>
      <p:bldP spid="22119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1" name="Rectangle 3"/>
          <p:cNvSpPr>
            <a:spLocks noGrp="1" noChangeArrowheads="1"/>
          </p:cNvSpPr>
          <p:nvPr>
            <p:ph type="title"/>
          </p:nvPr>
        </p:nvSpPr>
        <p:spPr>
          <a:xfrm>
            <a:off x="533400" y="381000"/>
            <a:ext cx="8229600" cy="609600"/>
          </a:xfrm>
          <a:ln/>
        </p:spPr>
        <p:txBody>
          <a:bodyPr>
            <a:normAutofit fontScale="90000"/>
          </a:bodyPr>
          <a:lstStyle/>
          <a:p>
            <a:r>
              <a:rPr lang="en-US" dirty="0" smtClean="0"/>
              <a:t>            </a:t>
            </a:r>
            <a:r>
              <a:rPr lang="en-US" sz="40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222210" name="Rectangle 2"/>
          <p:cNvSpPr>
            <a:spLocks noGrp="1" noChangeArrowheads="1"/>
          </p:cNvSpPr>
          <p:nvPr>
            <p:ph sz="quarter" idx="1"/>
          </p:nvPr>
        </p:nvSpPr>
        <p:spPr>
          <a:ln/>
        </p:spPr>
        <p:txBody>
          <a:bodyPr/>
          <a:lstStyle/>
          <a:p>
            <a:pPr>
              <a:lnSpc>
                <a:spcPct val="90000"/>
              </a:lnSpc>
            </a:pPr>
            <a:r>
              <a:rPr lang="en-US" dirty="0"/>
              <a:t>Many business activities are paired in give-get exchanges</a:t>
            </a:r>
          </a:p>
          <a:p>
            <a:pPr>
              <a:lnSpc>
                <a:spcPct val="90000"/>
              </a:lnSpc>
            </a:pPr>
            <a:r>
              <a:rPr lang="en-US" dirty="0"/>
              <a:t>The basic exchanges can be grouped into five major transaction cycles.</a:t>
            </a:r>
          </a:p>
          <a:p>
            <a:pPr lvl="1">
              <a:lnSpc>
                <a:spcPct val="90000"/>
              </a:lnSpc>
            </a:pPr>
            <a:r>
              <a:rPr lang="en-US" dirty="0"/>
              <a:t>Revenue cycle</a:t>
            </a:r>
          </a:p>
          <a:p>
            <a:pPr lvl="1">
              <a:lnSpc>
                <a:spcPct val="90000"/>
              </a:lnSpc>
            </a:pPr>
            <a:r>
              <a:rPr lang="en-US" dirty="0"/>
              <a:t>Expenditure cycle</a:t>
            </a:r>
          </a:p>
          <a:p>
            <a:pPr lvl="1">
              <a:lnSpc>
                <a:spcPct val="90000"/>
              </a:lnSpc>
            </a:pPr>
            <a:r>
              <a:rPr lang="en-US" dirty="0"/>
              <a:t>Production cycle</a:t>
            </a:r>
          </a:p>
          <a:p>
            <a:pPr lvl="1">
              <a:lnSpc>
                <a:spcPct val="90000"/>
              </a:lnSpc>
            </a:pPr>
            <a:r>
              <a:rPr lang="en-US" dirty="0"/>
              <a:t>Human resources/payroll cycle</a:t>
            </a:r>
          </a:p>
          <a:p>
            <a:pPr lvl="1">
              <a:lnSpc>
                <a:spcPct val="90000"/>
              </a:lnSpc>
            </a:pPr>
            <a:r>
              <a:rPr lang="en-US" dirty="0">
                <a:solidFill>
                  <a:srgbClr val="CC0000"/>
                </a:solidFill>
              </a:rPr>
              <a:t>Financing cycle</a:t>
            </a:r>
          </a:p>
        </p:txBody>
      </p:sp>
      <p:sp>
        <p:nvSpPr>
          <p:cNvPr id="222212" name="Rectangle 4"/>
          <p:cNvSpPr>
            <a:spLocks noChangeArrowheads="1"/>
          </p:cNvSpPr>
          <p:nvPr/>
        </p:nvSpPr>
        <p:spPr bwMode="auto">
          <a:xfrm>
            <a:off x="838200" y="5410200"/>
            <a:ext cx="32766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2212"/>
                                        </p:tgtEl>
                                        <p:attrNameLst>
                                          <p:attrName>style.visibility</p:attrName>
                                        </p:attrNameLst>
                                      </p:cBhvr>
                                      <p:to>
                                        <p:strVal val="visible"/>
                                      </p:to>
                                    </p:set>
                                    <p:anim calcmode="lin" valueType="num">
                                      <p:cBhvr>
                                        <p:cTn id="7" dur="500" fill="hold"/>
                                        <p:tgtEl>
                                          <p:spTgt spid="222212"/>
                                        </p:tgtEl>
                                        <p:attrNameLst>
                                          <p:attrName>ppt_w</p:attrName>
                                        </p:attrNameLst>
                                      </p:cBhvr>
                                      <p:tavLst>
                                        <p:tav tm="0">
                                          <p:val>
                                            <p:fltVal val="0"/>
                                          </p:val>
                                        </p:tav>
                                        <p:tav tm="100000">
                                          <p:val>
                                            <p:strVal val="#ppt_w"/>
                                          </p:val>
                                        </p:tav>
                                      </p:tavLst>
                                    </p:anim>
                                    <p:anim calcmode="lin" valueType="num">
                                      <p:cBhvr>
                                        <p:cTn id="8" dur="500" fill="hold"/>
                                        <p:tgtEl>
                                          <p:spTgt spid="2222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5" name="Rectangle 3"/>
          <p:cNvSpPr>
            <a:spLocks noGrp="1" noChangeArrowheads="1"/>
          </p:cNvSpPr>
          <p:nvPr>
            <p:ph type="title"/>
          </p:nvPr>
        </p:nvSpPr>
        <p:spPr>
          <a:ln/>
        </p:spPr>
        <p:txBody>
          <a:bodyPr/>
          <a:lstStyle/>
          <a:p>
            <a:r>
              <a:rPr lang="en-US" dirty="0" smtClean="0"/>
              <a:t>           </a:t>
            </a:r>
            <a:r>
              <a:rPr lang="en-US" dirty="0" smtClean="0">
                <a:solidFill>
                  <a:srgbClr val="FF0000"/>
                </a:solidFill>
              </a:rPr>
              <a:t> </a:t>
            </a:r>
            <a:r>
              <a:rPr lang="en-US" sz="3600" dirty="0" smtClean="0">
                <a:solidFill>
                  <a:srgbClr val="FF0000"/>
                </a:solidFill>
              </a:rPr>
              <a:t>FINANCING </a:t>
            </a:r>
            <a:r>
              <a:rPr lang="en-US" sz="3600" dirty="0">
                <a:solidFill>
                  <a:srgbClr val="FF0000"/>
                </a:solidFill>
              </a:rPr>
              <a:t>CYCLE</a:t>
            </a:r>
          </a:p>
        </p:txBody>
      </p:sp>
      <p:sp>
        <p:nvSpPr>
          <p:cNvPr id="223234" name="Rectangle 2"/>
          <p:cNvSpPr>
            <a:spLocks noGrp="1" noChangeArrowheads="1"/>
          </p:cNvSpPr>
          <p:nvPr>
            <p:ph sz="quarter" idx="1"/>
          </p:nvPr>
        </p:nvSpPr>
        <p:spPr>
          <a:xfrm>
            <a:off x="228600" y="1295400"/>
            <a:ext cx="8763000" cy="2514600"/>
          </a:xfrm>
          <a:ln/>
        </p:spPr>
        <p:txBody>
          <a:bodyPr>
            <a:noAutofit/>
          </a:bodyPr>
          <a:lstStyle/>
          <a:p>
            <a:pPr>
              <a:lnSpc>
                <a:spcPct val="90000"/>
              </a:lnSpc>
            </a:pPr>
            <a:r>
              <a:rPr lang="en-US" sz="3200" dirty="0">
                <a:latin typeface="Times New Roman" pitchFamily="18" charset="0"/>
                <a:cs typeface="Times New Roman" pitchFamily="18" charset="0"/>
              </a:rPr>
              <a:t>The financing cycle involves interactions with </a:t>
            </a:r>
            <a:r>
              <a:rPr lang="en-US" sz="3200" dirty="0">
                <a:solidFill>
                  <a:srgbClr val="00B0F0"/>
                </a:solidFill>
                <a:latin typeface="Times New Roman" pitchFamily="18" charset="0"/>
                <a:cs typeface="Times New Roman" pitchFamily="18" charset="0"/>
              </a:rPr>
              <a:t>investors</a:t>
            </a:r>
            <a:r>
              <a:rPr lang="en-US" sz="3200" dirty="0">
                <a:latin typeface="Times New Roman" pitchFamily="18" charset="0"/>
                <a:cs typeface="Times New Roman" pitchFamily="18" charset="0"/>
              </a:rPr>
              <a:t> and </a:t>
            </a:r>
            <a:r>
              <a:rPr lang="en-US" sz="3200" dirty="0">
                <a:solidFill>
                  <a:srgbClr val="00B0F0"/>
                </a:solidFill>
                <a:latin typeface="Times New Roman" pitchFamily="18" charset="0"/>
                <a:cs typeface="Times New Roman" pitchFamily="18" charset="0"/>
              </a:rPr>
              <a:t>creditors.</a:t>
            </a:r>
          </a:p>
          <a:p>
            <a:pPr>
              <a:lnSpc>
                <a:spcPct val="90000"/>
              </a:lnSpc>
            </a:pPr>
            <a:r>
              <a:rPr lang="en-US" sz="3200" dirty="0">
                <a:latin typeface="Times New Roman" pitchFamily="18" charset="0"/>
                <a:cs typeface="Times New Roman" pitchFamily="18" charset="0"/>
              </a:rPr>
              <a:t>You raise capital (through stock or debt), repay the capital, and pay a return on it (interest or dividends).</a:t>
            </a:r>
          </a:p>
        </p:txBody>
      </p:sp>
      <p:sp>
        <p:nvSpPr>
          <p:cNvPr id="223236" name="Rectangle 4"/>
          <p:cNvSpPr>
            <a:spLocks noChangeArrowheads="1"/>
          </p:cNvSpPr>
          <p:nvPr/>
        </p:nvSpPr>
        <p:spPr bwMode="auto">
          <a:xfrm>
            <a:off x="1676400" y="41148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600"/>
              <a:t>Give</a:t>
            </a:r>
          </a:p>
          <a:p>
            <a:pPr algn="ctr"/>
            <a:r>
              <a:rPr lang="en-US" sz="3600"/>
              <a:t>Cash</a:t>
            </a:r>
          </a:p>
        </p:txBody>
      </p:sp>
      <p:sp>
        <p:nvSpPr>
          <p:cNvPr id="223237" name="Rectangle 5"/>
          <p:cNvSpPr>
            <a:spLocks noChangeArrowheads="1"/>
          </p:cNvSpPr>
          <p:nvPr/>
        </p:nvSpPr>
        <p:spPr bwMode="auto">
          <a:xfrm>
            <a:off x="5638800" y="4191000"/>
            <a:ext cx="1828800" cy="1447800"/>
          </a:xfrm>
          <a:prstGeom prst="rect">
            <a:avLst/>
          </a:prstGeom>
          <a:solidFill>
            <a:schemeClr val="accent1"/>
          </a:solidFill>
          <a:ln w="9525">
            <a:solidFill>
              <a:schemeClr val="tx1"/>
            </a:solidFill>
            <a:miter lim="800000"/>
            <a:headEnd/>
            <a:tailEnd/>
          </a:ln>
          <a:effectLst/>
        </p:spPr>
        <p:txBody>
          <a:bodyPr wrap="none" anchor="ctr"/>
          <a:lstStyle/>
          <a:p>
            <a:pPr algn="ctr"/>
            <a:r>
              <a:rPr lang="en-US" sz="3600"/>
              <a:t>Get</a:t>
            </a:r>
          </a:p>
          <a:p>
            <a:pPr algn="ctr"/>
            <a:r>
              <a:rPr lang="en-US" sz="3600"/>
              <a:t>cash</a:t>
            </a:r>
          </a:p>
        </p:txBody>
      </p:sp>
      <p:sp>
        <p:nvSpPr>
          <p:cNvPr id="223238" name="Line 6"/>
          <p:cNvSpPr>
            <a:spLocks noChangeShapeType="1"/>
          </p:cNvSpPr>
          <p:nvPr/>
        </p:nvSpPr>
        <p:spPr bwMode="auto">
          <a:xfrm flipH="1">
            <a:off x="3657600" y="4800600"/>
            <a:ext cx="18288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3235"/>
                                        </p:tgtEl>
                                        <p:attrNameLst>
                                          <p:attrName>style.visibility</p:attrName>
                                        </p:attrNameLst>
                                      </p:cBhvr>
                                      <p:to>
                                        <p:strVal val="visible"/>
                                      </p:to>
                                    </p:set>
                                    <p:anim calcmode="lin" valueType="num">
                                      <p:cBhvr>
                                        <p:cTn id="7" dur="500" fill="hold"/>
                                        <p:tgtEl>
                                          <p:spTgt spid="223235"/>
                                        </p:tgtEl>
                                        <p:attrNameLst>
                                          <p:attrName>ppt_w</p:attrName>
                                        </p:attrNameLst>
                                      </p:cBhvr>
                                      <p:tavLst>
                                        <p:tav tm="0">
                                          <p:val>
                                            <p:fltVal val="0"/>
                                          </p:val>
                                        </p:tav>
                                        <p:tav tm="100000">
                                          <p:val>
                                            <p:strVal val="#ppt_w"/>
                                          </p:val>
                                        </p:tav>
                                      </p:tavLst>
                                    </p:anim>
                                    <p:anim calcmode="lin" valueType="num">
                                      <p:cBhvr>
                                        <p:cTn id="8" dur="500" fill="hold"/>
                                        <p:tgtEl>
                                          <p:spTgt spid="2232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23234">
                                            <p:txEl>
                                              <p:pRg st="0" end="0"/>
                                            </p:txEl>
                                          </p:spTgt>
                                        </p:tgtEl>
                                        <p:attrNameLst>
                                          <p:attrName>style.visibility</p:attrName>
                                        </p:attrNameLst>
                                      </p:cBhvr>
                                      <p:to>
                                        <p:strVal val="visible"/>
                                      </p:to>
                                    </p:set>
                                    <p:animEffect transition="in" filter="wipe(up)">
                                      <p:cBhvr>
                                        <p:cTn id="13" dur="500"/>
                                        <p:tgtEl>
                                          <p:spTgt spid="22323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23234">
                                            <p:txEl>
                                              <p:pRg st="1" end="1"/>
                                            </p:txEl>
                                          </p:spTgt>
                                        </p:tgtEl>
                                        <p:attrNameLst>
                                          <p:attrName>style.visibility</p:attrName>
                                        </p:attrNameLst>
                                      </p:cBhvr>
                                      <p:to>
                                        <p:strVal val="visible"/>
                                      </p:to>
                                    </p:set>
                                    <p:animEffect transition="in" filter="wipe(up)">
                                      <p:cBhvr>
                                        <p:cTn id="18" dur="500"/>
                                        <p:tgtEl>
                                          <p:spTgt spid="223234">
                                            <p:txEl>
                                              <p:pRg st="1" end="1"/>
                                            </p:txEl>
                                          </p:spTgt>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23236"/>
                                        </p:tgtEl>
                                        <p:attrNameLst>
                                          <p:attrName>style.visibility</p:attrName>
                                        </p:attrNameLst>
                                      </p:cBhvr>
                                      <p:to>
                                        <p:strVal val="visible"/>
                                      </p:to>
                                    </p:set>
                                    <p:animEffect transition="in" filter="wipe(right)">
                                      <p:cBhvr>
                                        <p:cTn id="22" dur="500"/>
                                        <p:tgtEl>
                                          <p:spTgt spid="223236"/>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23237"/>
                                        </p:tgtEl>
                                        <p:attrNameLst>
                                          <p:attrName>style.visibility</p:attrName>
                                        </p:attrNameLst>
                                      </p:cBhvr>
                                      <p:to>
                                        <p:strVal val="visible"/>
                                      </p:to>
                                    </p:set>
                                    <p:animEffect transition="in" filter="wipe(left)">
                                      <p:cBhvr>
                                        <p:cTn id="26" dur="500"/>
                                        <p:tgtEl>
                                          <p:spTgt spid="223237"/>
                                        </p:tgtEl>
                                      </p:cBhvr>
                                    </p:animEffect>
                                  </p:childTnLst>
                                </p:cTn>
                              </p:par>
                            </p:childTnLst>
                          </p:cTn>
                        </p:par>
                        <p:par>
                          <p:cTn id="27" fill="hold">
                            <p:stCondLst>
                              <p:cond delay="2000"/>
                            </p:stCondLst>
                            <p:childTnLst>
                              <p:par>
                                <p:cTn id="28" presetID="16" presetClass="entr" presetSubtype="37" fill="hold" grpId="0" nodeType="afterEffect">
                                  <p:stCondLst>
                                    <p:cond delay="0"/>
                                  </p:stCondLst>
                                  <p:childTnLst>
                                    <p:set>
                                      <p:cBhvr>
                                        <p:cTn id="29" dur="1" fill="hold">
                                          <p:stCondLst>
                                            <p:cond delay="0"/>
                                          </p:stCondLst>
                                        </p:cTn>
                                        <p:tgtEl>
                                          <p:spTgt spid="223238"/>
                                        </p:tgtEl>
                                        <p:attrNameLst>
                                          <p:attrName>style.visibility</p:attrName>
                                        </p:attrNameLst>
                                      </p:cBhvr>
                                      <p:to>
                                        <p:strVal val="visible"/>
                                      </p:to>
                                    </p:set>
                                    <p:animEffect transition="in" filter="barn(outVertical)">
                                      <p:cBhvr>
                                        <p:cTn id="30" dur="500"/>
                                        <p:tgtEl>
                                          <p:spTgt spid="223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animBg="1"/>
      <p:bldP spid="223234" grpId="0" build="p" bldLvl="5" autoUpdateAnimBg="0"/>
      <p:bldP spid="223236" grpId="0" animBg="1"/>
      <p:bldP spid="223237" grpId="0" animBg="1"/>
      <p:bldP spid="2232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Business  process and  AIS</a:t>
            </a:r>
            <a:endParaRPr lang="en-US" dirty="0"/>
          </a:p>
        </p:txBody>
      </p:sp>
      <p:sp>
        <p:nvSpPr>
          <p:cNvPr id="3" name="Content Placeholder 2"/>
          <p:cNvSpPr>
            <a:spLocks noGrp="1"/>
          </p:cNvSpPr>
          <p:nvPr>
            <p:ph idx="1"/>
          </p:nvPr>
        </p:nvSpPr>
        <p:spPr/>
        <p:txBody>
          <a:bodyPr/>
          <a:lstStyle/>
          <a:p>
            <a:pPr>
              <a:lnSpc>
                <a:spcPct val="90000"/>
              </a:lnSpc>
            </a:pPr>
            <a:r>
              <a:rPr lang="en-US" dirty="0" smtClean="0"/>
              <a:t>Many business activities are paired in give-get exchanges</a:t>
            </a:r>
          </a:p>
          <a:p>
            <a:pPr>
              <a:lnSpc>
                <a:spcPct val="90000"/>
              </a:lnSpc>
            </a:pPr>
            <a:r>
              <a:rPr lang="en-US" dirty="0" smtClean="0"/>
              <a:t>The basic exchanges can be grouped into five major transaction cycles.</a:t>
            </a:r>
          </a:p>
          <a:p>
            <a:pPr lvl="1">
              <a:lnSpc>
                <a:spcPct val="90000"/>
              </a:lnSpc>
            </a:pPr>
            <a:r>
              <a:rPr lang="en-US" dirty="0" smtClean="0"/>
              <a:t>Revenue cycle</a:t>
            </a:r>
          </a:p>
          <a:p>
            <a:pPr lvl="1">
              <a:lnSpc>
                <a:spcPct val="90000"/>
              </a:lnSpc>
            </a:pPr>
            <a:r>
              <a:rPr lang="en-US" dirty="0" smtClean="0"/>
              <a:t>Expenditure cycle</a:t>
            </a:r>
          </a:p>
          <a:p>
            <a:pPr lvl="1">
              <a:lnSpc>
                <a:spcPct val="90000"/>
              </a:lnSpc>
            </a:pPr>
            <a:r>
              <a:rPr lang="en-US" dirty="0" smtClean="0"/>
              <a:t>Production cycle</a:t>
            </a:r>
          </a:p>
          <a:p>
            <a:pPr lvl="1">
              <a:lnSpc>
                <a:spcPct val="90000"/>
              </a:lnSpc>
            </a:pPr>
            <a:r>
              <a:rPr lang="en-US" dirty="0" smtClean="0"/>
              <a:t>Human resources/payroll cycle</a:t>
            </a:r>
          </a:p>
          <a:p>
            <a:pPr lvl="1">
              <a:lnSpc>
                <a:spcPct val="90000"/>
              </a:lnSpc>
            </a:pPr>
            <a:r>
              <a:rPr lang="en-US" dirty="0" smtClean="0"/>
              <a:t>Financing cycle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457200" y="274638"/>
            <a:ext cx="8229600" cy="792162"/>
          </a:xfrm>
          <a:ln/>
        </p:spPr>
        <p:txBody>
          <a:bodyPr/>
          <a:lstStyle/>
          <a:p>
            <a:pPr algn="ctr"/>
            <a:r>
              <a:rPr lang="en-US" dirty="0">
                <a:solidFill>
                  <a:srgbClr val="00B050"/>
                </a:solidFill>
              </a:rPr>
              <a:t>INTRODUCTION</a:t>
            </a:r>
          </a:p>
        </p:txBody>
      </p:sp>
      <p:sp>
        <p:nvSpPr>
          <p:cNvPr id="202755" name="Rectangle 3"/>
          <p:cNvSpPr>
            <a:spLocks noGrp="1" noChangeArrowheads="1"/>
          </p:cNvSpPr>
          <p:nvPr>
            <p:ph sz="quarter" idx="1"/>
          </p:nvPr>
        </p:nvSpPr>
        <p:spPr>
          <a:xfrm>
            <a:off x="228600" y="838200"/>
            <a:ext cx="8763000" cy="5638800"/>
          </a:xfrm>
          <a:ln/>
        </p:spPr>
        <p:txBody>
          <a:bodyPr>
            <a:noAutofit/>
          </a:bodyPr>
          <a:lstStyle/>
          <a:p>
            <a:pPr>
              <a:lnSpc>
                <a:spcPct val="90000"/>
              </a:lnSpc>
              <a:buNone/>
            </a:pPr>
            <a:r>
              <a:rPr lang="en-US" sz="2800" dirty="0">
                <a:solidFill>
                  <a:srgbClr val="00B0F0"/>
                </a:solidFill>
                <a:latin typeface="Times New Roman" pitchFamily="18" charset="0"/>
                <a:cs typeface="Times New Roman" pitchFamily="18" charset="0"/>
              </a:rPr>
              <a:t>Questions to be addressed in this chapter include:</a:t>
            </a:r>
          </a:p>
          <a:p>
            <a:pPr lvl="1">
              <a:lnSpc>
                <a:spcPct val="90000"/>
              </a:lnSpc>
              <a:buFont typeface="Courier New" pitchFamily="49" charset="0"/>
              <a:buChar char="o"/>
            </a:pPr>
            <a:r>
              <a:rPr lang="en-US" sz="2800" dirty="0">
                <a:latin typeface="Times New Roman" pitchFamily="18" charset="0"/>
                <a:cs typeface="Times New Roman" pitchFamily="18" charset="0"/>
              </a:rPr>
              <a:t>What are the basic</a:t>
            </a:r>
            <a:r>
              <a:rPr lang="en-US" sz="2800" dirty="0">
                <a:solidFill>
                  <a:srgbClr val="FF0000"/>
                </a:solidFill>
                <a:latin typeface="Times New Roman" pitchFamily="18" charset="0"/>
                <a:cs typeface="Times New Roman" pitchFamily="18" charset="0"/>
              </a:rPr>
              <a:t> business activities</a:t>
            </a:r>
            <a:r>
              <a:rPr lang="en-US" sz="2800" dirty="0">
                <a:latin typeface="Times New Roman" pitchFamily="18" charset="0"/>
                <a:cs typeface="Times New Roman" pitchFamily="18" charset="0"/>
              </a:rPr>
              <a:t> in which an organization engages?</a:t>
            </a:r>
          </a:p>
          <a:p>
            <a:pPr lvl="2">
              <a:lnSpc>
                <a:spcPct val="90000"/>
              </a:lnSpc>
            </a:pPr>
            <a:r>
              <a:rPr lang="en-US" sz="2800" dirty="0">
                <a:solidFill>
                  <a:srgbClr val="FF0000"/>
                </a:solidFill>
                <a:latin typeface="Times New Roman" pitchFamily="18" charset="0"/>
                <a:cs typeface="Times New Roman" pitchFamily="18" charset="0"/>
              </a:rPr>
              <a:t>What decisions</a:t>
            </a:r>
            <a:r>
              <a:rPr lang="en-US" sz="2800" dirty="0">
                <a:latin typeface="Times New Roman" pitchFamily="18" charset="0"/>
                <a:cs typeface="Times New Roman" pitchFamily="18" charset="0"/>
              </a:rPr>
              <a:t> must be made to undertake these activities?</a:t>
            </a:r>
          </a:p>
          <a:p>
            <a:pPr lvl="2">
              <a:lnSpc>
                <a:spcPct val="90000"/>
              </a:lnSpc>
            </a:pPr>
            <a:r>
              <a:rPr lang="en-US" sz="2800" dirty="0">
                <a:solidFill>
                  <a:srgbClr val="FF0000"/>
                </a:solidFill>
                <a:latin typeface="Times New Roman" pitchFamily="18" charset="0"/>
                <a:cs typeface="Times New Roman" pitchFamily="18" charset="0"/>
              </a:rPr>
              <a:t>What information</a:t>
            </a:r>
            <a:r>
              <a:rPr lang="en-US" sz="2800" dirty="0">
                <a:latin typeface="Times New Roman" pitchFamily="18" charset="0"/>
                <a:cs typeface="Times New Roman" pitchFamily="18" charset="0"/>
              </a:rPr>
              <a:t> is required to make those decisions?</a:t>
            </a:r>
          </a:p>
          <a:p>
            <a:pPr lvl="1">
              <a:lnSpc>
                <a:spcPct val="90000"/>
              </a:lnSpc>
              <a:buFont typeface="Courier New" pitchFamily="49" charset="0"/>
              <a:buChar char="o"/>
            </a:pPr>
            <a:r>
              <a:rPr lang="en-US" sz="2800" dirty="0">
                <a:latin typeface="Times New Roman" pitchFamily="18" charset="0"/>
                <a:cs typeface="Times New Roman" pitchFamily="18" charset="0"/>
              </a:rPr>
              <a:t>What</a:t>
            </a:r>
            <a:r>
              <a:rPr lang="en-US" sz="2800" dirty="0">
                <a:solidFill>
                  <a:srgbClr val="FF0000"/>
                </a:solidFill>
                <a:latin typeface="Times New Roman" pitchFamily="18" charset="0"/>
                <a:cs typeface="Times New Roman" pitchFamily="18" charset="0"/>
              </a:rPr>
              <a:t> role does the data processing cycle</a:t>
            </a:r>
            <a:r>
              <a:rPr lang="en-US" sz="2800" dirty="0">
                <a:latin typeface="Times New Roman" pitchFamily="18" charset="0"/>
                <a:cs typeface="Times New Roman" pitchFamily="18" charset="0"/>
              </a:rPr>
              <a:t> play in organizing business activities and providing information to </a:t>
            </a:r>
            <a:r>
              <a:rPr lang="en-US" sz="2800" dirty="0" smtClean="0">
                <a:latin typeface="Times New Roman" pitchFamily="18" charset="0"/>
                <a:cs typeface="Times New Roman" pitchFamily="18" charset="0"/>
              </a:rPr>
              <a:t>users</a:t>
            </a:r>
            <a:endParaRPr lang="en-US" sz="28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 calcmode="lin" valueType="num">
                                      <p:cBhvr>
                                        <p:cTn id="7" dur="500" fill="hold"/>
                                        <p:tgtEl>
                                          <p:spTgt spid="202754"/>
                                        </p:tgtEl>
                                        <p:attrNameLst>
                                          <p:attrName>ppt_w</p:attrName>
                                        </p:attrNameLst>
                                      </p:cBhvr>
                                      <p:tavLst>
                                        <p:tav tm="0">
                                          <p:val>
                                            <p:fltVal val="0"/>
                                          </p:val>
                                        </p:tav>
                                        <p:tav tm="100000">
                                          <p:val>
                                            <p:strVal val="#ppt_w"/>
                                          </p:val>
                                        </p:tav>
                                      </p:tavLst>
                                    </p:anim>
                                    <p:anim calcmode="lin" valueType="num">
                                      <p:cBhvr>
                                        <p:cTn id="8" dur="500" fill="hold"/>
                                        <p:tgtEl>
                                          <p:spTgt spid="20275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02755">
                                            <p:txEl>
                                              <p:pRg st="0" end="0"/>
                                            </p:txEl>
                                          </p:spTgt>
                                        </p:tgtEl>
                                        <p:attrNameLst>
                                          <p:attrName>style.visibility</p:attrName>
                                        </p:attrNameLst>
                                      </p:cBhvr>
                                      <p:to>
                                        <p:strVal val="visible"/>
                                      </p:to>
                                    </p:set>
                                    <p:animEffect transition="in" filter="wipe(up)">
                                      <p:cBhvr>
                                        <p:cTn id="13" dur="500"/>
                                        <p:tgtEl>
                                          <p:spTgt spid="2027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02755">
                                            <p:txEl>
                                              <p:pRg st="1" end="1"/>
                                            </p:txEl>
                                          </p:spTgt>
                                        </p:tgtEl>
                                        <p:attrNameLst>
                                          <p:attrName>style.visibility</p:attrName>
                                        </p:attrNameLst>
                                      </p:cBhvr>
                                      <p:to>
                                        <p:strVal val="visible"/>
                                      </p:to>
                                    </p:set>
                                    <p:animEffect transition="in" filter="wipe(up)">
                                      <p:cBhvr>
                                        <p:cTn id="18" dur="500"/>
                                        <p:tgtEl>
                                          <p:spTgt spid="2027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02755">
                                            <p:txEl>
                                              <p:pRg st="2" end="2"/>
                                            </p:txEl>
                                          </p:spTgt>
                                        </p:tgtEl>
                                        <p:attrNameLst>
                                          <p:attrName>style.visibility</p:attrName>
                                        </p:attrNameLst>
                                      </p:cBhvr>
                                      <p:to>
                                        <p:strVal val="visible"/>
                                      </p:to>
                                    </p:set>
                                    <p:animEffect transition="in" filter="wipe(up)">
                                      <p:cBhvr>
                                        <p:cTn id="23" dur="500"/>
                                        <p:tgtEl>
                                          <p:spTgt spid="2027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02755">
                                            <p:txEl>
                                              <p:pRg st="3" end="3"/>
                                            </p:txEl>
                                          </p:spTgt>
                                        </p:tgtEl>
                                        <p:attrNameLst>
                                          <p:attrName>style.visibility</p:attrName>
                                        </p:attrNameLst>
                                      </p:cBhvr>
                                      <p:to>
                                        <p:strVal val="visible"/>
                                      </p:to>
                                    </p:set>
                                    <p:animEffect transition="in" filter="wipe(up)">
                                      <p:cBhvr>
                                        <p:cTn id="28" dur="500"/>
                                        <p:tgtEl>
                                          <p:spTgt spid="20275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2755">
                                            <p:txEl>
                                              <p:pRg st="4" end="4"/>
                                            </p:txEl>
                                          </p:spTgt>
                                        </p:tgtEl>
                                        <p:attrNameLst>
                                          <p:attrName>style.visibility</p:attrName>
                                        </p:attrNameLst>
                                      </p:cBhvr>
                                      <p:to>
                                        <p:strVal val="visible"/>
                                      </p:to>
                                    </p:set>
                                    <p:animEffect transition="in" filter="wipe(up)">
                                      <p:cBhvr>
                                        <p:cTn id="33" dur="500"/>
                                        <p:tgtEl>
                                          <p:spTgt spid="202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nimBg="1" autoUpdateAnimBg="0"/>
      <p:bldP spid="202755"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9" name="Rectangle 3"/>
          <p:cNvSpPr>
            <a:spLocks noGrp="1" noChangeArrowheads="1"/>
          </p:cNvSpPr>
          <p:nvPr>
            <p:ph type="title"/>
          </p:nvPr>
        </p:nvSpPr>
        <p:spPr>
          <a:xfrm>
            <a:off x="228600" y="152400"/>
            <a:ext cx="8229600" cy="609600"/>
          </a:xfrm>
          <a:ln/>
        </p:spPr>
        <p:txBody>
          <a:bodyPr>
            <a:normAutofit fontScale="90000"/>
          </a:bodyPr>
          <a:lstStyle/>
          <a:p>
            <a:r>
              <a:rPr lang="en-US" sz="3600" dirty="0" smtClean="0">
                <a:solidFill>
                  <a:srgbClr val="00B0F0"/>
                </a:solidFill>
              </a:rPr>
              <a:t>BUSINESS CYCLES &amp; </a:t>
            </a:r>
            <a:r>
              <a:rPr lang="en-US" sz="3600" dirty="0" smtClean="0">
                <a:solidFill>
                  <a:srgbClr val="00B0F0"/>
                </a:solidFill>
              </a:rPr>
              <a:t>AIS</a:t>
            </a:r>
            <a:endParaRPr lang="en-US" dirty="0">
              <a:solidFill>
                <a:srgbClr val="00B0F0"/>
              </a:solidFill>
            </a:endParaRPr>
          </a:p>
        </p:txBody>
      </p:sp>
      <p:sp>
        <p:nvSpPr>
          <p:cNvPr id="224258" name="Rectangle 2"/>
          <p:cNvSpPr>
            <a:spLocks noGrp="1" noChangeArrowheads="1"/>
          </p:cNvSpPr>
          <p:nvPr>
            <p:ph sz="quarter" idx="1"/>
          </p:nvPr>
        </p:nvSpPr>
        <p:spPr>
          <a:xfrm>
            <a:off x="152400" y="914400"/>
            <a:ext cx="8686800" cy="5715000"/>
          </a:xfrm>
          <a:ln/>
        </p:spPr>
        <p:txBody>
          <a:bodyPr>
            <a:normAutofit/>
          </a:bodyPr>
          <a:lstStyle/>
          <a:p>
            <a:r>
              <a:rPr lang="en-US" sz="3600" dirty="0">
                <a:latin typeface="Times New Roman" pitchFamily="18" charset="0"/>
                <a:cs typeface="Times New Roman" pitchFamily="18" charset="0"/>
              </a:rPr>
              <a:t>Thousands of transactions can occur within any of these cycles.</a:t>
            </a:r>
          </a:p>
          <a:p>
            <a:r>
              <a:rPr lang="en-US" sz="3600" dirty="0">
                <a:latin typeface="Times New Roman" pitchFamily="18" charset="0"/>
                <a:cs typeface="Times New Roman" pitchFamily="18" charset="0"/>
              </a:rPr>
              <a:t>But there are relatively </a:t>
            </a:r>
            <a:r>
              <a:rPr lang="en-US" sz="3600" b="1" dirty="0">
                <a:latin typeface="Times New Roman" pitchFamily="18" charset="0"/>
                <a:cs typeface="Times New Roman" pitchFamily="18" charset="0"/>
              </a:rPr>
              <a:t>few </a:t>
            </a:r>
            <a:r>
              <a:rPr lang="en-US" sz="3600" b="1" i="1" dirty="0">
                <a:latin typeface="Times New Roman" pitchFamily="18" charset="0"/>
                <a:cs typeface="Times New Roman" pitchFamily="18" charset="0"/>
              </a:rPr>
              <a:t>types</a:t>
            </a:r>
            <a:r>
              <a:rPr lang="en-US" sz="3600" dirty="0">
                <a:latin typeface="Times New Roman" pitchFamily="18" charset="0"/>
                <a:cs typeface="Times New Roman" pitchFamily="18" charset="0"/>
              </a:rPr>
              <a:t> of transactions in a cycle</a:t>
            </a:r>
            <a:r>
              <a:rPr lang="en-US" sz="3600" dirty="0" smtClean="0">
                <a:latin typeface="Times New Roman" pitchFamily="18" charset="0"/>
                <a:cs typeface="Times New Roman" pitchFamily="18" charset="0"/>
              </a:rPr>
              <a:t>.</a:t>
            </a:r>
          </a:p>
          <a:p>
            <a:pPr>
              <a:buNone/>
            </a:pPr>
            <a:endParaRPr lang="en-US" sz="36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EXAMPLE:  In the revenue cycle, the basic give-get transaction is:</a:t>
            </a:r>
          </a:p>
          <a:p>
            <a:pPr lvl="1"/>
            <a:r>
              <a:rPr lang="en-US" sz="3200" dirty="0" smtClean="0">
                <a:latin typeface="Times New Roman" pitchFamily="18" charset="0"/>
                <a:cs typeface="Times New Roman" pitchFamily="18" charset="0"/>
              </a:rPr>
              <a:t>Give goods or service</a:t>
            </a:r>
          </a:p>
          <a:p>
            <a:pPr lvl="1"/>
            <a:r>
              <a:rPr lang="en-US" sz="3200" dirty="0" smtClean="0">
                <a:latin typeface="Times New Roman" pitchFamily="18" charset="0"/>
                <a:cs typeface="Times New Roman" pitchFamily="18" charset="0"/>
              </a:rPr>
              <a:t>Get cash</a:t>
            </a:r>
          </a:p>
          <a:p>
            <a:endParaRPr lang="en-US" sz="36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4258">
                                            <p:txEl>
                                              <p:pRg st="0" end="0"/>
                                            </p:txEl>
                                          </p:spTgt>
                                        </p:tgtEl>
                                        <p:attrNameLst>
                                          <p:attrName>style.visibility</p:attrName>
                                        </p:attrNameLst>
                                      </p:cBhvr>
                                      <p:to>
                                        <p:strVal val="visible"/>
                                      </p:to>
                                    </p:set>
                                    <p:animEffect transition="in" filter="wipe(up)">
                                      <p:cBhvr>
                                        <p:cTn id="7" dur="500"/>
                                        <p:tgtEl>
                                          <p:spTgt spid="224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4258">
                                            <p:txEl>
                                              <p:pRg st="1" end="1"/>
                                            </p:txEl>
                                          </p:spTgt>
                                        </p:tgtEl>
                                        <p:attrNameLst>
                                          <p:attrName>style.visibility</p:attrName>
                                        </p:attrNameLst>
                                      </p:cBhvr>
                                      <p:to>
                                        <p:strVal val="visible"/>
                                      </p:to>
                                    </p:set>
                                    <p:animEffect transition="in" filter="wipe(up)">
                                      <p:cBhvr>
                                        <p:cTn id="12" dur="500"/>
                                        <p:tgtEl>
                                          <p:spTgt spid="2242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4258">
                                            <p:txEl>
                                              <p:pRg st="3" end="3"/>
                                            </p:txEl>
                                          </p:spTgt>
                                        </p:tgtEl>
                                        <p:attrNameLst>
                                          <p:attrName>style.visibility</p:attrName>
                                        </p:attrNameLst>
                                      </p:cBhvr>
                                      <p:to>
                                        <p:strVal val="visible"/>
                                      </p:to>
                                    </p:set>
                                    <p:animEffect transition="in" filter="wipe(up)">
                                      <p:cBhvr>
                                        <p:cTn id="17" dur="500"/>
                                        <p:tgtEl>
                                          <p:spTgt spid="2242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4258">
                                            <p:txEl>
                                              <p:pRg st="4" end="4"/>
                                            </p:txEl>
                                          </p:spTgt>
                                        </p:tgtEl>
                                        <p:attrNameLst>
                                          <p:attrName>style.visibility</p:attrName>
                                        </p:attrNameLst>
                                      </p:cBhvr>
                                      <p:to>
                                        <p:strVal val="visible"/>
                                      </p:to>
                                    </p:set>
                                    <p:animEffect transition="in" filter="wipe(up)">
                                      <p:cBhvr>
                                        <p:cTn id="22" dur="500"/>
                                        <p:tgtEl>
                                          <p:spTgt spid="22425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24258">
                                            <p:txEl>
                                              <p:pRg st="5" end="5"/>
                                            </p:txEl>
                                          </p:spTgt>
                                        </p:tgtEl>
                                        <p:attrNameLst>
                                          <p:attrName>style.visibility</p:attrName>
                                        </p:attrNameLst>
                                      </p:cBhvr>
                                      <p:to>
                                        <p:strVal val="visible"/>
                                      </p:to>
                                    </p:set>
                                    <p:animEffect transition="in" filter="wipe(up)">
                                      <p:cBhvr>
                                        <p:cTn id="27" dur="500"/>
                                        <p:tgtEl>
                                          <p:spTgt spid="2242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7" name="Rectangle 3"/>
          <p:cNvSpPr>
            <a:spLocks noGrp="1" noChangeArrowheads="1"/>
          </p:cNvSpPr>
          <p:nvPr>
            <p:ph type="title"/>
          </p:nvPr>
        </p:nvSpPr>
        <p:spPr>
          <a:xfrm>
            <a:off x="457200" y="274638"/>
            <a:ext cx="8229600" cy="563562"/>
          </a:xfrm>
          <a:ln/>
        </p:spPr>
        <p:txBody>
          <a:bodyPr>
            <a:normAutofit fontScale="90000"/>
          </a:bodyPr>
          <a:lstStyle/>
          <a:p>
            <a:r>
              <a:rPr lang="en-US" dirty="0" smtClean="0"/>
              <a:t> </a:t>
            </a:r>
            <a:r>
              <a:rPr lang="en-US" sz="4000" dirty="0" smtClean="0">
                <a:solidFill>
                  <a:srgbClr val="00B0F0"/>
                </a:solidFill>
                <a:latin typeface="Times New Roman" pitchFamily="18" charset="0"/>
                <a:cs typeface="Times New Roman" pitchFamily="18" charset="0"/>
              </a:rPr>
              <a:t>BUSINESS CYCLES</a:t>
            </a:r>
            <a:r>
              <a:rPr lang="en-US" dirty="0" smtClean="0">
                <a:solidFill>
                  <a:srgbClr val="00B0F0"/>
                </a:solidFill>
              </a:rPr>
              <a:t> </a:t>
            </a:r>
            <a:endParaRPr lang="en-US" dirty="0">
              <a:solidFill>
                <a:srgbClr val="00B0F0"/>
              </a:solidFill>
            </a:endParaRPr>
          </a:p>
        </p:txBody>
      </p:sp>
      <p:sp>
        <p:nvSpPr>
          <p:cNvPr id="226306" name="Rectangle 2"/>
          <p:cNvSpPr>
            <a:spLocks noGrp="1" noChangeArrowheads="1"/>
          </p:cNvSpPr>
          <p:nvPr>
            <p:ph sz="quarter" idx="1"/>
          </p:nvPr>
        </p:nvSpPr>
        <p:spPr>
          <a:xfrm>
            <a:off x="457200" y="838200"/>
            <a:ext cx="8229600" cy="838200"/>
          </a:xfrm>
          <a:ln/>
        </p:spPr>
        <p:txBody>
          <a:bodyPr>
            <a:normAutofit/>
          </a:bodyPr>
          <a:lstStyle/>
          <a:p>
            <a:r>
              <a:rPr lang="en-US" sz="2800" b="1" dirty="0">
                <a:latin typeface="Times New Roman" pitchFamily="18" charset="0"/>
                <a:cs typeface="Times New Roman" pitchFamily="18" charset="0"/>
              </a:rPr>
              <a:t>Other transactions in the revenue cycle include:</a:t>
            </a:r>
          </a:p>
        </p:txBody>
      </p:sp>
      <p:sp>
        <p:nvSpPr>
          <p:cNvPr id="226308" name="Rectangle 4"/>
          <p:cNvSpPr>
            <a:spLocks noChangeArrowheads="1"/>
          </p:cNvSpPr>
          <p:nvPr/>
        </p:nvSpPr>
        <p:spPr bwMode="auto">
          <a:xfrm>
            <a:off x="457200" y="1371600"/>
            <a:ext cx="3886200" cy="38862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Handle customer inquiries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Take customer orders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Approve credit sales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Check inventory availability</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Initiate back orders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Pick and pack orders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Ship goods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Bill customers</a:t>
            </a:r>
          </a:p>
        </p:txBody>
      </p:sp>
      <p:sp>
        <p:nvSpPr>
          <p:cNvPr id="226309" name="Rectangle 5"/>
          <p:cNvSpPr>
            <a:spLocks noChangeArrowheads="1"/>
          </p:cNvSpPr>
          <p:nvPr/>
        </p:nvSpPr>
        <p:spPr bwMode="auto">
          <a:xfrm>
            <a:off x="4724400" y="1371600"/>
            <a:ext cx="4191000" cy="49530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Update sales and Accts Rec. for sales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Receive customer payments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Update Accts Rec. for collections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Handle sales returns, discounts, &amp; bad debts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Prepare management reports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Send info to other cycles</a:t>
            </a:r>
          </a:p>
        </p:txBody>
      </p:sp>
      <p:sp>
        <p:nvSpPr>
          <p:cNvPr id="226312" name="Text Box 8"/>
          <p:cNvSpPr txBox="1">
            <a:spLocks noChangeArrowheads="1"/>
          </p:cNvSpPr>
          <p:nvPr/>
        </p:nvSpPr>
        <p:spPr bwMode="auto">
          <a:xfrm>
            <a:off x="381000" y="5257801"/>
            <a:ext cx="4267200" cy="1384995"/>
          </a:xfrm>
          <a:prstGeom prst="rect">
            <a:avLst/>
          </a:prstGeom>
          <a:solidFill>
            <a:schemeClr val="bg1"/>
          </a:solidFill>
          <a:ln w="57150">
            <a:solidFill>
              <a:srgbClr val="1672CE"/>
            </a:solidFill>
            <a:miter lim="800000"/>
            <a:headEnd/>
            <a:tailEnd/>
          </a:ln>
          <a:effectLst/>
        </p:spPr>
        <p:txBody>
          <a:bodyPr wrap="square">
            <a:spAutoFit/>
          </a:bodyPr>
          <a:lstStyle/>
          <a:p>
            <a:pPr>
              <a:spcBef>
                <a:spcPct val="20000"/>
              </a:spcBef>
            </a:pPr>
            <a:r>
              <a:rPr lang="en-US" sz="2800" dirty="0">
                <a:solidFill>
                  <a:srgbClr val="00B0F0"/>
                </a:solidFill>
                <a:latin typeface="Times New Roman" pitchFamily="18" charset="0"/>
                <a:cs typeface="Times New Roman" pitchFamily="18" charset="0"/>
              </a:rPr>
              <a:t>Note that the last activity in any cycle is to send information to other cycles.</a:t>
            </a:r>
          </a:p>
        </p:txBody>
      </p:sp>
      <p:sp>
        <p:nvSpPr>
          <p:cNvPr id="226313" name="Line 9"/>
          <p:cNvSpPr>
            <a:spLocks noChangeShapeType="1"/>
          </p:cNvSpPr>
          <p:nvPr/>
        </p:nvSpPr>
        <p:spPr bwMode="auto">
          <a:xfrm flipV="1">
            <a:off x="4724400" y="5029200"/>
            <a:ext cx="1066800" cy="1143000"/>
          </a:xfrm>
          <a:prstGeom prst="line">
            <a:avLst/>
          </a:prstGeom>
          <a:noFill/>
          <a:ln w="57150">
            <a:solidFill>
              <a:srgbClr val="CC0000"/>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6308"/>
                                        </p:tgtEl>
                                        <p:attrNameLst>
                                          <p:attrName>style.visibility</p:attrName>
                                        </p:attrNameLst>
                                      </p:cBhvr>
                                      <p:to>
                                        <p:strVal val="visible"/>
                                      </p:to>
                                    </p:set>
                                    <p:animEffect transition="in" filter="wipe(left)">
                                      <p:cBhvr>
                                        <p:cTn id="7" dur="500"/>
                                        <p:tgtEl>
                                          <p:spTgt spid="22630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26309"/>
                                        </p:tgtEl>
                                        <p:attrNameLst>
                                          <p:attrName>style.visibility</p:attrName>
                                        </p:attrNameLst>
                                      </p:cBhvr>
                                      <p:to>
                                        <p:strVal val="visible"/>
                                      </p:to>
                                    </p:set>
                                    <p:animEffect transition="in" filter="wipe(right)">
                                      <p:cBhvr>
                                        <p:cTn id="11" dur="500"/>
                                        <p:tgtEl>
                                          <p:spTgt spid="22630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26312"/>
                                        </p:tgtEl>
                                        <p:attrNameLst>
                                          <p:attrName>style.visibility</p:attrName>
                                        </p:attrNameLst>
                                      </p:cBhvr>
                                      <p:to>
                                        <p:strVal val="visible"/>
                                      </p:to>
                                    </p:set>
                                    <p:animEffect transition="in" filter="dissolve">
                                      <p:cBhvr>
                                        <p:cTn id="16" dur="500"/>
                                        <p:tgtEl>
                                          <p:spTgt spid="22631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26313"/>
                                        </p:tgtEl>
                                        <p:attrNameLst>
                                          <p:attrName>style.visibility</p:attrName>
                                        </p:attrNameLst>
                                      </p:cBhvr>
                                      <p:to>
                                        <p:strVal val="visible"/>
                                      </p:to>
                                    </p:set>
                                    <p:animEffect transition="in" filter="wipe(left)">
                                      <p:cBhvr>
                                        <p:cTn id="20" dur="500"/>
                                        <p:tgtEl>
                                          <p:spTgt spid="226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nimBg="1" autoUpdateAnimBg="0"/>
      <p:bldP spid="226309" grpId="0" animBg="1" autoUpdateAnimBg="0"/>
      <p:bldP spid="226312" grpId="0" animBg="1" autoUpdateAnimBg="0"/>
      <p:bldP spid="22631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lstStyle/>
          <a:p>
            <a:r>
              <a:rPr lang="en-US" sz="44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343042" name="Rectangle 2"/>
          <p:cNvSpPr>
            <a:spLocks noGrp="1" noChangeArrowheads="1"/>
          </p:cNvSpPr>
          <p:nvPr>
            <p:ph sz="quarter" idx="1"/>
          </p:nvPr>
        </p:nvSpPr>
        <p:spPr>
          <a:xfrm>
            <a:off x="457200" y="990600"/>
            <a:ext cx="8229600" cy="685800"/>
          </a:xfrm>
          <a:ln/>
        </p:spPr>
        <p:txBody>
          <a:bodyPr/>
          <a:lstStyle/>
          <a:p>
            <a:r>
              <a:rPr lang="en-US" dirty="0"/>
              <a:t>Transactions in the </a:t>
            </a:r>
            <a:r>
              <a:rPr lang="en-US" b="1" dirty="0">
                <a:solidFill>
                  <a:srgbClr val="CC0000"/>
                </a:solidFill>
              </a:rPr>
              <a:t>expenditure</a:t>
            </a:r>
            <a:r>
              <a:rPr lang="en-US" dirty="0"/>
              <a:t> cycle:</a:t>
            </a:r>
          </a:p>
        </p:txBody>
      </p:sp>
      <p:sp>
        <p:nvSpPr>
          <p:cNvPr id="343044" name="Rectangle 4"/>
          <p:cNvSpPr>
            <a:spLocks noChangeArrowheads="1"/>
          </p:cNvSpPr>
          <p:nvPr/>
        </p:nvSpPr>
        <p:spPr bwMode="auto">
          <a:xfrm>
            <a:off x="228600" y="2057400"/>
            <a:ext cx="4267200" cy="45720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pPr>
            <a:r>
              <a:rPr lang="en-US" sz="2400" b="0" dirty="0">
                <a:solidFill>
                  <a:srgbClr val="1672CE"/>
                </a:solidFill>
                <a:latin typeface="Times New Roman" pitchFamily="18" charset="0"/>
                <a:cs typeface="Times New Roman" pitchFamily="18" charset="0"/>
              </a:rPr>
              <a:t>MAJOR GIVE-GET:</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Give cash; get goods or services</a:t>
            </a:r>
          </a:p>
          <a:p>
            <a:pPr marL="342900" indent="-342900">
              <a:spcBef>
                <a:spcPct val="20000"/>
              </a:spcBef>
            </a:pPr>
            <a:r>
              <a:rPr lang="en-US" sz="2400" b="0" dirty="0">
                <a:solidFill>
                  <a:srgbClr val="1672CE"/>
                </a:solidFill>
                <a:latin typeface="Times New Roman" pitchFamily="18" charset="0"/>
                <a:cs typeface="Times New Roman" pitchFamily="18" charset="0"/>
              </a:rPr>
              <a:t>OTHER TRANSACTIONS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Requisition goods and services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Process purchase orders to vendors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Receive goods and services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Store goods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Receive vendor invoices</a:t>
            </a:r>
          </a:p>
          <a:p>
            <a:pPr marL="342900" indent="-342900">
              <a:spcBef>
                <a:spcPct val="20000"/>
              </a:spcBef>
            </a:pPr>
            <a:endParaRPr lang="en-US" sz="2400" b="0" dirty="0">
              <a:solidFill>
                <a:srgbClr val="1672CE"/>
              </a:solidFill>
              <a:latin typeface="Times New Roman" pitchFamily="18" charset="0"/>
              <a:cs typeface="Times New Roman" pitchFamily="18" charset="0"/>
            </a:endParaRPr>
          </a:p>
        </p:txBody>
      </p:sp>
      <p:sp>
        <p:nvSpPr>
          <p:cNvPr id="343045" name="Rectangle 5"/>
          <p:cNvSpPr>
            <a:spLocks noChangeArrowheads="1"/>
          </p:cNvSpPr>
          <p:nvPr/>
        </p:nvSpPr>
        <p:spPr bwMode="auto">
          <a:xfrm>
            <a:off x="4724400" y="2133600"/>
            <a:ext cx="4191000" cy="47244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Update accounts payable for purchase</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Approve invoices for payment</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Pay vendors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Update accounts payable for payment</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Handle purchase returns, discounts, and allowances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Prepare management reports</a:t>
            </a:r>
          </a:p>
          <a:p>
            <a:pPr marL="342900" indent="-342900">
              <a:spcBef>
                <a:spcPct val="20000"/>
              </a:spcBef>
              <a:buFontTx/>
              <a:buChar char="•"/>
            </a:pPr>
            <a:r>
              <a:rPr lang="en-US" sz="2400" b="0" dirty="0">
                <a:solidFill>
                  <a:srgbClr val="FF0000"/>
                </a:solidFill>
                <a:latin typeface="Times New Roman" pitchFamily="18" charset="0"/>
                <a:cs typeface="Times New Roman" pitchFamily="18" charset="0"/>
              </a:rPr>
              <a:t>Send info to other cycles</a:t>
            </a:r>
          </a:p>
          <a:p>
            <a:pPr marL="342900" indent="-342900">
              <a:spcBef>
                <a:spcPct val="20000"/>
              </a:spcBef>
              <a:buFontTx/>
              <a:buChar char="•"/>
            </a:pPr>
            <a:endParaRPr lang="en-US" sz="2400" b="0" dirty="0">
              <a:solidFill>
                <a:srgbClr val="1672CE"/>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3042">
                                            <p:txEl>
                                              <p:pRg st="0" end="0"/>
                                            </p:txEl>
                                          </p:spTgt>
                                        </p:tgtEl>
                                        <p:attrNameLst>
                                          <p:attrName>style.visibility</p:attrName>
                                        </p:attrNameLst>
                                      </p:cBhvr>
                                      <p:to>
                                        <p:strVal val="visible"/>
                                      </p:to>
                                    </p:set>
                                    <p:animEffect transition="in" filter="wipe(left)">
                                      <p:cBhvr>
                                        <p:cTn id="7" dur="500"/>
                                        <p:tgtEl>
                                          <p:spTgt spid="34304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3044"/>
                                        </p:tgtEl>
                                        <p:attrNameLst>
                                          <p:attrName>style.visibility</p:attrName>
                                        </p:attrNameLst>
                                      </p:cBhvr>
                                      <p:to>
                                        <p:strVal val="visible"/>
                                      </p:to>
                                    </p:set>
                                    <p:animEffect transition="in" filter="wipe(left)">
                                      <p:cBhvr>
                                        <p:cTn id="11" dur="500"/>
                                        <p:tgtEl>
                                          <p:spTgt spid="34304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43045"/>
                                        </p:tgtEl>
                                        <p:attrNameLst>
                                          <p:attrName>style.visibility</p:attrName>
                                        </p:attrNameLst>
                                      </p:cBhvr>
                                      <p:to>
                                        <p:strVal val="visible"/>
                                      </p:to>
                                    </p:set>
                                    <p:animEffect transition="in" filter="wipe(right)">
                                      <p:cBhvr>
                                        <p:cTn id="15" dur="500"/>
                                        <p:tgtEl>
                                          <p:spTgt spid="343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2" grpId="0" build="p" autoUpdateAnimBg="0" advAuto="0"/>
      <p:bldP spid="343044" grpId="0" animBg="1" autoUpdateAnimBg="0"/>
      <p:bldP spid="34304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45091" name="Rectangle 3"/>
          <p:cNvSpPr>
            <a:spLocks noGrp="1" noChangeArrowheads="1"/>
          </p:cNvSpPr>
          <p:nvPr>
            <p:ph type="title"/>
          </p:nvPr>
        </p:nvSpPr>
        <p:spPr>
          <a:xfrm>
            <a:off x="457200" y="274638"/>
            <a:ext cx="8229600" cy="715962"/>
          </a:xfrm>
          <a:ln/>
        </p:spPr>
        <p:txBody>
          <a:bodyPr>
            <a:normAutofit fontScale="90000"/>
          </a:bodyPr>
          <a:lstStyle/>
          <a:p>
            <a:r>
              <a:rPr lang="en-US" sz="4400" dirty="0" smtClean="0">
                <a:solidFill>
                  <a:srgbClr val="00B0F0"/>
                </a:solidFill>
                <a:latin typeface="Times New Roman" pitchFamily="18" charset="0"/>
                <a:cs typeface="Times New Roman" pitchFamily="18" charset="0"/>
              </a:rPr>
              <a:t>BUSINESS CYCLES </a:t>
            </a:r>
            <a:endParaRPr lang="en-US" dirty="0">
              <a:solidFill>
                <a:srgbClr val="00B0F0"/>
              </a:solidFill>
            </a:endParaRPr>
          </a:p>
        </p:txBody>
      </p:sp>
      <p:sp>
        <p:nvSpPr>
          <p:cNvPr id="345090" name="Rectangle 2"/>
          <p:cNvSpPr>
            <a:spLocks noGrp="1" noChangeArrowheads="1"/>
          </p:cNvSpPr>
          <p:nvPr>
            <p:ph sz="quarter" idx="1"/>
          </p:nvPr>
        </p:nvSpPr>
        <p:spPr>
          <a:xfrm>
            <a:off x="457200" y="838200"/>
            <a:ext cx="8229600" cy="762000"/>
          </a:xfrm>
          <a:ln/>
        </p:spPr>
        <p:txBody>
          <a:bodyPr/>
          <a:lstStyle/>
          <a:p>
            <a:r>
              <a:rPr lang="en-US" dirty="0"/>
              <a:t>Transactions in the </a:t>
            </a:r>
            <a:r>
              <a:rPr lang="en-US" b="1" dirty="0">
                <a:solidFill>
                  <a:srgbClr val="CC0000"/>
                </a:solidFill>
              </a:rPr>
              <a:t>HR/payroll</a:t>
            </a:r>
            <a:r>
              <a:rPr lang="en-US" dirty="0"/>
              <a:t> cycle:</a:t>
            </a:r>
          </a:p>
        </p:txBody>
      </p:sp>
      <p:sp>
        <p:nvSpPr>
          <p:cNvPr id="345092" name="Rectangle 4"/>
          <p:cNvSpPr>
            <a:spLocks noChangeArrowheads="1"/>
          </p:cNvSpPr>
          <p:nvPr/>
        </p:nvSpPr>
        <p:spPr bwMode="auto">
          <a:xfrm>
            <a:off x="228600" y="1981200"/>
            <a:ext cx="4114800" cy="45720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pPr>
            <a:r>
              <a:rPr lang="en-US" sz="2400" b="0" dirty="0">
                <a:solidFill>
                  <a:srgbClr val="1672CE"/>
                </a:solidFill>
                <a:latin typeface="Times New Roman" pitchFamily="18" charset="0"/>
                <a:cs typeface="Times New Roman" pitchFamily="18" charset="0"/>
              </a:rPr>
              <a:t>MAJOR GIVE-GET:</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Give cash; get labor</a:t>
            </a:r>
          </a:p>
          <a:p>
            <a:pPr marL="342900" indent="-342900">
              <a:spcBef>
                <a:spcPct val="20000"/>
              </a:spcBef>
            </a:pPr>
            <a:r>
              <a:rPr lang="en-US" sz="2400" b="0" dirty="0">
                <a:solidFill>
                  <a:srgbClr val="1672CE"/>
                </a:solidFill>
                <a:latin typeface="Times New Roman" pitchFamily="18" charset="0"/>
                <a:cs typeface="Times New Roman" pitchFamily="18" charset="0"/>
              </a:rPr>
              <a:t>OTHER TRANSACTIONS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Recruit, hire, and train employees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Evaluate and promote employees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Discharge employees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Update payroll records</a:t>
            </a:r>
          </a:p>
        </p:txBody>
      </p:sp>
      <p:sp>
        <p:nvSpPr>
          <p:cNvPr id="345093" name="Rectangle 5"/>
          <p:cNvSpPr>
            <a:spLocks noChangeArrowheads="1"/>
          </p:cNvSpPr>
          <p:nvPr/>
        </p:nvSpPr>
        <p:spPr bwMode="auto">
          <a:xfrm>
            <a:off x="4572000" y="2057400"/>
            <a:ext cx="4343400" cy="45720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Pay employees</a:t>
            </a:r>
          </a:p>
          <a:p>
            <a:pPr marL="742950" lvl="1" indent="-285750">
              <a:spcBef>
                <a:spcPct val="20000"/>
              </a:spcBef>
              <a:buFontTx/>
              <a:buChar char="–"/>
            </a:pPr>
            <a:r>
              <a:rPr lang="en-US" sz="2400" b="0" dirty="0">
                <a:solidFill>
                  <a:srgbClr val="1672CE"/>
                </a:solidFill>
                <a:latin typeface="Times New Roman" pitchFamily="18" charset="0"/>
                <a:cs typeface="Times New Roman" pitchFamily="18" charset="0"/>
              </a:rPr>
              <a:t>Process timecard and commission data</a:t>
            </a:r>
          </a:p>
          <a:p>
            <a:pPr marL="742950" lvl="1" indent="-285750">
              <a:spcBef>
                <a:spcPct val="20000"/>
              </a:spcBef>
              <a:buFontTx/>
              <a:buChar char="–"/>
            </a:pPr>
            <a:r>
              <a:rPr lang="en-US" sz="2400" b="0" dirty="0">
                <a:solidFill>
                  <a:srgbClr val="1672CE"/>
                </a:solidFill>
                <a:latin typeface="Times New Roman" pitchFamily="18" charset="0"/>
                <a:cs typeface="Times New Roman" pitchFamily="18" charset="0"/>
              </a:rPr>
              <a:t>Prepare and distribute payroll</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Calculate and disburse tax and benefit payments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Prepare management reports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Send info to other cycles</a:t>
            </a:r>
          </a:p>
          <a:p>
            <a:pPr marL="342900" indent="-342900">
              <a:spcBef>
                <a:spcPct val="20000"/>
              </a:spcBef>
              <a:buFontTx/>
              <a:buChar char="•"/>
            </a:pPr>
            <a:endParaRPr lang="en-US" b="0" dirty="0">
              <a:solidFill>
                <a:srgbClr val="1672CE"/>
              </a:solidFill>
            </a:endParaRPr>
          </a:p>
          <a:p>
            <a:pPr marL="342900" indent="-342900">
              <a:spcBef>
                <a:spcPct val="20000"/>
              </a:spcBef>
              <a:buFontTx/>
              <a:buChar char="•"/>
            </a:pPr>
            <a:endParaRPr lang="en-US" b="0" dirty="0">
              <a:solidFill>
                <a:srgbClr val="1672CE"/>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45090">
                                            <p:txEl>
                                              <p:pRg st="0" end="0"/>
                                            </p:txEl>
                                          </p:spTgt>
                                        </p:tgtEl>
                                        <p:attrNameLst>
                                          <p:attrName>style.visibility</p:attrName>
                                        </p:attrNameLst>
                                      </p:cBhvr>
                                      <p:to>
                                        <p:strVal val="visible"/>
                                      </p:to>
                                    </p:set>
                                    <p:animEffect transition="in" filter="wipe(up)">
                                      <p:cBhvr>
                                        <p:cTn id="7" dur="500"/>
                                        <p:tgtEl>
                                          <p:spTgt spid="34509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5092"/>
                                        </p:tgtEl>
                                        <p:attrNameLst>
                                          <p:attrName>style.visibility</p:attrName>
                                        </p:attrNameLst>
                                      </p:cBhvr>
                                      <p:to>
                                        <p:strVal val="visible"/>
                                      </p:to>
                                    </p:set>
                                    <p:animEffect transition="in" filter="wipe(left)">
                                      <p:cBhvr>
                                        <p:cTn id="11" dur="500"/>
                                        <p:tgtEl>
                                          <p:spTgt spid="345092"/>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45093"/>
                                        </p:tgtEl>
                                        <p:attrNameLst>
                                          <p:attrName>style.visibility</p:attrName>
                                        </p:attrNameLst>
                                      </p:cBhvr>
                                      <p:to>
                                        <p:strVal val="visible"/>
                                      </p:to>
                                    </p:set>
                                    <p:animEffect transition="in" filter="wipe(right)">
                                      <p:cBhvr>
                                        <p:cTn id="15" dur="500"/>
                                        <p:tgtEl>
                                          <p:spTgt spid="345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0" grpId="0" build="p" autoUpdateAnimBg="0" advAuto="0"/>
      <p:bldP spid="345092" grpId="0" animBg="1" autoUpdateAnimBg="0"/>
      <p:bldP spid="345093"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46115" name="Rectangle 3"/>
          <p:cNvSpPr>
            <a:spLocks noGrp="1" noChangeArrowheads="1"/>
          </p:cNvSpPr>
          <p:nvPr>
            <p:ph type="title"/>
          </p:nvPr>
        </p:nvSpPr>
        <p:spPr>
          <a:xfrm>
            <a:off x="457200" y="274638"/>
            <a:ext cx="8229600" cy="639762"/>
          </a:xfrm>
          <a:ln/>
        </p:spPr>
        <p:txBody>
          <a:bodyPr>
            <a:normAutofit fontScale="90000"/>
          </a:bodyPr>
          <a:lstStyle/>
          <a:p>
            <a:r>
              <a:rPr lang="en-US" sz="44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346114" name="Rectangle 2"/>
          <p:cNvSpPr>
            <a:spLocks noGrp="1" noChangeArrowheads="1"/>
          </p:cNvSpPr>
          <p:nvPr>
            <p:ph sz="quarter" idx="1"/>
          </p:nvPr>
        </p:nvSpPr>
        <p:spPr>
          <a:xfrm>
            <a:off x="457200" y="990600"/>
            <a:ext cx="8229600" cy="762000"/>
          </a:xfrm>
          <a:ln/>
        </p:spPr>
        <p:txBody>
          <a:bodyPr/>
          <a:lstStyle/>
          <a:p>
            <a:r>
              <a:rPr lang="en-US" dirty="0"/>
              <a:t>Transactions in the </a:t>
            </a:r>
            <a:r>
              <a:rPr lang="en-US" b="1" dirty="0">
                <a:solidFill>
                  <a:srgbClr val="CC0000"/>
                </a:solidFill>
              </a:rPr>
              <a:t>production</a:t>
            </a:r>
            <a:r>
              <a:rPr lang="en-US" dirty="0"/>
              <a:t> cycle:</a:t>
            </a:r>
          </a:p>
        </p:txBody>
      </p:sp>
      <p:sp>
        <p:nvSpPr>
          <p:cNvPr id="346116" name="Rectangle 4"/>
          <p:cNvSpPr>
            <a:spLocks noChangeArrowheads="1"/>
          </p:cNvSpPr>
          <p:nvPr/>
        </p:nvSpPr>
        <p:spPr bwMode="auto">
          <a:xfrm>
            <a:off x="228600" y="2057400"/>
            <a:ext cx="4114800" cy="44958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pPr>
            <a:r>
              <a:rPr lang="en-US" sz="2400" b="0" dirty="0">
                <a:solidFill>
                  <a:srgbClr val="1672CE"/>
                </a:solidFill>
                <a:latin typeface="Times New Roman" pitchFamily="18" charset="0"/>
                <a:cs typeface="Times New Roman" pitchFamily="18" charset="0"/>
              </a:rPr>
              <a:t>MAJOR GIVE-GET:</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Give labor and raw materials; Get finished goods</a:t>
            </a:r>
          </a:p>
          <a:p>
            <a:pPr marL="342900" indent="-342900">
              <a:spcBef>
                <a:spcPct val="20000"/>
              </a:spcBef>
            </a:pPr>
            <a:r>
              <a:rPr lang="en-US" sz="2400" b="0" dirty="0">
                <a:solidFill>
                  <a:srgbClr val="1672CE"/>
                </a:solidFill>
                <a:latin typeface="Times New Roman" pitchFamily="18" charset="0"/>
                <a:cs typeface="Times New Roman" pitchFamily="18" charset="0"/>
              </a:rPr>
              <a:t>OTHER TRANSACTIONS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Design products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Forecast, plan, and schedule production</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Requisition raw materials</a:t>
            </a:r>
          </a:p>
          <a:p>
            <a:pPr marL="342900" indent="-342900">
              <a:spcBef>
                <a:spcPct val="20000"/>
              </a:spcBef>
              <a:buFontTx/>
              <a:buChar char="•"/>
            </a:pPr>
            <a:r>
              <a:rPr lang="en-US" sz="2400" b="0" dirty="0">
                <a:solidFill>
                  <a:srgbClr val="1672CE"/>
                </a:solidFill>
                <a:latin typeface="Times New Roman" pitchFamily="18" charset="0"/>
                <a:cs typeface="Times New Roman" pitchFamily="18" charset="0"/>
              </a:rPr>
              <a:t>Manufacture products</a:t>
            </a:r>
          </a:p>
        </p:txBody>
      </p:sp>
      <p:sp>
        <p:nvSpPr>
          <p:cNvPr id="346117" name="Rectangle 5"/>
          <p:cNvSpPr>
            <a:spLocks noChangeArrowheads="1"/>
          </p:cNvSpPr>
          <p:nvPr/>
        </p:nvSpPr>
        <p:spPr bwMode="auto">
          <a:xfrm>
            <a:off x="4572000" y="2133600"/>
            <a:ext cx="4343400" cy="44958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Store finished goods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Accumulate costs for products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Prepare management reports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Send info to other cycles</a:t>
            </a:r>
          </a:p>
          <a:p>
            <a:pPr marL="342900" indent="-342900">
              <a:spcBef>
                <a:spcPct val="20000"/>
              </a:spcBef>
              <a:buFontTx/>
              <a:buChar char="•"/>
            </a:pPr>
            <a:endParaRPr lang="en-US" b="0" dirty="0">
              <a:solidFill>
                <a:srgbClr val="1672CE"/>
              </a:solidFill>
            </a:endParaRPr>
          </a:p>
          <a:p>
            <a:pPr marL="342900" indent="-342900">
              <a:spcBef>
                <a:spcPct val="20000"/>
              </a:spcBef>
              <a:buFontTx/>
              <a:buChar char="•"/>
            </a:pPr>
            <a:endParaRPr lang="en-US" b="0" dirty="0">
              <a:solidFill>
                <a:srgbClr val="1672CE"/>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46114">
                                            <p:txEl>
                                              <p:pRg st="0" end="0"/>
                                            </p:txEl>
                                          </p:spTgt>
                                        </p:tgtEl>
                                        <p:attrNameLst>
                                          <p:attrName>style.visibility</p:attrName>
                                        </p:attrNameLst>
                                      </p:cBhvr>
                                      <p:to>
                                        <p:strVal val="visible"/>
                                      </p:to>
                                    </p:set>
                                    <p:animEffect transition="in" filter="wipe(up)">
                                      <p:cBhvr>
                                        <p:cTn id="7" dur="500"/>
                                        <p:tgtEl>
                                          <p:spTgt spid="34611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6116"/>
                                        </p:tgtEl>
                                        <p:attrNameLst>
                                          <p:attrName>style.visibility</p:attrName>
                                        </p:attrNameLst>
                                      </p:cBhvr>
                                      <p:to>
                                        <p:strVal val="visible"/>
                                      </p:to>
                                    </p:set>
                                    <p:animEffect transition="in" filter="wipe(left)">
                                      <p:cBhvr>
                                        <p:cTn id="11" dur="500"/>
                                        <p:tgtEl>
                                          <p:spTgt spid="346116"/>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46117"/>
                                        </p:tgtEl>
                                        <p:attrNameLst>
                                          <p:attrName>style.visibility</p:attrName>
                                        </p:attrNameLst>
                                      </p:cBhvr>
                                      <p:to>
                                        <p:strVal val="visible"/>
                                      </p:to>
                                    </p:set>
                                    <p:animEffect transition="in" filter="wipe(right)">
                                      <p:cBhvr>
                                        <p:cTn id="15" dur="500"/>
                                        <p:tgtEl>
                                          <p:spTgt spid="346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4" grpId="0" build="p" autoUpdateAnimBg="0" advAuto="0"/>
      <p:bldP spid="346116" grpId="0" animBg="1" autoUpdateAnimBg="0"/>
      <p:bldP spid="346117"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47139" name="Rectangle 3"/>
          <p:cNvSpPr>
            <a:spLocks noGrp="1" noChangeArrowheads="1"/>
          </p:cNvSpPr>
          <p:nvPr>
            <p:ph type="title"/>
          </p:nvPr>
        </p:nvSpPr>
        <p:spPr>
          <a:xfrm>
            <a:off x="457200" y="274638"/>
            <a:ext cx="8229600" cy="792162"/>
          </a:xfrm>
          <a:ln/>
        </p:spPr>
        <p:txBody>
          <a:bodyPr/>
          <a:lstStyle/>
          <a:p>
            <a:r>
              <a:rPr lang="en-US" dirty="0" smtClean="0"/>
              <a:t> </a:t>
            </a:r>
            <a:r>
              <a:rPr lang="en-US" sz="44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347138" name="Rectangle 2"/>
          <p:cNvSpPr>
            <a:spLocks noGrp="1" noChangeArrowheads="1"/>
          </p:cNvSpPr>
          <p:nvPr>
            <p:ph sz="quarter" idx="1"/>
          </p:nvPr>
        </p:nvSpPr>
        <p:spPr>
          <a:xfrm>
            <a:off x="457200" y="838200"/>
            <a:ext cx="8229600" cy="990600"/>
          </a:xfrm>
          <a:ln/>
        </p:spPr>
        <p:txBody>
          <a:bodyPr>
            <a:noAutofit/>
          </a:bodyPr>
          <a:lstStyle/>
          <a:p>
            <a:r>
              <a:rPr lang="en-US" sz="4000" dirty="0">
                <a:latin typeface="Times New Roman" pitchFamily="18" charset="0"/>
                <a:cs typeface="Times New Roman" pitchFamily="18" charset="0"/>
              </a:rPr>
              <a:t>Transactions in the </a:t>
            </a:r>
            <a:r>
              <a:rPr lang="en-US" sz="4000" b="1" dirty="0">
                <a:solidFill>
                  <a:srgbClr val="CC0000"/>
                </a:solidFill>
                <a:latin typeface="Times New Roman" pitchFamily="18" charset="0"/>
                <a:cs typeface="Times New Roman" pitchFamily="18" charset="0"/>
              </a:rPr>
              <a:t>financing</a:t>
            </a:r>
            <a:r>
              <a:rPr lang="en-US" sz="4000" dirty="0">
                <a:latin typeface="Times New Roman" pitchFamily="18" charset="0"/>
                <a:cs typeface="Times New Roman" pitchFamily="18" charset="0"/>
              </a:rPr>
              <a:t> cycle:</a:t>
            </a:r>
          </a:p>
        </p:txBody>
      </p:sp>
      <p:sp>
        <p:nvSpPr>
          <p:cNvPr id="347140" name="Rectangle 4"/>
          <p:cNvSpPr>
            <a:spLocks noChangeArrowheads="1"/>
          </p:cNvSpPr>
          <p:nvPr/>
        </p:nvSpPr>
        <p:spPr bwMode="auto">
          <a:xfrm>
            <a:off x="381000" y="1752600"/>
            <a:ext cx="3962400" cy="47244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pPr>
            <a:r>
              <a:rPr lang="en-US" sz="2800" b="0" dirty="0">
                <a:solidFill>
                  <a:srgbClr val="1672CE"/>
                </a:solidFill>
                <a:latin typeface="Times New Roman" pitchFamily="18" charset="0"/>
                <a:cs typeface="Times New Roman" pitchFamily="18" charset="0"/>
              </a:rPr>
              <a:t>MAJOR GIVE-GET:</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Give cash; get cash</a:t>
            </a:r>
          </a:p>
          <a:p>
            <a:pPr marL="342900" indent="-342900">
              <a:spcBef>
                <a:spcPct val="20000"/>
              </a:spcBef>
            </a:pPr>
            <a:r>
              <a:rPr lang="en-US" sz="2800" b="0" dirty="0">
                <a:solidFill>
                  <a:srgbClr val="1672CE"/>
                </a:solidFill>
                <a:latin typeface="Times New Roman" pitchFamily="18" charset="0"/>
                <a:cs typeface="Times New Roman" pitchFamily="18" charset="0"/>
              </a:rPr>
              <a:t>OTHER TRANSACTIONS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Forecast cash needs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Sell securities to investors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Borrow money from lenders</a:t>
            </a:r>
          </a:p>
        </p:txBody>
      </p:sp>
      <p:sp>
        <p:nvSpPr>
          <p:cNvPr id="347141" name="Rectangle 5"/>
          <p:cNvSpPr>
            <a:spLocks noChangeArrowheads="1"/>
          </p:cNvSpPr>
          <p:nvPr/>
        </p:nvSpPr>
        <p:spPr bwMode="auto">
          <a:xfrm>
            <a:off x="4724400" y="1676400"/>
            <a:ext cx="4038600" cy="4800600"/>
          </a:xfrm>
          <a:prstGeom prst="rect">
            <a:avLst/>
          </a:prstGeom>
          <a:solidFill>
            <a:srgbClr val="FFDDBB"/>
          </a:solidFill>
          <a:ln w="28575">
            <a:solidFill>
              <a:srgbClr val="1672CE"/>
            </a:solidFill>
            <a:miter lim="800000"/>
            <a:headEnd/>
            <a:tailEnd/>
          </a:ln>
          <a:effectLst/>
        </p:spPr>
        <p:txBody>
          <a:bodyPr/>
          <a:lstStyle/>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Pay dividends to investors and interest to lenders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Retire debt</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Prepare management reports</a:t>
            </a:r>
          </a:p>
          <a:p>
            <a:pPr marL="342900" indent="-342900">
              <a:spcBef>
                <a:spcPct val="20000"/>
              </a:spcBef>
              <a:buFontTx/>
              <a:buChar char="•"/>
            </a:pPr>
            <a:r>
              <a:rPr lang="en-US" sz="2800" b="0" dirty="0">
                <a:solidFill>
                  <a:srgbClr val="1672CE"/>
                </a:solidFill>
                <a:latin typeface="Times New Roman" pitchFamily="18" charset="0"/>
                <a:cs typeface="Times New Roman" pitchFamily="18" charset="0"/>
              </a:rPr>
              <a:t>Send info to other cycles</a:t>
            </a:r>
          </a:p>
          <a:p>
            <a:pPr marL="342900" indent="-342900">
              <a:spcBef>
                <a:spcPct val="20000"/>
              </a:spcBef>
              <a:buFontTx/>
              <a:buChar char="•"/>
            </a:pPr>
            <a:endParaRPr lang="en-US" b="0" dirty="0">
              <a:solidFill>
                <a:srgbClr val="1672CE"/>
              </a:solidFill>
            </a:endParaRPr>
          </a:p>
          <a:p>
            <a:pPr marL="342900" indent="-342900">
              <a:spcBef>
                <a:spcPct val="20000"/>
              </a:spcBef>
              <a:buFontTx/>
              <a:buChar char="•"/>
            </a:pPr>
            <a:endParaRPr lang="en-US" b="0" dirty="0">
              <a:solidFill>
                <a:srgbClr val="1672CE"/>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47138">
                                            <p:txEl>
                                              <p:pRg st="0" end="0"/>
                                            </p:txEl>
                                          </p:spTgt>
                                        </p:tgtEl>
                                        <p:attrNameLst>
                                          <p:attrName>style.visibility</p:attrName>
                                        </p:attrNameLst>
                                      </p:cBhvr>
                                      <p:to>
                                        <p:strVal val="visible"/>
                                      </p:to>
                                    </p:set>
                                    <p:animEffect transition="in" filter="wipe(up)">
                                      <p:cBhvr>
                                        <p:cTn id="7" dur="500"/>
                                        <p:tgtEl>
                                          <p:spTgt spid="34713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7140"/>
                                        </p:tgtEl>
                                        <p:attrNameLst>
                                          <p:attrName>style.visibility</p:attrName>
                                        </p:attrNameLst>
                                      </p:cBhvr>
                                      <p:to>
                                        <p:strVal val="visible"/>
                                      </p:to>
                                    </p:set>
                                    <p:animEffect transition="in" filter="wipe(left)">
                                      <p:cBhvr>
                                        <p:cTn id="11" dur="500"/>
                                        <p:tgtEl>
                                          <p:spTgt spid="347140"/>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47141"/>
                                        </p:tgtEl>
                                        <p:attrNameLst>
                                          <p:attrName>style.visibility</p:attrName>
                                        </p:attrNameLst>
                                      </p:cBhvr>
                                      <p:to>
                                        <p:strVal val="visible"/>
                                      </p:to>
                                    </p:set>
                                    <p:animEffect transition="in" filter="wipe(right)">
                                      <p:cBhvr>
                                        <p:cTn id="15" dur="500"/>
                                        <p:tgtEl>
                                          <p:spTgt spid="347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8" grpId="0" build="p" autoUpdateAnimBg="0" advAuto="0"/>
      <p:bldP spid="347140" grpId="0" animBg="1" autoUpdateAnimBg="0"/>
      <p:bldP spid="34714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1" name="Rectangle 3"/>
          <p:cNvSpPr>
            <a:spLocks noGrp="1" noChangeArrowheads="1"/>
          </p:cNvSpPr>
          <p:nvPr>
            <p:ph type="title"/>
          </p:nvPr>
        </p:nvSpPr>
        <p:spPr>
          <a:xfrm>
            <a:off x="457200" y="274638"/>
            <a:ext cx="8229600" cy="715962"/>
          </a:xfrm>
          <a:ln/>
        </p:spPr>
        <p:txBody>
          <a:bodyPr>
            <a:normAutofit fontScale="90000"/>
          </a:bodyPr>
          <a:lstStyle/>
          <a:p>
            <a:r>
              <a:rPr lang="en-US" dirty="0" smtClean="0"/>
              <a:t>            </a:t>
            </a:r>
            <a:r>
              <a:rPr lang="en-US" sz="4400" dirty="0" smtClean="0">
                <a:solidFill>
                  <a:srgbClr val="00B0F0"/>
                </a:solidFill>
                <a:latin typeface="Times New Roman" pitchFamily="18" charset="0"/>
                <a:cs typeface="Times New Roman" pitchFamily="18" charset="0"/>
              </a:rPr>
              <a:t>BUSINESS CYCLES</a:t>
            </a:r>
            <a:endParaRPr lang="en-US" dirty="0">
              <a:solidFill>
                <a:srgbClr val="00B0F0"/>
              </a:solidFill>
            </a:endParaRPr>
          </a:p>
        </p:txBody>
      </p:sp>
      <p:sp>
        <p:nvSpPr>
          <p:cNvPr id="227330" name="Rectangle 2"/>
          <p:cNvSpPr>
            <a:spLocks noGrp="1" noChangeArrowheads="1"/>
          </p:cNvSpPr>
          <p:nvPr>
            <p:ph sz="quarter" idx="1"/>
          </p:nvPr>
        </p:nvSpPr>
        <p:spPr>
          <a:xfrm>
            <a:off x="228600" y="1481328"/>
            <a:ext cx="8686800" cy="4525963"/>
          </a:xfrm>
          <a:ln/>
        </p:spPr>
        <p:txBody>
          <a:bodyPr>
            <a:normAutofit/>
          </a:bodyPr>
          <a:lstStyle/>
          <a:p>
            <a:r>
              <a:rPr lang="en-US" sz="3200" dirty="0" smtClean="0">
                <a:latin typeface="Times New Roman" pitchFamily="18" charset="0"/>
                <a:cs typeface="Times New Roman" pitchFamily="18" charset="0"/>
              </a:rPr>
              <a:t>Generally, </a:t>
            </a:r>
            <a:r>
              <a:rPr lang="en-US" dirty="0" smtClean="0">
                <a:latin typeface="Times New Roman" pitchFamily="18" charset="0"/>
                <a:cs typeface="Times New Roman" pitchFamily="18" charset="0"/>
              </a:rPr>
              <a:t>e</a:t>
            </a:r>
            <a:r>
              <a:rPr lang="en-US" sz="3200" dirty="0" smtClean="0">
                <a:latin typeface="Times New Roman" pitchFamily="18" charset="0"/>
                <a:cs typeface="Times New Roman" pitchFamily="18" charset="0"/>
              </a:rPr>
              <a:t>very </a:t>
            </a:r>
            <a:r>
              <a:rPr lang="en-US" sz="3200" dirty="0">
                <a:latin typeface="Times New Roman" pitchFamily="18" charset="0"/>
                <a:cs typeface="Times New Roman" pitchFamily="18" charset="0"/>
              </a:rPr>
              <a:t>transaction cycle:</a:t>
            </a:r>
          </a:p>
          <a:p>
            <a:pPr lvl="1"/>
            <a:r>
              <a:rPr lang="en-US" sz="3200" dirty="0">
                <a:latin typeface="Times New Roman" pitchFamily="18" charset="0"/>
                <a:cs typeface="Times New Roman" pitchFamily="18" charset="0"/>
              </a:rPr>
              <a:t>Relates to other cycles</a:t>
            </a:r>
          </a:p>
          <a:p>
            <a:pPr lvl="1"/>
            <a:r>
              <a:rPr lang="en-US" sz="3200" dirty="0">
                <a:latin typeface="Times New Roman" pitchFamily="18" charset="0"/>
                <a:cs typeface="Times New Roman" pitchFamily="18" charset="0"/>
              </a:rPr>
              <a:t>Interfaces with the </a:t>
            </a:r>
            <a:r>
              <a:rPr lang="en-US" sz="3200" dirty="0">
                <a:solidFill>
                  <a:srgbClr val="00B0F0"/>
                </a:solidFill>
                <a:latin typeface="Times New Roman" pitchFamily="18" charset="0"/>
                <a:cs typeface="Times New Roman" pitchFamily="18" charset="0"/>
              </a:rPr>
              <a:t>general ledger and reporting system</a:t>
            </a:r>
            <a:r>
              <a:rPr lang="en-US" sz="3200" dirty="0">
                <a:latin typeface="Times New Roman" pitchFamily="18" charset="0"/>
                <a:cs typeface="Times New Roman" pitchFamily="18" charset="0"/>
              </a:rPr>
              <a:t>, which generates information for management and external parties.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7330">
                                            <p:txEl>
                                              <p:pRg st="0" end="0"/>
                                            </p:txEl>
                                          </p:spTgt>
                                        </p:tgtEl>
                                        <p:attrNameLst>
                                          <p:attrName>style.visibility</p:attrName>
                                        </p:attrNameLst>
                                      </p:cBhvr>
                                      <p:to>
                                        <p:strVal val="visible"/>
                                      </p:to>
                                    </p:set>
                                    <p:animEffect transition="in" filter="wipe(up)">
                                      <p:cBhvr>
                                        <p:cTn id="7" dur="500"/>
                                        <p:tgtEl>
                                          <p:spTgt spid="2273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7330">
                                            <p:txEl>
                                              <p:pRg st="1" end="1"/>
                                            </p:txEl>
                                          </p:spTgt>
                                        </p:tgtEl>
                                        <p:attrNameLst>
                                          <p:attrName>style.visibility</p:attrName>
                                        </p:attrNameLst>
                                      </p:cBhvr>
                                      <p:to>
                                        <p:strVal val="visible"/>
                                      </p:to>
                                    </p:set>
                                    <p:animEffect transition="in" filter="wipe(up)">
                                      <p:cBhvr>
                                        <p:cTn id="12" dur="500"/>
                                        <p:tgtEl>
                                          <p:spTgt spid="2273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7330">
                                            <p:txEl>
                                              <p:pRg st="2" end="2"/>
                                            </p:txEl>
                                          </p:spTgt>
                                        </p:tgtEl>
                                        <p:attrNameLst>
                                          <p:attrName>style.visibility</p:attrName>
                                        </p:attrNameLst>
                                      </p:cBhvr>
                                      <p:to>
                                        <p:strVal val="visible"/>
                                      </p:to>
                                    </p:set>
                                    <p:animEffect transition="in" filter="wipe(up)">
                                      <p:cBhvr>
                                        <p:cTn id="17" dur="500"/>
                                        <p:tgtEl>
                                          <p:spTgt spid="2273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8" name="Rectangle 6"/>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28359" name="Oval 7"/>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Revenue</a:t>
            </a:r>
          </a:p>
          <a:p>
            <a:pPr algn="ctr"/>
            <a:r>
              <a:rPr lang="en-US" dirty="0">
                <a:solidFill>
                  <a:srgbClr val="FF0000"/>
                </a:solidFill>
              </a:rPr>
              <a:t>Cycle</a:t>
            </a:r>
          </a:p>
        </p:txBody>
      </p:sp>
      <p:sp>
        <p:nvSpPr>
          <p:cNvPr id="228360" name="Oval 8"/>
          <p:cNvSpPr>
            <a:spLocks noChangeArrowheads="1"/>
          </p:cNvSpPr>
          <p:nvPr/>
        </p:nvSpPr>
        <p:spPr bwMode="auto">
          <a:xfrm>
            <a:off x="3733800" y="5334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50"/>
                </a:solidFill>
              </a:rPr>
              <a:t>Expenditure</a:t>
            </a:r>
          </a:p>
          <a:p>
            <a:pPr algn="ctr"/>
            <a:r>
              <a:rPr lang="en-US" dirty="0">
                <a:solidFill>
                  <a:srgbClr val="00B050"/>
                </a:solidFill>
              </a:rPr>
              <a:t>Cycle</a:t>
            </a:r>
          </a:p>
        </p:txBody>
      </p:sp>
      <p:sp>
        <p:nvSpPr>
          <p:cNvPr id="228361" name="Oval 9"/>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Production</a:t>
            </a:r>
          </a:p>
          <a:p>
            <a:pPr algn="ctr"/>
            <a:r>
              <a:rPr lang="en-US" dirty="0">
                <a:solidFill>
                  <a:srgbClr val="0070C0"/>
                </a:solidFill>
              </a:rPr>
              <a:t>Cycle</a:t>
            </a:r>
          </a:p>
        </p:txBody>
      </p:sp>
      <p:sp>
        <p:nvSpPr>
          <p:cNvPr id="228362" name="Oval 10"/>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b="1" dirty="0"/>
              <a:t>Human Res./</a:t>
            </a:r>
          </a:p>
          <a:p>
            <a:pPr algn="ctr"/>
            <a:r>
              <a:rPr lang="en-US" b="1" dirty="0"/>
              <a:t>Payroll Cycle</a:t>
            </a:r>
          </a:p>
        </p:txBody>
      </p:sp>
      <p:sp>
        <p:nvSpPr>
          <p:cNvPr id="228363" name="Oval 11"/>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Financing</a:t>
            </a:r>
          </a:p>
          <a:p>
            <a:pPr algn="ctr"/>
            <a:r>
              <a:rPr lang="en-US" dirty="0">
                <a:solidFill>
                  <a:srgbClr val="0070C0"/>
                </a:solidFill>
              </a:rPr>
              <a:t>Cycle</a:t>
            </a:r>
          </a:p>
        </p:txBody>
      </p:sp>
      <p:sp>
        <p:nvSpPr>
          <p:cNvPr id="228364" name="Rectangle 12"/>
          <p:cNvSpPr>
            <a:spLocks noGrp="1" noChangeArrowheads="1"/>
          </p:cNvSpPr>
          <p:nvPr>
            <p:ph sz="quarter" idx="1"/>
          </p:nvPr>
        </p:nvSpPr>
        <p:spPr>
          <a:xfrm>
            <a:off x="5791200" y="2362200"/>
            <a:ext cx="3276600" cy="3687763"/>
          </a:xfrm>
          <a:solidFill>
            <a:schemeClr val="bg1"/>
          </a:solidFill>
          <a:ln w="57150"/>
        </p:spPr>
        <p:txBody>
          <a:bodyPr>
            <a:noAutofit/>
          </a:bodyPr>
          <a:lstStyle/>
          <a:p>
            <a:pPr>
              <a:lnSpc>
                <a:spcPct val="90000"/>
              </a:lnSpc>
              <a:buNone/>
            </a:pPr>
            <a:r>
              <a:rPr lang="en-US" sz="2000" b="1" dirty="0" smtClean="0">
                <a:solidFill>
                  <a:srgbClr val="0070C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     The </a:t>
            </a:r>
            <a:r>
              <a:rPr lang="en-US" sz="2000" b="1" dirty="0">
                <a:latin typeface="Times New Roman" pitchFamily="18" charset="0"/>
                <a:cs typeface="Times New Roman" pitchFamily="18" charset="0"/>
              </a:rPr>
              <a:t>revenue cycle</a:t>
            </a:r>
          </a:p>
          <a:p>
            <a:pPr lvl="1">
              <a:lnSpc>
                <a:spcPct val="90000"/>
              </a:lnSpc>
            </a:pPr>
            <a:r>
              <a:rPr lang="en-US" sz="2000" b="1" dirty="0">
                <a:solidFill>
                  <a:srgbClr val="0070C0"/>
                </a:solidFill>
                <a:latin typeface="Times New Roman" pitchFamily="18" charset="0"/>
                <a:cs typeface="Times New Roman" pitchFamily="18" charset="0"/>
              </a:rPr>
              <a:t>Gets finished goods from the production cycle</a:t>
            </a:r>
          </a:p>
          <a:p>
            <a:pPr lvl="1">
              <a:lnSpc>
                <a:spcPct val="90000"/>
              </a:lnSpc>
            </a:pPr>
            <a:r>
              <a:rPr lang="en-US" sz="2000" b="1" dirty="0">
                <a:solidFill>
                  <a:srgbClr val="0070C0"/>
                </a:solidFill>
                <a:latin typeface="Times New Roman" pitchFamily="18" charset="0"/>
                <a:cs typeface="Times New Roman" pitchFamily="18" charset="0"/>
              </a:rPr>
              <a:t>Provides funds to the financing cycle</a:t>
            </a:r>
          </a:p>
          <a:p>
            <a:pPr lvl="1">
              <a:lnSpc>
                <a:spcPct val="90000"/>
              </a:lnSpc>
            </a:pPr>
            <a:r>
              <a:rPr lang="en-US" sz="2000" b="1" dirty="0">
                <a:solidFill>
                  <a:srgbClr val="0070C0"/>
                </a:solidFill>
                <a:latin typeface="Times New Roman" pitchFamily="18" charset="0"/>
                <a:cs typeface="Times New Roman" pitchFamily="18" charset="0"/>
              </a:rPr>
              <a:t>Provides data to the General Ledger and Reporting System</a:t>
            </a:r>
          </a:p>
        </p:txBody>
      </p:sp>
      <p:sp>
        <p:nvSpPr>
          <p:cNvPr id="228365" name="Line 13"/>
          <p:cNvSpPr>
            <a:spLocks noChangeShapeType="1"/>
          </p:cNvSpPr>
          <p:nvPr/>
        </p:nvSpPr>
        <p:spPr bwMode="auto">
          <a:xfrm flipV="1">
            <a:off x="7620000" y="304800"/>
            <a:ext cx="0" cy="304800"/>
          </a:xfrm>
          <a:prstGeom prst="line">
            <a:avLst/>
          </a:prstGeom>
          <a:noFill/>
          <a:ln w="57150">
            <a:solidFill>
              <a:srgbClr val="0000FF"/>
            </a:solidFill>
            <a:round/>
            <a:headEnd/>
            <a:tailEnd/>
          </a:ln>
          <a:effectLst/>
        </p:spPr>
        <p:txBody>
          <a:bodyPr/>
          <a:lstStyle/>
          <a:p>
            <a:endParaRPr lang="en-US"/>
          </a:p>
        </p:txBody>
      </p:sp>
      <p:sp>
        <p:nvSpPr>
          <p:cNvPr id="228366" name="Line 14"/>
          <p:cNvSpPr>
            <a:spLocks noChangeShapeType="1"/>
          </p:cNvSpPr>
          <p:nvPr/>
        </p:nvSpPr>
        <p:spPr bwMode="auto">
          <a:xfrm flipH="1" flipV="1">
            <a:off x="1676400" y="304800"/>
            <a:ext cx="5943600" cy="0"/>
          </a:xfrm>
          <a:prstGeom prst="line">
            <a:avLst/>
          </a:prstGeom>
          <a:noFill/>
          <a:ln w="57150">
            <a:solidFill>
              <a:srgbClr val="0000FF"/>
            </a:solidFill>
            <a:round/>
            <a:headEnd/>
            <a:tailEnd/>
          </a:ln>
          <a:effectLst/>
        </p:spPr>
        <p:txBody>
          <a:bodyPr/>
          <a:lstStyle/>
          <a:p>
            <a:endParaRPr lang="en-US"/>
          </a:p>
        </p:txBody>
      </p:sp>
      <p:sp>
        <p:nvSpPr>
          <p:cNvPr id="228367" name="Line 15"/>
          <p:cNvSpPr>
            <a:spLocks noChangeShapeType="1"/>
          </p:cNvSpPr>
          <p:nvPr/>
        </p:nvSpPr>
        <p:spPr bwMode="auto">
          <a:xfrm>
            <a:off x="1676400" y="304800"/>
            <a:ext cx="0" cy="304800"/>
          </a:xfrm>
          <a:prstGeom prst="line">
            <a:avLst/>
          </a:prstGeom>
          <a:noFill/>
          <a:ln w="57150">
            <a:solidFill>
              <a:srgbClr val="0000FF"/>
            </a:solidFill>
            <a:round/>
            <a:headEnd/>
            <a:tailEnd type="triangle" w="med" len="med"/>
          </a:ln>
          <a:effectLst/>
        </p:spPr>
        <p:txBody>
          <a:bodyPr/>
          <a:lstStyle/>
          <a:p>
            <a:endParaRPr lang="en-US"/>
          </a:p>
        </p:txBody>
      </p:sp>
      <p:sp>
        <p:nvSpPr>
          <p:cNvPr id="228368" name="Text Box 16"/>
          <p:cNvSpPr txBox="1">
            <a:spLocks noChangeArrowheads="1"/>
          </p:cNvSpPr>
          <p:nvPr/>
        </p:nvSpPr>
        <p:spPr bwMode="auto">
          <a:xfrm>
            <a:off x="3651250" y="0"/>
            <a:ext cx="1911350" cy="369332"/>
          </a:xfrm>
          <a:prstGeom prst="rect">
            <a:avLst/>
          </a:prstGeom>
          <a:noFill/>
          <a:ln w="9525">
            <a:noFill/>
            <a:miter lim="800000"/>
            <a:headEnd/>
            <a:tailEnd/>
          </a:ln>
          <a:effectLst/>
        </p:spPr>
        <p:txBody>
          <a:bodyPr wrap="square">
            <a:spAutoFit/>
          </a:bodyPr>
          <a:lstStyle/>
          <a:p>
            <a:r>
              <a:rPr lang="en-US" sz="1800">
                <a:solidFill>
                  <a:srgbClr val="0000FF"/>
                </a:solidFill>
              </a:rPr>
              <a:t>Finished Goods</a:t>
            </a:r>
          </a:p>
        </p:txBody>
      </p:sp>
      <p:sp>
        <p:nvSpPr>
          <p:cNvPr id="228369" name="Line 17"/>
          <p:cNvSpPr>
            <a:spLocks noChangeShapeType="1"/>
          </p:cNvSpPr>
          <p:nvPr/>
        </p:nvSpPr>
        <p:spPr bwMode="auto">
          <a:xfrm>
            <a:off x="1752600" y="1981200"/>
            <a:ext cx="2133600" cy="2743200"/>
          </a:xfrm>
          <a:prstGeom prst="line">
            <a:avLst/>
          </a:prstGeom>
          <a:noFill/>
          <a:ln w="57150">
            <a:solidFill>
              <a:srgbClr val="0000FF"/>
            </a:solidFill>
            <a:round/>
            <a:headEnd/>
            <a:tailEnd type="triangle" w="med" len="med"/>
          </a:ln>
          <a:effectLst/>
        </p:spPr>
        <p:txBody>
          <a:bodyPr/>
          <a:lstStyle/>
          <a:p>
            <a:endParaRPr lang="en-US"/>
          </a:p>
        </p:txBody>
      </p:sp>
      <p:sp>
        <p:nvSpPr>
          <p:cNvPr id="228371" name="Text Box 19"/>
          <p:cNvSpPr txBox="1">
            <a:spLocks noChangeArrowheads="1"/>
          </p:cNvSpPr>
          <p:nvPr/>
        </p:nvSpPr>
        <p:spPr bwMode="auto">
          <a:xfrm rot="-18459240">
            <a:off x="2262982" y="2734468"/>
            <a:ext cx="869950" cy="366713"/>
          </a:xfrm>
          <a:prstGeom prst="rect">
            <a:avLst/>
          </a:prstGeom>
          <a:noFill/>
          <a:ln w="9525">
            <a:noFill/>
            <a:miter lim="800000"/>
            <a:headEnd/>
            <a:tailEnd/>
          </a:ln>
          <a:effectLst/>
        </p:spPr>
        <p:txBody>
          <a:bodyPr wrap="none">
            <a:spAutoFit/>
          </a:bodyPr>
          <a:lstStyle/>
          <a:p>
            <a:r>
              <a:rPr lang="en-US" sz="1800">
                <a:solidFill>
                  <a:srgbClr val="0000FF"/>
                </a:solidFill>
              </a:rPr>
              <a:t>Funds</a:t>
            </a:r>
          </a:p>
        </p:txBody>
      </p:sp>
      <p:sp>
        <p:nvSpPr>
          <p:cNvPr id="228372" name="Line 20"/>
          <p:cNvSpPr>
            <a:spLocks noChangeShapeType="1"/>
          </p:cNvSpPr>
          <p:nvPr/>
        </p:nvSpPr>
        <p:spPr bwMode="auto">
          <a:xfrm>
            <a:off x="2590800" y="1600200"/>
            <a:ext cx="990600" cy="1143000"/>
          </a:xfrm>
          <a:prstGeom prst="line">
            <a:avLst/>
          </a:prstGeom>
          <a:noFill/>
          <a:ln w="57150">
            <a:solidFill>
              <a:srgbClr val="0000FF"/>
            </a:solidFill>
            <a:round/>
            <a:headEnd/>
            <a:tailEnd type="triangle" w="med" len="med"/>
          </a:ln>
          <a:effectLst/>
        </p:spPr>
        <p:txBody>
          <a:bodyPr/>
          <a:lstStyle/>
          <a:p>
            <a:endParaRPr lang="en-US"/>
          </a:p>
        </p:txBody>
      </p:sp>
      <p:sp>
        <p:nvSpPr>
          <p:cNvPr id="228373" name="Text Box 21"/>
          <p:cNvSpPr txBox="1">
            <a:spLocks noChangeArrowheads="1"/>
          </p:cNvSpPr>
          <p:nvPr/>
        </p:nvSpPr>
        <p:spPr bwMode="auto">
          <a:xfrm rot="-18459240">
            <a:off x="2755107" y="1701006"/>
            <a:ext cx="679450" cy="366713"/>
          </a:xfrm>
          <a:prstGeom prst="rect">
            <a:avLst/>
          </a:prstGeom>
          <a:noFill/>
          <a:ln w="9525">
            <a:noFill/>
            <a:miter lim="800000"/>
            <a:headEnd/>
            <a:tailEnd/>
          </a:ln>
          <a:effectLst/>
        </p:spPr>
        <p:txBody>
          <a:bodyPr wrap="none">
            <a:spAutoFit/>
          </a:bodyPr>
          <a:lstStyle/>
          <a:p>
            <a:r>
              <a:rPr lang="en-US" sz="1800">
                <a:solidFill>
                  <a:srgbClr val="0000FF"/>
                </a:solidFill>
              </a:rPr>
              <a:t>Data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8364">
                                            <p:txEl>
                                              <p:charRg st="4294967295" end="4294967295"/>
                                            </p:txEl>
                                          </p:spTgt>
                                        </p:tgtEl>
                                        <p:attrNameLst>
                                          <p:attrName>style.visibility</p:attrName>
                                        </p:attrNameLst>
                                      </p:cBhvr>
                                      <p:to>
                                        <p:strVal val="visible"/>
                                      </p:to>
                                    </p:set>
                                    <p:anim calcmode="lin" valueType="num">
                                      <p:cBhvr>
                                        <p:cTn id="7" dur="500" fill="hold"/>
                                        <p:tgtEl>
                                          <p:spTgt spid="228364">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28364">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29379" name="Oval 3"/>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a:t>Revenue</a:t>
            </a:r>
          </a:p>
          <a:p>
            <a:pPr algn="ctr"/>
            <a:r>
              <a:rPr lang="en-US"/>
              <a:t>Cycle</a:t>
            </a:r>
          </a:p>
        </p:txBody>
      </p:sp>
      <p:sp>
        <p:nvSpPr>
          <p:cNvPr id="229380" name="Oval 4"/>
          <p:cNvSpPr>
            <a:spLocks noChangeArrowheads="1"/>
          </p:cNvSpPr>
          <p:nvPr/>
        </p:nvSpPr>
        <p:spPr bwMode="auto">
          <a:xfrm>
            <a:off x="37338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Expenditure</a:t>
            </a:r>
          </a:p>
          <a:p>
            <a:pPr algn="ctr"/>
            <a:r>
              <a:rPr lang="en-US" dirty="0">
                <a:solidFill>
                  <a:srgbClr val="FF0000"/>
                </a:solidFill>
              </a:rPr>
              <a:t>Cycle</a:t>
            </a:r>
          </a:p>
        </p:txBody>
      </p:sp>
      <p:sp>
        <p:nvSpPr>
          <p:cNvPr id="229381" name="Oval 5"/>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Production</a:t>
            </a:r>
          </a:p>
          <a:p>
            <a:pPr algn="ctr"/>
            <a:r>
              <a:rPr lang="en-US" dirty="0">
                <a:solidFill>
                  <a:srgbClr val="0070C0"/>
                </a:solidFill>
              </a:rPr>
              <a:t>Cycle</a:t>
            </a:r>
          </a:p>
        </p:txBody>
      </p:sp>
      <p:sp>
        <p:nvSpPr>
          <p:cNvPr id="229382" name="Oval 6"/>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b="1" dirty="0"/>
              <a:t>Human Res./</a:t>
            </a:r>
          </a:p>
          <a:p>
            <a:pPr algn="ctr"/>
            <a:r>
              <a:rPr lang="en-US" b="1" dirty="0"/>
              <a:t>Payroll Cycle</a:t>
            </a:r>
          </a:p>
        </p:txBody>
      </p:sp>
      <p:sp>
        <p:nvSpPr>
          <p:cNvPr id="229383" name="Oval 7"/>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F0"/>
                </a:solidFill>
              </a:rPr>
              <a:t>Financing</a:t>
            </a:r>
          </a:p>
          <a:p>
            <a:pPr algn="ctr"/>
            <a:r>
              <a:rPr lang="en-US" dirty="0">
                <a:solidFill>
                  <a:srgbClr val="00B0F0"/>
                </a:solidFill>
              </a:rPr>
              <a:t>Cycle</a:t>
            </a:r>
          </a:p>
        </p:txBody>
      </p:sp>
      <p:sp>
        <p:nvSpPr>
          <p:cNvPr id="229384" name="Rectangle 8"/>
          <p:cNvSpPr>
            <a:spLocks noGrp="1" noChangeArrowheads="1"/>
          </p:cNvSpPr>
          <p:nvPr>
            <p:ph sz="quarter" idx="1"/>
          </p:nvPr>
        </p:nvSpPr>
        <p:spPr>
          <a:xfrm>
            <a:off x="6019800" y="3200400"/>
            <a:ext cx="3048000" cy="3124200"/>
          </a:xfrm>
          <a:solidFill>
            <a:schemeClr val="bg1"/>
          </a:solidFill>
          <a:ln w="57150"/>
        </p:spPr>
        <p:txBody>
          <a:bodyPr>
            <a:normAutofit/>
          </a:bodyPr>
          <a:lstStyle/>
          <a:p>
            <a:pPr>
              <a:lnSpc>
                <a:spcPct val="90000"/>
              </a:lnSpc>
              <a:buNone/>
            </a:pPr>
            <a:r>
              <a:rPr lang="en-US" sz="2000" b="1" dirty="0" smtClean="0"/>
              <a:t>      T</a:t>
            </a:r>
            <a:r>
              <a:rPr lang="en-US" sz="2000" b="1" dirty="0" smtClean="0">
                <a:latin typeface="Times New Roman" pitchFamily="18" charset="0"/>
                <a:cs typeface="Times New Roman" pitchFamily="18" charset="0"/>
              </a:rPr>
              <a:t>he </a:t>
            </a:r>
            <a:r>
              <a:rPr lang="en-US" sz="2000" b="1" dirty="0">
                <a:latin typeface="Times New Roman" pitchFamily="18" charset="0"/>
                <a:cs typeface="Times New Roman" pitchFamily="18" charset="0"/>
              </a:rPr>
              <a:t>expenditure cycle</a:t>
            </a:r>
          </a:p>
          <a:p>
            <a:pPr lvl="1">
              <a:lnSpc>
                <a:spcPct val="90000"/>
              </a:lnSpc>
            </a:pPr>
            <a:r>
              <a:rPr lang="en-US" sz="2000" b="1" dirty="0">
                <a:solidFill>
                  <a:srgbClr val="0070C0"/>
                </a:solidFill>
                <a:latin typeface="Times New Roman" pitchFamily="18" charset="0"/>
                <a:cs typeface="Times New Roman" pitchFamily="18" charset="0"/>
              </a:rPr>
              <a:t>Gets funds from the financing cycle</a:t>
            </a:r>
          </a:p>
          <a:p>
            <a:pPr lvl="1">
              <a:lnSpc>
                <a:spcPct val="90000"/>
              </a:lnSpc>
            </a:pPr>
            <a:r>
              <a:rPr lang="en-US" sz="2000" b="1" dirty="0">
                <a:solidFill>
                  <a:srgbClr val="0070C0"/>
                </a:solidFill>
                <a:latin typeface="Times New Roman" pitchFamily="18" charset="0"/>
                <a:cs typeface="Times New Roman" pitchFamily="18" charset="0"/>
              </a:rPr>
              <a:t>Provides raw materials to the production cycle</a:t>
            </a:r>
          </a:p>
          <a:p>
            <a:pPr lvl="1">
              <a:lnSpc>
                <a:spcPct val="90000"/>
              </a:lnSpc>
            </a:pPr>
            <a:r>
              <a:rPr lang="en-US" sz="2000" b="1" dirty="0">
                <a:solidFill>
                  <a:srgbClr val="0070C0"/>
                </a:solidFill>
                <a:latin typeface="Times New Roman" pitchFamily="18" charset="0"/>
                <a:cs typeface="Times New Roman" pitchFamily="18" charset="0"/>
              </a:rPr>
              <a:t>Provides data to the General Ledger and Reporting System</a:t>
            </a:r>
          </a:p>
        </p:txBody>
      </p:sp>
      <p:sp>
        <p:nvSpPr>
          <p:cNvPr id="229394" name="Line 18"/>
          <p:cNvSpPr>
            <a:spLocks noChangeShapeType="1"/>
          </p:cNvSpPr>
          <p:nvPr/>
        </p:nvSpPr>
        <p:spPr bwMode="auto">
          <a:xfrm flipH="1" flipV="1">
            <a:off x="1828800" y="3048000"/>
            <a:ext cx="1905000" cy="1828800"/>
          </a:xfrm>
          <a:prstGeom prst="line">
            <a:avLst/>
          </a:prstGeom>
          <a:noFill/>
          <a:ln w="57150">
            <a:solidFill>
              <a:srgbClr val="0000FF"/>
            </a:solidFill>
            <a:round/>
            <a:headEnd/>
            <a:tailEnd/>
          </a:ln>
          <a:effectLst/>
        </p:spPr>
        <p:txBody>
          <a:bodyPr/>
          <a:lstStyle/>
          <a:p>
            <a:endParaRPr lang="en-US"/>
          </a:p>
        </p:txBody>
      </p:sp>
      <p:sp>
        <p:nvSpPr>
          <p:cNvPr id="229395" name="Line 19"/>
          <p:cNvSpPr>
            <a:spLocks noChangeShapeType="1"/>
          </p:cNvSpPr>
          <p:nvPr/>
        </p:nvSpPr>
        <p:spPr bwMode="auto">
          <a:xfrm flipV="1">
            <a:off x="1828800" y="1600200"/>
            <a:ext cx="2057400" cy="1447800"/>
          </a:xfrm>
          <a:prstGeom prst="line">
            <a:avLst/>
          </a:prstGeom>
          <a:noFill/>
          <a:ln w="57150">
            <a:solidFill>
              <a:srgbClr val="0000FF"/>
            </a:solidFill>
            <a:round/>
            <a:headEnd/>
            <a:tailEnd type="triangle" w="med" len="med"/>
          </a:ln>
          <a:effectLst/>
        </p:spPr>
        <p:txBody>
          <a:bodyPr/>
          <a:lstStyle/>
          <a:p>
            <a:endParaRPr lang="en-US"/>
          </a:p>
        </p:txBody>
      </p:sp>
      <p:sp>
        <p:nvSpPr>
          <p:cNvPr id="229396" name="Text Box 20"/>
          <p:cNvSpPr txBox="1">
            <a:spLocks noChangeArrowheads="1"/>
          </p:cNvSpPr>
          <p:nvPr/>
        </p:nvSpPr>
        <p:spPr bwMode="auto">
          <a:xfrm rot="-2041339">
            <a:off x="2133600" y="2133600"/>
            <a:ext cx="869950" cy="366713"/>
          </a:xfrm>
          <a:prstGeom prst="rect">
            <a:avLst/>
          </a:prstGeom>
          <a:noFill/>
          <a:ln w="9525">
            <a:noFill/>
            <a:miter lim="800000"/>
            <a:headEnd/>
            <a:tailEnd/>
          </a:ln>
          <a:effectLst/>
        </p:spPr>
        <p:txBody>
          <a:bodyPr wrap="none">
            <a:spAutoFit/>
          </a:bodyPr>
          <a:lstStyle/>
          <a:p>
            <a:r>
              <a:rPr lang="en-US" sz="1800">
                <a:solidFill>
                  <a:srgbClr val="0000FF"/>
                </a:solidFill>
              </a:rPr>
              <a:t>Funds</a:t>
            </a:r>
          </a:p>
        </p:txBody>
      </p:sp>
      <p:sp>
        <p:nvSpPr>
          <p:cNvPr id="229397" name="Line 21"/>
          <p:cNvSpPr>
            <a:spLocks noChangeShapeType="1"/>
          </p:cNvSpPr>
          <p:nvPr/>
        </p:nvSpPr>
        <p:spPr bwMode="auto">
          <a:xfrm>
            <a:off x="5867400" y="1143000"/>
            <a:ext cx="685800" cy="0"/>
          </a:xfrm>
          <a:prstGeom prst="line">
            <a:avLst/>
          </a:prstGeom>
          <a:noFill/>
          <a:ln w="57150">
            <a:solidFill>
              <a:srgbClr val="0000FF"/>
            </a:solidFill>
            <a:round/>
            <a:headEnd/>
            <a:tailEnd type="triangle" w="med" len="med"/>
          </a:ln>
          <a:effectLst/>
        </p:spPr>
        <p:txBody>
          <a:bodyPr/>
          <a:lstStyle/>
          <a:p>
            <a:endParaRPr lang="en-US"/>
          </a:p>
        </p:txBody>
      </p:sp>
      <p:sp>
        <p:nvSpPr>
          <p:cNvPr id="229398" name="Text Box 22"/>
          <p:cNvSpPr txBox="1">
            <a:spLocks noChangeArrowheads="1"/>
          </p:cNvSpPr>
          <p:nvPr/>
        </p:nvSpPr>
        <p:spPr bwMode="auto">
          <a:xfrm>
            <a:off x="5867400" y="533400"/>
            <a:ext cx="704850" cy="581025"/>
          </a:xfrm>
          <a:prstGeom prst="rect">
            <a:avLst/>
          </a:prstGeom>
          <a:noFill/>
          <a:ln w="9525">
            <a:noFill/>
            <a:miter lim="800000"/>
            <a:headEnd/>
            <a:tailEnd/>
          </a:ln>
          <a:effectLst/>
        </p:spPr>
        <p:txBody>
          <a:bodyPr wrap="none">
            <a:spAutoFit/>
          </a:bodyPr>
          <a:lstStyle/>
          <a:p>
            <a:pPr algn="ctr"/>
            <a:r>
              <a:rPr lang="en-US" sz="1600">
                <a:solidFill>
                  <a:srgbClr val="0000FF"/>
                </a:solidFill>
              </a:rPr>
              <a:t>Raw</a:t>
            </a:r>
          </a:p>
          <a:p>
            <a:pPr algn="ctr"/>
            <a:r>
              <a:rPr lang="en-US" sz="1600">
                <a:solidFill>
                  <a:srgbClr val="0000FF"/>
                </a:solidFill>
              </a:rPr>
              <a:t>Mats.</a:t>
            </a:r>
          </a:p>
        </p:txBody>
      </p:sp>
      <p:sp>
        <p:nvSpPr>
          <p:cNvPr id="229399" name="Line 23"/>
          <p:cNvSpPr>
            <a:spLocks noChangeShapeType="1"/>
          </p:cNvSpPr>
          <p:nvPr/>
        </p:nvSpPr>
        <p:spPr bwMode="auto">
          <a:xfrm>
            <a:off x="4800600" y="1905000"/>
            <a:ext cx="0" cy="762000"/>
          </a:xfrm>
          <a:prstGeom prst="line">
            <a:avLst/>
          </a:prstGeom>
          <a:noFill/>
          <a:ln w="57150">
            <a:solidFill>
              <a:srgbClr val="0000FF"/>
            </a:solidFill>
            <a:round/>
            <a:headEnd/>
            <a:tailEnd type="triangle" w="med" len="med"/>
          </a:ln>
          <a:effectLst/>
        </p:spPr>
        <p:txBody>
          <a:bodyPr/>
          <a:lstStyle/>
          <a:p>
            <a:endParaRPr lang="en-US"/>
          </a:p>
        </p:txBody>
      </p:sp>
      <p:sp>
        <p:nvSpPr>
          <p:cNvPr id="229400" name="Text Box 24"/>
          <p:cNvSpPr txBox="1">
            <a:spLocks noChangeArrowheads="1"/>
          </p:cNvSpPr>
          <p:nvPr/>
        </p:nvSpPr>
        <p:spPr bwMode="auto">
          <a:xfrm rot="-5400000">
            <a:off x="4352131" y="1972469"/>
            <a:ext cx="623888"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9384">
                                            <p:txEl>
                                              <p:charRg st="4294967295" end="4294967295"/>
                                            </p:txEl>
                                          </p:spTgt>
                                        </p:tgtEl>
                                        <p:attrNameLst>
                                          <p:attrName>style.visibility</p:attrName>
                                        </p:attrNameLst>
                                      </p:cBhvr>
                                      <p:to>
                                        <p:strVal val="visible"/>
                                      </p:to>
                                    </p:set>
                                    <p:anim calcmode="lin" valueType="num">
                                      <p:cBhvr>
                                        <p:cTn id="7" dur="500" fill="hold"/>
                                        <p:tgtEl>
                                          <p:spTgt spid="229384">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29384">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30403" name="Oval 3"/>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a:t>Revenue</a:t>
            </a:r>
          </a:p>
          <a:p>
            <a:pPr algn="ctr"/>
            <a:r>
              <a:rPr lang="en-US"/>
              <a:t>Cycle</a:t>
            </a:r>
          </a:p>
        </p:txBody>
      </p:sp>
      <p:sp>
        <p:nvSpPr>
          <p:cNvPr id="230404" name="Oval 4"/>
          <p:cNvSpPr>
            <a:spLocks noChangeArrowheads="1"/>
          </p:cNvSpPr>
          <p:nvPr/>
        </p:nvSpPr>
        <p:spPr bwMode="auto">
          <a:xfrm>
            <a:off x="3733800" y="5334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50"/>
                </a:solidFill>
              </a:rPr>
              <a:t>Expenditure</a:t>
            </a:r>
          </a:p>
          <a:p>
            <a:pPr algn="ctr"/>
            <a:r>
              <a:rPr lang="en-US" dirty="0">
                <a:solidFill>
                  <a:srgbClr val="00B050"/>
                </a:solidFill>
              </a:rPr>
              <a:t>Cycle</a:t>
            </a:r>
          </a:p>
        </p:txBody>
      </p:sp>
      <p:sp>
        <p:nvSpPr>
          <p:cNvPr id="230405" name="Oval 5"/>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Production</a:t>
            </a:r>
          </a:p>
          <a:p>
            <a:pPr algn="ctr"/>
            <a:r>
              <a:rPr lang="en-US" dirty="0">
                <a:solidFill>
                  <a:srgbClr val="FF0000"/>
                </a:solidFill>
              </a:rPr>
              <a:t>Cycle</a:t>
            </a:r>
          </a:p>
        </p:txBody>
      </p:sp>
      <p:sp>
        <p:nvSpPr>
          <p:cNvPr id="230406" name="Oval 6"/>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b="1" dirty="0"/>
              <a:t>Human Res./</a:t>
            </a:r>
          </a:p>
          <a:p>
            <a:pPr algn="ctr"/>
            <a:r>
              <a:rPr lang="en-US" b="1" dirty="0"/>
              <a:t>Payroll Cycle</a:t>
            </a:r>
          </a:p>
        </p:txBody>
      </p:sp>
      <p:sp>
        <p:nvSpPr>
          <p:cNvPr id="230407" name="Oval 7"/>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F0"/>
                </a:solidFill>
              </a:rPr>
              <a:t>Financing</a:t>
            </a:r>
          </a:p>
          <a:p>
            <a:pPr algn="ctr"/>
            <a:r>
              <a:rPr lang="en-US" dirty="0">
                <a:solidFill>
                  <a:srgbClr val="00B0F0"/>
                </a:solidFill>
              </a:rPr>
              <a:t>Cycle</a:t>
            </a:r>
          </a:p>
        </p:txBody>
      </p:sp>
      <p:sp>
        <p:nvSpPr>
          <p:cNvPr id="230408" name="Rectangle 8"/>
          <p:cNvSpPr>
            <a:spLocks noGrp="1" noChangeArrowheads="1"/>
          </p:cNvSpPr>
          <p:nvPr>
            <p:ph sz="quarter" idx="1"/>
          </p:nvPr>
        </p:nvSpPr>
        <p:spPr>
          <a:xfrm>
            <a:off x="5791200" y="3200400"/>
            <a:ext cx="3276600" cy="3276600"/>
          </a:xfrm>
          <a:solidFill>
            <a:schemeClr val="bg1"/>
          </a:solidFill>
          <a:ln w="57150"/>
        </p:spPr>
        <p:txBody>
          <a:bodyPr>
            <a:normAutofit fontScale="92500" lnSpcReduction="10000"/>
          </a:bodyPr>
          <a:lstStyle/>
          <a:p>
            <a:pPr>
              <a:lnSpc>
                <a:spcPct val="90000"/>
              </a:lnSpc>
              <a:buNone/>
            </a:pPr>
            <a:r>
              <a:rPr lang="en-US" sz="2000" b="1" dirty="0" smtClean="0">
                <a:latin typeface="Times New Roman" pitchFamily="18" charset="0"/>
                <a:cs typeface="Times New Roman" pitchFamily="18" charset="0"/>
              </a:rPr>
              <a:t>         The </a:t>
            </a:r>
            <a:r>
              <a:rPr lang="en-US" sz="2000" b="1" dirty="0">
                <a:latin typeface="Times New Roman" pitchFamily="18" charset="0"/>
                <a:cs typeface="Times New Roman" pitchFamily="18" charset="0"/>
              </a:rPr>
              <a:t>production cycle:</a:t>
            </a:r>
          </a:p>
          <a:p>
            <a:pPr lvl="1">
              <a:lnSpc>
                <a:spcPct val="90000"/>
              </a:lnSpc>
            </a:pPr>
            <a:r>
              <a:rPr lang="en-US" sz="2200" b="1" dirty="0">
                <a:solidFill>
                  <a:srgbClr val="0070C0"/>
                </a:solidFill>
                <a:latin typeface="Times New Roman" pitchFamily="18" charset="0"/>
                <a:cs typeface="Times New Roman" pitchFamily="18" charset="0"/>
              </a:rPr>
              <a:t>Gets raw materials from </a:t>
            </a:r>
            <a:r>
              <a:rPr lang="en-US" sz="2200" b="1" dirty="0" smtClean="0">
                <a:solidFill>
                  <a:srgbClr val="0070C0"/>
                </a:solidFill>
                <a:latin typeface="Times New Roman" pitchFamily="18" charset="0"/>
                <a:cs typeface="Times New Roman" pitchFamily="18" charset="0"/>
              </a:rPr>
              <a:t>the expenditure </a:t>
            </a:r>
            <a:r>
              <a:rPr lang="en-US" sz="2200" b="1" dirty="0">
                <a:solidFill>
                  <a:srgbClr val="0070C0"/>
                </a:solidFill>
                <a:latin typeface="Times New Roman" pitchFamily="18" charset="0"/>
                <a:cs typeface="Times New Roman" pitchFamily="18" charset="0"/>
              </a:rPr>
              <a:t>cycle</a:t>
            </a:r>
          </a:p>
          <a:p>
            <a:pPr lvl="1">
              <a:lnSpc>
                <a:spcPct val="90000"/>
              </a:lnSpc>
            </a:pPr>
            <a:r>
              <a:rPr lang="en-US" sz="2200" b="1" dirty="0">
                <a:solidFill>
                  <a:srgbClr val="0070C0"/>
                </a:solidFill>
                <a:latin typeface="Times New Roman" pitchFamily="18" charset="0"/>
                <a:cs typeface="Times New Roman" pitchFamily="18" charset="0"/>
              </a:rPr>
              <a:t>Gets labor from the HR/payroll cycle</a:t>
            </a:r>
          </a:p>
          <a:p>
            <a:pPr lvl="1">
              <a:lnSpc>
                <a:spcPct val="90000"/>
              </a:lnSpc>
            </a:pPr>
            <a:r>
              <a:rPr lang="en-US" sz="2200" b="1" dirty="0">
                <a:solidFill>
                  <a:srgbClr val="0070C0"/>
                </a:solidFill>
                <a:latin typeface="Times New Roman" pitchFamily="18" charset="0"/>
                <a:cs typeface="Times New Roman" pitchFamily="18" charset="0"/>
              </a:rPr>
              <a:t>Provides finished goods to the revenue cycle</a:t>
            </a:r>
          </a:p>
          <a:p>
            <a:pPr lvl="1">
              <a:lnSpc>
                <a:spcPct val="90000"/>
              </a:lnSpc>
            </a:pPr>
            <a:r>
              <a:rPr lang="en-US" sz="2200" b="1" dirty="0">
                <a:solidFill>
                  <a:srgbClr val="0070C0"/>
                </a:solidFill>
                <a:latin typeface="Times New Roman" pitchFamily="18" charset="0"/>
                <a:cs typeface="Times New Roman" pitchFamily="18" charset="0"/>
              </a:rPr>
              <a:t>Provides data to the General Ledger and Reporting System</a:t>
            </a:r>
          </a:p>
        </p:txBody>
      </p:sp>
      <p:sp>
        <p:nvSpPr>
          <p:cNvPr id="230412" name="Line 12"/>
          <p:cNvSpPr>
            <a:spLocks noChangeShapeType="1"/>
          </p:cNvSpPr>
          <p:nvPr/>
        </p:nvSpPr>
        <p:spPr bwMode="auto">
          <a:xfrm>
            <a:off x="5867400" y="1143000"/>
            <a:ext cx="685800" cy="0"/>
          </a:xfrm>
          <a:prstGeom prst="line">
            <a:avLst/>
          </a:prstGeom>
          <a:noFill/>
          <a:ln w="57150">
            <a:solidFill>
              <a:srgbClr val="0000FF"/>
            </a:solidFill>
            <a:round/>
            <a:headEnd/>
            <a:tailEnd type="triangle" w="med" len="med"/>
          </a:ln>
          <a:effectLst/>
        </p:spPr>
        <p:txBody>
          <a:bodyPr/>
          <a:lstStyle/>
          <a:p>
            <a:endParaRPr lang="en-US"/>
          </a:p>
        </p:txBody>
      </p:sp>
      <p:sp>
        <p:nvSpPr>
          <p:cNvPr id="230413" name="Text Box 13"/>
          <p:cNvSpPr txBox="1">
            <a:spLocks noChangeArrowheads="1"/>
          </p:cNvSpPr>
          <p:nvPr/>
        </p:nvSpPr>
        <p:spPr bwMode="auto">
          <a:xfrm>
            <a:off x="5867400" y="533400"/>
            <a:ext cx="704850" cy="581025"/>
          </a:xfrm>
          <a:prstGeom prst="rect">
            <a:avLst/>
          </a:prstGeom>
          <a:noFill/>
          <a:ln w="9525">
            <a:noFill/>
            <a:miter lim="800000"/>
            <a:headEnd/>
            <a:tailEnd/>
          </a:ln>
          <a:effectLst/>
        </p:spPr>
        <p:txBody>
          <a:bodyPr wrap="none">
            <a:spAutoFit/>
          </a:bodyPr>
          <a:lstStyle/>
          <a:p>
            <a:pPr algn="ctr"/>
            <a:r>
              <a:rPr lang="en-US" sz="1600">
                <a:solidFill>
                  <a:srgbClr val="0000FF"/>
                </a:solidFill>
              </a:rPr>
              <a:t>Raw</a:t>
            </a:r>
          </a:p>
          <a:p>
            <a:pPr algn="ctr"/>
            <a:r>
              <a:rPr lang="en-US" sz="1600">
                <a:solidFill>
                  <a:srgbClr val="0000FF"/>
                </a:solidFill>
              </a:rPr>
              <a:t>Mats.</a:t>
            </a:r>
          </a:p>
        </p:txBody>
      </p:sp>
      <p:sp>
        <p:nvSpPr>
          <p:cNvPr id="230414" name="Line 14"/>
          <p:cNvSpPr>
            <a:spLocks noChangeShapeType="1"/>
          </p:cNvSpPr>
          <p:nvPr/>
        </p:nvSpPr>
        <p:spPr bwMode="auto">
          <a:xfrm flipH="1">
            <a:off x="5486400" y="1905000"/>
            <a:ext cx="1371600" cy="762000"/>
          </a:xfrm>
          <a:prstGeom prst="line">
            <a:avLst/>
          </a:prstGeom>
          <a:noFill/>
          <a:ln w="57150">
            <a:solidFill>
              <a:srgbClr val="0000FF"/>
            </a:solidFill>
            <a:round/>
            <a:headEnd/>
            <a:tailEnd type="triangle" w="med" len="med"/>
          </a:ln>
          <a:effectLst/>
        </p:spPr>
        <p:txBody>
          <a:bodyPr/>
          <a:lstStyle/>
          <a:p>
            <a:endParaRPr lang="en-US"/>
          </a:p>
        </p:txBody>
      </p:sp>
      <p:sp>
        <p:nvSpPr>
          <p:cNvPr id="230415" name="Text Box 15"/>
          <p:cNvSpPr txBox="1">
            <a:spLocks noChangeArrowheads="1"/>
          </p:cNvSpPr>
          <p:nvPr/>
        </p:nvSpPr>
        <p:spPr bwMode="auto">
          <a:xfrm rot="-2104403">
            <a:off x="5776913" y="1981200"/>
            <a:ext cx="623887"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0416" name="Line 16"/>
          <p:cNvSpPr>
            <a:spLocks noChangeShapeType="1"/>
          </p:cNvSpPr>
          <p:nvPr/>
        </p:nvSpPr>
        <p:spPr bwMode="auto">
          <a:xfrm flipV="1">
            <a:off x="7620000" y="344488"/>
            <a:ext cx="0" cy="304800"/>
          </a:xfrm>
          <a:prstGeom prst="line">
            <a:avLst/>
          </a:prstGeom>
          <a:noFill/>
          <a:ln w="57150">
            <a:solidFill>
              <a:srgbClr val="0000FF"/>
            </a:solidFill>
            <a:round/>
            <a:headEnd/>
            <a:tailEnd/>
          </a:ln>
          <a:effectLst/>
        </p:spPr>
        <p:txBody>
          <a:bodyPr/>
          <a:lstStyle/>
          <a:p>
            <a:endParaRPr lang="en-US"/>
          </a:p>
        </p:txBody>
      </p:sp>
      <p:sp>
        <p:nvSpPr>
          <p:cNvPr id="230417" name="Line 17"/>
          <p:cNvSpPr>
            <a:spLocks noChangeShapeType="1"/>
          </p:cNvSpPr>
          <p:nvPr/>
        </p:nvSpPr>
        <p:spPr bwMode="auto">
          <a:xfrm flipH="1" flipV="1">
            <a:off x="1676400" y="344488"/>
            <a:ext cx="5943600" cy="0"/>
          </a:xfrm>
          <a:prstGeom prst="line">
            <a:avLst/>
          </a:prstGeom>
          <a:noFill/>
          <a:ln w="57150">
            <a:solidFill>
              <a:srgbClr val="0000FF"/>
            </a:solidFill>
            <a:round/>
            <a:headEnd/>
            <a:tailEnd/>
          </a:ln>
          <a:effectLst/>
        </p:spPr>
        <p:txBody>
          <a:bodyPr/>
          <a:lstStyle/>
          <a:p>
            <a:endParaRPr lang="en-US"/>
          </a:p>
        </p:txBody>
      </p:sp>
      <p:sp>
        <p:nvSpPr>
          <p:cNvPr id="230418" name="Line 18"/>
          <p:cNvSpPr>
            <a:spLocks noChangeShapeType="1"/>
          </p:cNvSpPr>
          <p:nvPr/>
        </p:nvSpPr>
        <p:spPr bwMode="auto">
          <a:xfrm>
            <a:off x="1676400" y="344488"/>
            <a:ext cx="0" cy="304800"/>
          </a:xfrm>
          <a:prstGeom prst="line">
            <a:avLst/>
          </a:prstGeom>
          <a:noFill/>
          <a:ln w="57150">
            <a:solidFill>
              <a:srgbClr val="0000FF"/>
            </a:solidFill>
            <a:round/>
            <a:headEnd/>
            <a:tailEnd type="triangle" w="med" len="med"/>
          </a:ln>
          <a:effectLst/>
        </p:spPr>
        <p:txBody>
          <a:bodyPr/>
          <a:lstStyle/>
          <a:p>
            <a:endParaRPr lang="en-US"/>
          </a:p>
        </p:txBody>
      </p:sp>
      <p:sp>
        <p:nvSpPr>
          <p:cNvPr id="230419" name="Text Box 19"/>
          <p:cNvSpPr txBox="1">
            <a:spLocks noChangeArrowheads="1"/>
          </p:cNvSpPr>
          <p:nvPr/>
        </p:nvSpPr>
        <p:spPr bwMode="auto">
          <a:xfrm>
            <a:off x="3651250" y="0"/>
            <a:ext cx="1911350" cy="366713"/>
          </a:xfrm>
          <a:prstGeom prst="rect">
            <a:avLst/>
          </a:prstGeom>
          <a:noFill/>
          <a:ln w="9525">
            <a:noFill/>
            <a:miter lim="800000"/>
            <a:headEnd/>
            <a:tailEnd/>
          </a:ln>
          <a:effectLst/>
        </p:spPr>
        <p:txBody>
          <a:bodyPr wrap="none">
            <a:spAutoFit/>
          </a:bodyPr>
          <a:lstStyle/>
          <a:p>
            <a:r>
              <a:rPr lang="en-US" sz="1800">
                <a:solidFill>
                  <a:srgbClr val="0000FF"/>
                </a:solidFill>
              </a:rPr>
              <a:t>Finished Goods</a:t>
            </a:r>
          </a:p>
        </p:txBody>
      </p:sp>
      <p:sp>
        <p:nvSpPr>
          <p:cNvPr id="230420" name="Line 20"/>
          <p:cNvSpPr>
            <a:spLocks noChangeShapeType="1"/>
          </p:cNvSpPr>
          <p:nvPr/>
        </p:nvSpPr>
        <p:spPr bwMode="auto">
          <a:xfrm flipV="1">
            <a:off x="1676400" y="2362200"/>
            <a:ext cx="1676400" cy="2057400"/>
          </a:xfrm>
          <a:prstGeom prst="line">
            <a:avLst/>
          </a:prstGeom>
          <a:noFill/>
          <a:ln w="57150">
            <a:solidFill>
              <a:srgbClr val="0000FF"/>
            </a:solidFill>
            <a:round/>
            <a:headEnd/>
            <a:tailEnd/>
          </a:ln>
          <a:effectLst/>
        </p:spPr>
        <p:txBody>
          <a:bodyPr/>
          <a:lstStyle/>
          <a:p>
            <a:endParaRPr lang="en-US"/>
          </a:p>
        </p:txBody>
      </p:sp>
      <p:sp>
        <p:nvSpPr>
          <p:cNvPr id="230421" name="Line 21"/>
          <p:cNvSpPr>
            <a:spLocks noChangeShapeType="1"/>
          </p:cNvSpPr>
          <p:nvPr/>
        </p:nvSpPr>
        <p:spPr bwMode="auto">
          <a:xfrm flipV="1">
            <a:off x="3352800" y="1752600"/>
            <a:ext cx="3429000" cy="609600"/>
          </a:xfrm>
          <a:prstGeom prst="line">
            <a:avLst/>
          </a:prstGeom>
          <a:noFill/>
          <a:ln w="57150">
            <a:solidFill>
              <a:srgbClr val="0000FF"/>
            </a:solidFill>
            <a:round/>
            <a:headEnd/>
            <a:tailEnd type="triangle" w="med" len="med"/>
          </a:ln>
          <a:effectLst/>
        </p:spPr>
        <p:txBody>
          <a:bodyPr/>
          <a:lstStyle/>
          <a:p>
            <a:endParaRPr lang="en-US"/>
          </a:p>
        </p:txBody>
      </p:sp>
      <p:sp>
        <p:nvSpPr>
          <p:cNvPr id="230422" name="Text Box 22"/>
          <p:cNvSpPr txBox="1">
            <a:spLocks noChangeArrowheads="1"/>
          </p:cNvSpPr>
          <p:nvPr/>
        </p:nvSpPr>
        <p:spPr bwMode="auto">
          <a:xfrm rot="-3158131">
            <a:off x="1928018" y="3275807"/>
            <a:ext cx="747713" cy="336550"/>
          </a:xfrm>
          <a:prstGeom prst="rect">
            <a:avLst/>
          </a:prstGeom>
          <a:noFill/>
          <a:ln w="9525">
            <a:noFill/>
            <a:miter lim="800000"/>
            <a:headEnd/>
            <a:tailEnd/>
          </a:ln>
          <a:effectLst/>
        </p:spPr>
        <p:txBody>
          <a:bodyPr wrap="none">
            <a:spAutoFit/>
          </a:bodyPr>
          <a:lstStyle/>
          <a:p>
            <a:r>
              <a:rPr lang="en-US" sz="1600">
                <a:solidFill>
                  <a:srgbClr val="0000FF"/>
                </a:solidFill>
              </a:rPr>
              <a:t>Labor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0408">
                                            <p:txEl>
                                              <p:charRg st="4294967295" end="4294967295"/>
                                            </p:txEl>
                                          </p:spTgt>
                                        </p:tgtEl>
                                        <p:attrNameLst>
                                          <p:attrName>style.visibility</p:attrName>
                                        </p:attrNameLst>
                                      </p:cBhvr>
                                      <p:to>
                                        <p:strVal val="visible"/>
                                      </p:to>
                                    </p:set>
                                    <p:anim calcmode="lin" valueType="num">
                                      <p:cBhvr>
                                        <p:cTn id="7" dur="500" fill="hold"/>
                                        <p:tgtEl>
                                          <p:spTgt spid="230408">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30408">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52400" y="274638"/>
            <a:ext cx="8839200" cy="792162"/>
          </a:xfrm>
          <a:ln/>
        </p:spPr>
        <p:txBody>
          <a:bodyPr>
            <a:normAutofit/>
          </a:bodyPr>
          <a:lstStyle/>
          <a:p>
            <a:r>
              <a:rPr lang="en-US" sz="2400" dirty="0" smtClean="0">
                <a:latin typeface="Times New Roman" pitchFamily="18" charset="0"/>
                <a:cs typeface="Times New Roman" pitchFamily="18" charset="0"/>
              </a:rPr>
              <a:t>         </a:t>
            </a:r>
            <a:r>
              <a:rPr lang="en-US" sz="2400" dirty="0" smtClean="0">
                <a:solidFill>
                  <a:srgbClr val="00B0F0"/>
                </a:solidFill>
                <a:latin typeface="Times New Roman" pitchFamily="18" charset="0"/>
                <a:cs typeface="Times New Roman" pitchFamily="18" charset="0"/>
              </a:rPr>
              <a:t> INFORMATION </a:t>
            </a:r>
            <a:r>
              <a:rPr lang="en-US" sz="2400" dirty="0">
                <a:solidFill>
                  <a:srgbClr val="00B0F0"/>
                </a:solidFill>
                <a:latin typeface="Times New Roman" pitchFamily="18" charset="0"/>
                <a:cs typeface="Times New Roman" pitchFamily="18" charset="0"/>
              </a:rPr>
              <a:t>NEEDS AND BUSINESS ACTIVITIES</a:t>
            </a:r>
          </a:p>
        </p:txBody>
      </p:sp>
      <p:sp>
        <p:nvSpPr>
          <p:cNvPr id="204803" name="Rectangle 3"/>
          <p:cNvSpPr>
            <a:spLocks noGrp="1" noChangeArrowheads="1"/>
          </p:cNvSpPr>
          <p:nvPr>
            <p:ph sz="quarter" idx="1"/>
          </p:nvPr>
        </p:nvSpPr>
        <p:spPr>
          <a:xfrm>
            <a:off x="304800" y="990600"/>
            <a:ext cx="8610600" cy="5486400"/>
          </a:xfrm>
          <a:ln/>
        </p:spPr>
        <p:txBody>
          <a:bodyPr>
            <a:normAutofit/>
          </a:bodyPr>
          <a:lstStyle/>
          <a:p>
            <a:pPr>
              <a:lnSpc>
                <a:spcPct val="90000"/>
              </a:lnSpc>
            </a:pPr>
            <a:r>
              <a:rPr lang="en-US" sz="2800" dirty="0">
                <a:latin typeface="Times New Roman" pitchFamily="18" charset="0"/>
                <a:cs typeface="Times New Roman" pitchFamily="18" charset="0"/>
              </a:rPr>
              <a:t>Businesses engage in a variety of activities, including:</a:t>
            </a:r>
          </a:p>
          <a:p>
            <a:pPr lvl="1">
              <a:lnSpc>
                <a:spcPct val="90000"/>
              </a:lnSpc>
            </a:pPr>
            <a:r>
              <a:rPr lang="en-US" sz="2800" dirty="0">
                <a:latin typeface="Times New Roman" pitchFamily="18" charset="0"/>
                <a:cs typeface="Times New Roman" pitchFamily="18" charset="0"/>
              </a:rPr>
              <a:t>Acquiring capital</a:t>
            </a:r>
          </a:p>
          <a:p>
            <a:pPr lvl="1">
              <a:lnSpc>
                <a:spcPct val="90000"/>
              </a:lnSpc>
            </a:pPr>
            <a:r>
              <a:rPr lang="en-US" sz="2800" dirty="0">
                <a:latin typeface="Times New Roman" pitchFamily="18" charset="0"/>
                <a:cs typeface="Times New Roman" pitchFamily="18" charset="0"/>
              </a:rPr>
              <a:t>Buying buildings and equipment</a:t>
            </a:r>
          </a:p>
          <a:p>
            <a:pPr lvl="1">
              <a:lnSpc>
                <a:spcPct val="90000"/>
              </a:lnSpc>
            </a:pPr>
            <a:r>
              <a:rPr lang="en-US" sz="2800" dirty="0">
                <a:latin typeface="Times New Roman" pitchFamily="18" charset="0"/>
                <a:cs typeface="Times New Roman" pitchFamily="18" charset="0"/>
              </a:rPr>
              <a:t>Hiring and training employees</a:t>
            </a:r>
          </a:p>
          <a:p>
            <a:pPr lvl="1">
              <a:lnSpc>
                <a:spcPct val="90000"/>
              </a:lnSpc>
            </a:pPr>
            <a:r>
              <a:rPr lang="en-US" sz="2800" dirty="0">
                <a:latin typeface="Times New Roman" pitchFamily="18" charset="0"/>
                <a:cs typeface="Times New Roman" pitchFamily="18" charset="0"/>
              </a:rPr>
              <a:t>Purchasing inventory</a:t>
            </a:r>
          </a:p>
          <a:p>
            <a:pPr lvl="1">
              <a:lnSpc>
                <a:spcPct val="90000"/>
              </a:lnSpc>
            </a:pPr>
            <a:r>
              <a:rPr lang="en-US" sz="2800" dirty="0">
                <a:latin typeface="Times New Roman" pitchFamily="18" charset="0"/>
                <a:cs typeface="Times New Roman" pitchFamily="18" charset="0"/>
              </a:rPr>
              <a:t>Doing advertising and marketing</a:t>
            </a:r>
          </a:p>
          <a:p>
            <a:pPr lvl="1">
              <a:lnSpc>
                <a:spcPct val="90000"/>
              </a:lnSpc>
            </a:pPr>
            <a:r>
              <a:rPr lang="en-US" sz="2800" dirty="0">
                <a:latin typeface="Times New Roman" pitchFamily="18" charset="0"/>
                <a:cs typeface="Times New Roman" pitchFamily="18" charset="0"/>
              </a:rPr>
              <a:t>Selling goods or services</a:t>
            </a:r>
          </a:p>
          <a:p>
            <a:pPr lvl="1">
              <a:lnSpc>
                <a:spcPct val="90000"/>
              </a:lnSpc>
            </a:pPr>
            <a:r>
              <a:rPr lang="en-US" sz="2800" dirty="0">
                <a:latin typeface="Times New Roman" pitchFamily="18" charset="0"/>
                <a:cs typeface="Times New Roman" pitchFamily="18" charset="0"/>
              </a:rPr>
              <a:t>Collecting payment from customers</a:t>
            </a:r>
          </a:p>
          <a:p>
            <a:pPr lvl="1">
              <a:lnSpc>
                <a:spcPct val="90000"/>
              </a:lnSpc>
            </a:pPr>
            <a:r>
              <a:rPr lang="en-US" sz="2800" dirty="0">
                <a:latin typeface="Times New Roman" pitchFamily="18" charset="0"/>
                <a:cs typeface="Times New Roman" pitchFamily="18" charset="0"/>
              </a:rPr>
              <a:t>Paying employees</a:t>
            </a:r>
          </a:p>
          <a:p>
            <a:pPr lvl="1">
              <a:lnSpc>
                <a:spcPct val="90000"/>
              </a:lnSpc>
            </a:pPr>
            <a:r>
              <a:rPr lang="en-US" sz="2800" dirty="0">
                <a:latin typeface="Times New Roman" pitchFamily="18" charset="0"/>
                <a:cs typeface="Times New Roman" pitchFamily="18" charset="0"/>
              </a:rPr>
              <a:t>Paying taxes</a:t>
            </a:r>
          </a:p>
          <a:p>
            <a:pPr lvl="1">
              <a:lnSpc>
                <a:spcPct val="90000"/>
              </a:lnSpc>
            </a:pPr>
            <a:r>
              <a:rPr lang="en-US" sz="2800" dirty="0">
                <a:latin typeface="Times New Roman" pitchFamily="18" charset="0"/>
                <a:cs typeface="Times New Roman" pitchFamily="18" charset="0"/>
              </a:rPr>
              <a:t>Paying  vendors</a:t>
            </a:r>
          </a:p>
        </p:txBody>
      </p:sp>
      <p:sp>
        <p:nvSpPr>
          <p:cNvPr id="204804" name="Text Box 4"/>
          <p:cNvSpPr txBox="1">
            <a:spLocks noChangeArrowheads="1"/>
          </p:cNvSpPr>
          <p:nvPr/>
        </p:nvSpPr>
        <p:spPr bwMode="auto">
          <a:xfrm>
            <a:off x="6232525" y="2830513"/>
            <a:ext cx="2149475" cy="1569660"/>
          </a:xfrm>
          <a:prstGeom prst="rect">
            <a:avLst/>
          </a:prstGeom>
          <a:solidFill>
            <a:schemeClr val="bg1"/>
          </a:solidFill>
          <a:ln w="57150">
            <a:solidFill>
              <a:schemeClr val="accent2"/>
            </a:solidFill>
            <a:miter lim="800000"/>
            <a:headEnd/>
            <a:tailEnd/>
          </a:ln>
          <a:effectLst/>
        </p:spPr>
        <p:txBody>
          <a:bodyPr>
            <a:spAutoFit/>
          </a:bodyPr>
          <a:lstStyle/>
          <a:p>
            <a:pPr algn="ctr"/>
            <a:r>
              <a:rPr lang="en-US" sz="2400" dirty="0">
                <a:solidFill>
                  <a:srgbClr val="0070C0"/>
                </a:solidFill>
                <a:latin typeface="Times New Roman" pitchFamily="18" charset="0"/>
                <a:cs typeface="Times New Roman" pitchFamily="18" charset="0"/>
              </a:rPr>
              <a:t>Each activity requires different types of </a:t>
            </a:r>
            <a:r>
              <a:rPr lang="en-US" sz="2400" dirty="0" smtClean="0">
                <a:solidFill>
                  <a:srgbClr val="0070C0"/>
                </a:solidFill>
                <a:latin typeface="Times New Roman" pitchFamily="18" charset="0"/>
                <a:cs typeface="Times New Roman" pitchFamily="18" charset="0"/>
              </a:rPr>
              <a:t>decisions</a:t>
            </a:r>
            <a:endParaRPr lang="en-US" sz="2400" dirty="0">
              <a:solidFill>
                <a:srgbClr val="0070C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p:cTn id="7" dur="500" fill="hold"/>
                                        <p:tgtEl>
                                          <p:spTgt spid="204802"/>
                                        </p:tgtEl>
                                        <p:attrNameLst>
                                          <p:attrName>ppt_w</p:attrName>
                                        </p:attrNameLst>
                                      </p:cBhvr>
                                      <p:tavLst>
                                        <p:tav tm="0">
                                          <p:val>
                                            <p:fltVal val="0"/>
                                          </p:val>
                                        </p:tav>
                                        <p:tav tm="100000">
                                          <p:val>
                                            <p:strVal val="#ppt_w"/>
                                          </p:val>
                                        </p:tav>
                                      </p:tavLst>
                                    </p:anim>
                                    <p:anim calcmode="lin" valueType="num">
                                      <p:cBhvr>
                                        <p:cTn id="8" dur="500" fill="hold"/>
                                        <p:tgtEl>
                                          <p:spTgt spid="20480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04803">
                                            <p:txEl>
                                              <p:pRg st="0" end="0"/>
                                            </p:txEl>
                                          </p:spTgt>
                                        </p:tgtEl>
                                        <p:attrNameLst>
                                          <p:attrName>style.visibility</p:attrName>
                                        </p:attrNameLst>
                                      </p:cBhvr>
                                      <p:to>
                                        <p:strVal val="visible"/>
                                      </p:to>
                                    </p:set>
                                    <p:animEffect transition="in" filter="wipe(up)">
                                      <p:cBhvr>
                                        <p:cTn id="13" dur="500"/>
                                        <p:tgtEl>
                                          <p:spTgt spid="20480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04803">
                                            <p:txEl>
                                              <p:pRg st="1" end="1"/>
                                            </p:txEl>
                                          </p:spTgt>
                                        </p:tgtEl>
                                        <p:attrNameLst>
                                          <p:attrName>style.visibility</p:attrName>
                                        </p:attrNameLst>
                                      </p:cBhvr>
                                      <p:to>
                                        <p:strVal val="visible"/>
                                      </p:to>
                                    </p:set>
                                    <p:animEffect transition="in" filter="wipe(up)">
                                      <p:cBhvr>
                                        <p:cTn id="18" dur="500"/>
                                        <p:tgtEl>
                                          <p:spTgt spid="20480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04803">
                                            <p:txEl>
                                              <p:pRg st="2" end="2"/>
                                            </p:txEl>
                                          </p:spTgt>
                                        </p:tgtEl>
                                        <p:attrNameLst>
                                          <p:attrName>style.visibility</p:attrName>
                                        </p:attrNameLst>
                                      </p:cBhvr>
                                      <p:to>
                                        <p:strVal val="visible"/>
                                      </p:to>
                                    </p:set>
                                    <p:animEffect transition="in" filter="wipe(up)">
                                      <p:cBhvr>
                                        <p:cTn id="23" dur="500"/>
                                        <p:tgtEl>
                                          <p:spTgt spid="20480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04803">
                                            <p:txEl>
                                              <p:pRg st="3" end="3"/>
                                            </p:txEl>
                                          </p:spTgt>
                                        </p:tgtEl>
                                        <p:attrNameLst>
                                          <p:attrName>style.visibility</p:attrName>
                                        </p:attrNameLst>
                                      </p:cBhvr>
                                      <p:to>
                                        <p:strVal val="visible"/>
                                      </p:to>
                                    </p:set>
                                    <p:animEffect transition="in" filter="wipe(up)">
                                      <p:cBhvr>
                                        <p:cTn id="28" dur="500"/>
                                        <p:tgtEl>
                                          <p:spTgt spid="20480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4803">
                                            <p:txEl>
                                              <p:pRg st="4" end="4"/>
                                            </p:txEl>
                                          </p:spTgt>
                                        </p:tgtEl>
                                        <p:attrNameLst>
                                          <p:attrName>style.visibility</p:attrName>
                                        </p:attrNameLst>
                                      </p:cBhvr>
                                      <p:to>
                                        <p:strVal val="visible"/>
                                      </p:to>
                                    </p:set>
                                    <p:animEffect transition="in" filter="wipe(up)">
                                      <p:cBhvr>
                                        <p:cTn id="33" dur="500"/>
                                        <p:tgtEl>
                                          <p:spTgt spid="20480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04803">
                                            <p:txEl>
                                              <p:pRg st="5" end="5"/>
                                            </p:txEl>
                                          </p:spTgt>
                                        </p:tgtEl>
                                        <p:attrNameLst>
                                          <p:attrName>style.visibility</p:attrName>
                                        </p:attrNameLst>
                                      </p:cBhvr>
                                      <p:to>
                                        <p:strVal val="visible"/>
                                      </p:to>
                                    </p:set>
                                    <p:animEffect transition="in" filter="wipe(up)">
                                      <p:cBhvr>
                                        <p:cTn id="38" dur="500"/>
                                        <p:tgtEl>
                                          <p:spTgt spid="20480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04803">
                                            <p:txEl>
                                              <p:pRg st="6" end="6"/>
                                            </p:txEl>
                                          </p:spTgt>
                                        </p:tgtEl>
                                        <p:attrNameLst>
                                          <p:attrName>style.visibility</p:attrName>
                                        </p:attrNameLst>
                                      </p:cBhvr>
                                      <p:to>
                                        <p:strVal val="visible"/>
                                      </p:to>
                                    </p:set>
                                    <p:animEffect transition="in" filter="wipe(up)">
                                      <p:cBhvr>
                                        <p:cTn id="43" dur="500"/>
                                        <p:tgtEl>
                                          <p:spTgt spid="20480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04803">
                                            <p:txEl>
                                              <p:pRg st="7" end="7"/>
                                            </p:txEl>
                                          </p:spTgt>
                                        </p:tgtEl>
                                        <p:attrNameLst>
                                          <p:attrName>style.visibility</p:attrName>
                                        </p:attrNameLst>
                                      </p:cBhvr>
                                      <p:to>
                                        <p:strVal val="visible"/>
                                      </p:to>
                                    </p:set>
                                    <p:animEffect transition="in" filter="wipe(up)">
                                      <p:cBhvr>
                                        <p:cTn id="48" dur="500"/>
                                        <p:tgtEl>
                                          <p:spTgt spid="20480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04803">
                                            <p:txEl>
                                              <p:pRg st="8" end="8"/>
                                            </p:txEl>
                                          </p:spTgt>
                                        </p:tgtEl>
                                        <p:attrNameLst>
                                          <p:attrName>style.visibility</p:attrName>
                                        </p:attrNameLst>
                                      </p:cBhvr>
                                      <p:to>
                                        <p:strVal val="visible"/>
                                      </p:to>
                                    </p:set>
                                    <p:animEffect transition="in" filter="wipe(up)">
                                      <p:cBhvr>
                                        <p:cTn id="53" dur="500"/>
                                        <p:tgtEl>
                                          <p:spTgt spid="20480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204803">
                                            <p:txEl>
                                              <p:pRg st="9" end="9"/>
                                            </p:txEl>
                                          </p:spTgt>
                                        </p:tgtEl>
                                        <p:attrNameLst>
                                          <p:attrName>style.visibility</p:attrName>
                                        </p:attrNameLst>
                                      </p:cBhvr>
                                      <p:to>
                                        <p:strVal val="visible"/>
                                      </p:to>
                                    </p:set>
                                    <p:animEffect transition="in" filter="wipe(up)">
                                      <p:cBhvr>
                                        <p:cTn id="58" dur="500"/>
                                        <p:tgtEl>
                                          <p:spTgt spid="20480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204803">
                                            <p:txEl>
                                              <p:pRg st="10" end="10"/>
                                            </p:txEl>
                                          </p:spTgt>
                                        </p:tgtEl>
                                        <p:attrNameLst>
                                          <p:attrName>style.visibility</p:attrName>
                                        </p:attrNameLst>
                                      </p:cBhvr>
                                      <p:to>
                                        <p:strVal val="visible"/>
                                      </p:to>
                                    </p:set>
                                    <p:animEffect transition="in" filter="wipe(up)">
                                      <p:cBhvr>
                                        <p:cTn id="63" dur="500"/>
                                        <p:tgtEl>
                                          <p:spTgt spid="20480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204804"/>
                                        </p:tgtEl>
                                        <p:attrNameLst>
                                          <p:attrName>style.visibility</p:attrName>
                                        </p:attrNameLst>
                                      </p:cBhvr>
                                      <p:to>
                                        <p:strVal val="visible"/>
                                      </p:to>
                                    </p:set>
                                    <p:anim calcmode="lin" valueType="num">
                                      <p:cBhvr>
                                        <p:cTn id="68" dur="500" fill="hold"/>
                                        <p:tgtEl>
                                          <p:spTgt spid="204804"/>
                                        </p:tgtEl>
                                        <p:attrNameLst>
                                          <p:attrName>ppt_w</p:attrName>
                                        </p:attrNameLst>
                                      </p:cBhvr>
                                      <p:tavLst>
                                        <p:tav tm="0">
                                          <p:val>
                                            <p:fltVal val="0"/>
                                          </p:val>
                                        </p:tav>
                                        <p:tav tm="100000">
                                          <p:val>
                                            <p:strVal val="#ppt_w"/>
                                          </p:val>
                                        </p:tav>
                                      </p:tavLst>
                                    </p:anim>
                                    <p:anim calcmode="lin" valueType="num">
                                      <p:cBhvr>
                                        <p:cTn id="69" dur="500" fill="hold"/>
                                        <p:tgtEl>
                                          <p:spTgt spid="204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animBg="1" autoUpdateAnimBg="0"/>
      <p:bldP spid="204803" grpId="0" build="p" bldLvl="5" autoUpdateAnimBg="0"/>
      <p:bldP spid="20480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32451" name="Oval 3"/>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a:t>Revenue</a:t>
            </a:r>
          </a:p>
          <a:p>
            <a:pPr algn="ctr"/>
            <a:r>
              <a:rPr lang="en-US"/>
              <a:t>Cycle</a:t>
            </a:r>
          </a:p>
        </p:txBody>
      </p:sp>
      <p:sp>
        <p:nvSpPr>
          <p:cNvPr id="232452" name="Oval 4"/>
          <p:cNvSpPr>
            <a:spLocks noChangeArrowheads="1"/>
          </p:cNvSpPr>
          <p:nvPr/>
        </p:nvSpPr>
        <p:spPr bwMode="auto">
          <a:xfrm>
            <a:off x="37338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50"/>
                </a:solidFill>
              </a:rPr>
              <a:t>Expenditure</a:t>
            </a:r>
          </a:p>
          <a:p>
            <a:pPr algn="ctr"/>
            <a:r>
              <a:rPr lang="en-US" dirty="0">
                <a:solidFill>
                  <a:srgbClr val="00B050"/>
                </a:solidFill>
              </a:rPr>
              <a:t>Cycle</a:t>
            </a:r>
          </a:p>
        </p:txBody>
      </p:sp>
      <p:sp>
        <p:nvSpPr>
          <p:cNvPr id="232453" name="Oval 5"/>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Production</a:t>
            </a:r>
          </a:p>
          <a:p>
            <a:pPr algn="ctr"/>
            <a:r>
              <a:rPr lang="en-US" dirty="0">
                <a:solidFill>
                  <a:srgbClr val="0070C0"/>
                </a:solidFill>
              </a:rPr>
              <a:t>Cycle</a:t>
            </a:r>
          </a:p>
        </p:txBody>
      </p:sp>
      <p:sp>
        <p:nvSpPr>
          <p:cNvPr id="232454" name="Oval 6"/>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b="1" dirty="0">
                <a:solidFill>
                  <a:srgbClr val="FF0000"/>
                </a:solidFill>
              </a:rPr>
              <a:t>Human Res./</a:t>
            </a:r>
          </a:p>
          <a:p>
            <a:pPr algn="ctr"/>
            <a:r>
              <a:rPr lang="en-US" b="1" dirty="0">
                <a:solidFill>
                  <a:srgbClr val="FF0000"/>
                </a:solidFill>
              </a:rPr>
              <a:t>Payroll Cycle</a:t>
            </a:r>
          </a:p>
        </p:txBody>
      </p:sp>
      <p:sp>
        <p:nvSpPr>
          <p:cNvPr id="232455" name="Oval 7"/>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t>Financing</a:t>
            </a:r>
          </a:p>
          <a:p>
            <a:pPr algn="ctr"/>
            <a:r>
              <a:rPr lang="en-US" dirty="0"/>
              <a:t>Cycle</a:t>
            </a:r>
          </a:p>
        </p:txBody>
      </p:sp>
      <p:sp>
        <p:nvSpPr>
          <p:cNvPr id="232456" name="Rectangle 8"/>
          <p:cNvSpPr>
            <a:spLocks noGrp="1" noChangeArrowheads="1"/>
          </p:cNvSpPr>
          <p:nvPr>
            <p:ph sz="quarter" idx="1"/>
          </p:nvPr>
        </p:nvSpPr>
        <p:spPr>
          <a:xfrm>
            <a:off x="6019800" y="3200400"/>
            <a:ext cx="3048000" cy="3276600"/>
          </a:xfrm>
          <a:solidFill>
            <a:schemeClr val="bg1"/>
          </a:solidFill>
          <a:ln w="57150"/>
        </p:spPr>
        <p:txBody>
          <a:bodyPr/>
          <a:lstStyle/>
          <a:p>
            <a:pPr>
              <a:lnSpc>
                <a:spcPct val="90000"/>
              </a:lnSpc>
              <a:buNone/>
            </a:pPr>
            <a:r>
              <a:rPr lang="en-US" sz="2000" b="1" dirty="0" smtClean="0">
                <a:solidFill>
                  <a:srgbClr val="0070C0"/>
                </a:solidFill>
              </a:rPr>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HR/payroll cycle:</a:t>
            </a:r>
          </a:p>
          <a:p>
            <a:pPr lvl="1">
              <a:lnSpc>
                <a:spcPct val="90000"/>
              </a:lnSpc>
            </a:pPr>
            <a:r>
              <a:rPr lang="en-US" sz="2000" b="1" dirty="0">
                <a:solidFill>
                  <a:srgbClr val="0070C0"/>
                </a:solidFill>
                <a:latin typeface="Times New Roman" pitchFamily="18" charset="0"/>
                <a:cs typeface="Times New Roman" pitchFamily="18" charset="0"/>
              </a:rPr>
              <a:t>Gets funds from the financing cycle</a:t>
            </a:r>
          </a:p>
          <a:p>
            <a:pPr lvl="1">
              <a:lnSpc>
                <a:spcPct val="90000"/>
              </a:lnSpc>
            </a:pPr>
            <a:r>
              <a:rPr lang="en-US" sz="2000" b="1" dirty="0">
                <a:solidFill>
                  <a:srgbClr val="0070C0"/>
                </a:solidFill>
                <a:latin typeface="Times New Roman" pitchFamily="18" charset="0"/>
                <a:cs typeface="Times New Roman" pitchFamily="18" charset="0"/>
              </a:rPr>
              <a:t>Provides labor to the production cycle</a:t>
            </a:r>
          </a:p>
          <a:p>
            <a:pPr lvl="1">
              <a:lnSpc>
                <a:spcPct val="90000"/>
              </a:lnSpc>
            </a:pPr>
            <a:r>
              <a:rPr lang="en-US" sz="2000" b="1" dirty="0">
                <a:solidFill>
                  <a:srgbClr val="0070C0"/>
                </a:solidFill>
                <a:latin typeface="Times New Roman" pitchFamily="18" charset="0"/>
                <a:cs typeface="Times New Roman" pitchFamily="18" charset="0"/>
              </a:rPr>
              <a:t>Provides data to the General Ledger and Reporting System</a:t>
            </a:r>
          </a:p>
        </p:txBody>
      </p:sp>
      <p:sp>
        <p:nvSpPr>
          <p:cNvPr id="232465" name="Line 17"/>
          <p:cNvSpPr>
            <a:spLocks noChangeShapeType="1"/>
          </p:cNvSpPr>
          <p:nvPr/>
        </p:nvSpPr>
        <p:spPr bwMode="auto">
          <a:xfrm flipV="1">
            <a:off x="1676400" y="2362200"/>
            <a:ext cx="1676400" cy="2057400"/>
          </a:xfrm>
          <a:prstGeom prst="line">
            <a:avLst/>
          </a:prstGeom>
          <a:noFill/>
          <a:ln w="57150">
            <a:solidFill>
              <a:srgbClr val="0000FF"/>
            </a:solidFill>
            <a:round/>
            <a:headEnd/>
            <a:tailEnd/>
          </a:ln>
          <a:effectLst/>
        </p:spPr>
        <p:txBody>
          <a:bodyPr/>
          <a:lstStyle/>
          <a:p>
            <a:endParaRPr lang="en-US"/>
          </a:p>
        </p:txBody>
      </p:sp>
      <p:sp>
        <p:nvSpPr>
          <p:cNvPr id="232466" name="Line 18"/>
          <p:cNvSpPr>
            <a:spLocks noChangeShapeType="1"/>
          </p:cNvSpPr>
          <p:nvPr/>
        </p:nvSpPr>
        <p:spPr bwMode="auto">
          <a:xfrm flipV="1">
            <a:off x="3352800" y="1752600"/>
            <a:ext cx="3429000" cy="609600"/>
          </a:xfrm>
          <a:prstGeom prst="line">
            <a:avLst/>
          </a:prstGeom>
          <a:noFill/>
          <a:ln w="57150">
            <a:solidFill>
              <a:srgbClr val="0000FF"/>
            </a:solidFill>
            <a:round/>
            <a:headEnd/>
            <a:tailEnd type="triangle" w="med" len="med"/>
          </a:ln>
          <a:effectLst/>
        </p:spPr>
        <p:txBody>
          <a:bodyPr/>
          <a:lstStyle/>
          <a:p>
            <a:endParaRPr lang="en-US"/>
          </a:p>
        </p:txBody>
      </p:sp>
      <p:sp>
        <p:nvSpPr>
          <p:cNvPr id="232467" name="Text Box 19"/>
          <p:cNvSpPr txBox="1">
            <a:spLocks noChangeArrowheads="1"/>
          </p:cNvSpPr>
          <p:nvPr/>
        </p:nvSpPr>
        <p:spPr bwMode="auto">
          <a:xfrm rot="-3158131">
            <a:off x="1928018" y="3275807"/>
            <a:ext cx="747713" cy="336550"/>
          </a:xfrm>
          <a:prstGeom prst="rect">
            <a:avLst/>
          </a:prstGeom>
          <a:noFill/>
          <a:ln w="9525">
            <a:noFill/>
            <a:miter lim="800000"/>
            <a:headEnd/>
            <a:tailEnd/>
          </a:ln>
          <a:effectLst/>
        </p:spPr>
        <p:txBody>
          <a:bodyPr wrap="none">
            <a:spAutoFit/>
          </a:bodyPr>
          <a:lstStyle/>
          <a:p>
            <a:r>
              <a:rPr lang="en-US" sz="1600">
                <a:solidFill>
                  <a:srgbClr val="0000FF"/>
                </a:solidFill>
              </a:rPr>
              <a:t>Labor</a:t>
            </a:r>
          </a:p>
        </p:txBody>
      </p:sp>
      <p:sp>
        <p:nvSpPr>
          <p:cNvPr id="232468" name="Line 20"/>
          <p:cNvSpPr>
            <a:spLocks noChangeShapeType="1"/>
          </p:cNvSpPr>
          <p:nvPr/>
        </p:nvSpPr>
        <p:spPr bwMode="auto">
          <a:xfrm flipH="1">
            <a:off x="2819400" y="5181600"/>
            <a:ext cx="762000" cy="0"/>
          </a:xfrm>
          <a:prstGeom prst="line">
            <a:avLst/>
          </a:prstGeom>
          <a:noFill/>
          <a:ln w="57150">
            <a:solidFill>
              <a:srgbClr val="0000FF"/>
            </a:solidFill>
            <a:round/>
            <a:headEnd/>
            <a:tailEnd type="triangle" w="med" len="med"/>
          </a:ln>
          <a:effectLst/>
        </p:spPr>
        <p:txBody>
          <a:bodyPr/>
          <a:lstStyle/>
          <a:p>
            <a:endParaRPr lang="en-US"/>
          </a:p>
        </p:txBody>
      </p:sp>
      <p:sp>
        <p:nvSpPr>
          <p:cNvPr id="232469" name="Text Box 21"/>
          <p:cNvSpPr txBox="1">
            <a:spLocks noChangeArrowheads="1"/>
          </p:cNvSpPr>
          <p:nvPr/>
        </p:nvSpPr>
        <p:spPr bwMode="auto">
          <a:xfrm>
            <a:off x="2895600" y="4845050"/>
            <a:ext cx="792163" cy="336550"/>
          </a:xfrm>
          <a:prstGeom prst="rect">
            <a:avLst/>
          </a:prstGeom>
          <a:noFill/>
          <a:ln w="9525">
            <a:noFill/>
            <a:miter lim="800000"/>
            <a:headEnd/>
            <a:tailEnd/>
          </a:ln>
          <a:effectLst/>
        </p:spPr>
        <p:txBody>
          <a:bodyPr wrap="none">
            <a:spAutoFit/>
          </a:bodyPr>
          <a:lstStyle/>
          <a:p>
            <a:r>
              <a:rPr lang="en-US" sz="1600">
                <a:solidFill>
                  <a:srgbClr val="0000FF"/>
                </a:solidFill>
              </a:rPr>
              <a:t>Funds</a:t>
            </a:r>
          </a:p>
        </p:txBody>
      </p:sp>
      <p:sp>
        <p:nvSpPr>
          <p:cNvPr id="232470" name="Line 22"/>
          <p:cNvSpPr>
            <a:spLocks noChangeShapeType="1"/>
          </p:cNvSpPr>
          <p:nvPr/>
        </p:nvSpPr>
        <p:spPr bwMode="auto">
          <a:xfrm flipV="1">
            <a:off x="2362200" y="3886200"/>
            <a:ext cx="1066800" cy="762000"/>
          </a:xfrm>
          <a:prstGeom prst="line">
            <a:avLst/>
          </a:prstGeom>
          <a:noFill/>
          <a:ln w="57150">
            <a:solidFill>
              <a:srgbClr val="0000FF"/>
            </a:solidFill>
            <a:round/>
            <a:headEnd/>
            <a:tailEnd type="triangle" w="med" len="med"/>
          </a:ln>
          <a:effectLst/>
        </p:spPr>
        <p:txBody>
          <a:bodyPr/>
          <a:lstStyle/>
          <a:p>
            <a:endParaRPr lang="en-US"/>
          </a:p>
        </p:txBody>
      </p:sp>
      <p:sp>
        <p:nvSpPr>
          <p:cNvPr id="232471" name="Text Box 23"/>
          <p:cNvSpPr txBox="1">
            <a:spLocks noChangeArrowheads="1"/>
          </p:cNvSpPr>
          <p:nvPr/>
        </p:nvSpPr>
        <p:spPr bwMode="auto">
          <a:xfrm rot="-2143468">
            <a:off x="2438400" y="4087813"/>
            <a:ext cx="623888"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2456">
                                            <p:txEl>
                                              <p:charRg st="4294967295" end="4294967295"/>
                                            </p:txEl>
                                          </p:spTgt>
                                        </p:tgtEl>
                                        <p:attrNameLst>
                                          <p:attrName>style.visibility</p:attrName>
                                        </p:attrNameLst>
                                      </p:cBhvr>
                                      <p:to>
                                        <p:strVal val="visible"/>
                                      </p:to>
                                    </p:set>
                                    <p:anim calcmode="lin" valueType="num">
                                      <p:cBhvr>
                                        <p:cTn id="7" dur="500" fill="hold"/>
                                        <p:tgtEl>
                                          <p:spTgt spid="232456">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32456">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33475" name="Oval 3"/>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t>Revenue</a:t>
            </a:r>
          </a:p>
          <a:p>
            <a:pPr algn="ctr"/>
            <a:r>
              <a:rPr lang="en-US" dirty="0"/>
              <a:t>Cycle</a:t>
            </a:r>
          </a:p>
        </p:txBody>
      </p:sp>
      <p:sp>
        <p:nvSpPr>
          <p:cNvPr id="233476" name="Oval 4"/>
          <p:cNvSpPr>
            <a:spLocks noChangeArrowheads="1"/>
          </p:cNvSpPr>
          <p:nvPr/>
        </p:nvSpPr>
        <p:spPr bwMode="auto">
          <a:xfrm>
            <a:off x="3733800" y="5334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50"/>
                </a:solidFill>
              </a:rPr>
              <a:t>Expenditure</a:t>
            </a:r>
          </a:p>
          <a:p>
            <a:pPr algn="ctr"/>
            <a:r>
              <a:rPr lang="en-US" dirty="0">
                <a:solidFill>
                  <a:srgbClr val="00B050"/>
                </a:solidFill>
              </a:rPr>
              <a:t>Cycle</a:t>
            </a:r>
          </a:p>
        </p:txBody>
      </p:sp>
      <p:sp>
        <p:nvSpPr>
          <p:cNvPr id="233477" name="Oval 5"/>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Production</a:t>
            </a:r>
          </a:p>
          <a:p>
            <a:pPr algn="ctr"/>
            <a:r>
              <a:rPr lang="en-US" dirty="0">
                <a:solidFill>
                  <a:srgbClr val="0070C0"/>
                </a:solidFill>
              </a:rPr>
              <a:t>Cycle</a:t>
            </a:r>
          </a:p>
        </p:txBody>
      </p:sp>
      <p:sp>
        <p:nvSpPr>
          <p:cNvPr id="233478" name="Oval 6"/>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b="1" dirty="0"/>
              <a:t>Human Res./</a:t>
            </a:r>
          </a:p>
          <a:p>
            <a:pPr algn="ctr"/>
            <a:r>
              <a:rPr lang="en-US" b="1" dirty="0"/>
              <a:t>Payroll Cycle</a:t>
            </a:r>
          </a:p>
        </p:txBody>
      </p:sp>
      <p:sp>
        <p:nvSpPr>
          <p:cNvPr id="233479" name="Oval 7"/>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Financing</a:t>
            </a:r>
          </a:p>
          <a:p>
            <a:pPr algn="ctr"/>
            <a:r>
              <a:rPr lang="en-US" dirty="0">
                <a:solidFill>
                  <a:srgbClr val="FF0000"/>
                </a:solidFill>
              </a:rPr>
              <a:t>Cycle</a:t>
            </a:r>
          </a:p>
        </p:txBody>
      </p:sp>
      <p:sp>
        <p:nvSpPr>
          <p:cNvPr id="233480" name="Rectangle 8"/>
          <p:cNvSpPr>
            <a:spLocks noGrp="1" noChangeArrowheads="1"/>
          </p:cNvSpPr>
          <p:nvPr>
            <p:ph sz="quarter" idx="1"/>
          </p:nvPr>
        </p:nvSpPr>
        <p:spPr>
          <a:xfrm>
            <a:off x="6019800" y="3048000"/>
            <a:ext cx="3048000" cy="3429000"/>
          </a:xfrm>
          <a:solidFill>
            <a:schemeClr val="bg1"/>
          </a:solidFill>
          <a:ln w="57150"/>
        </p:spPr>
        <p:txBody>
          <a:bodyPr/>
          <a:lstStyle/>
          <a:p>
            <a:pPr>
              <a:lnSpc>
                <a:spcPct val="90000"/>
              </a:lnSpc>
              <a:buNone/>
            </a:pPr>
            <a:r>
              <a:rPr lang="en-US" sz="2000" b="1" dirty="0" smtClean="0">
                <a:solidFill>
                  <a:srgbClr val="0070C0"/>
                </a:solidFill>
              </a:rPr>
              <a:t>         </a:t>
            </a:r>
            <a:r>
              <a:rPr lang="en-US" sz="2000" b="1" dirty="0" smtClean="0"/>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Financing cycle:</a:t>
            </a:r>
          </a:p>
          <a:p>
            <a:pPr lvl="1">
              <a:lnSpc>
                <a:spcPct val="90000"/>
              </a:lnSpc>
            </a:pPr>
            <a:r>
              <a:rPr lang="en-US" sz="2000" b="1" dirty="0">
                <a:solidFill>
                  <a:srgbClr val="0070C0"/>
                </a:solidFill>
                <a:latin typeface="Times New Roman" pitchFamily="18" charset="0"/>
                <a:cs typeface="Times New Roman" pitchFamily="18" charset="0"/>
              </a:rPr>
              <a:t>Gets funds from the revenue cycle</a:t>
            </a:r>
          </a:p>
          <a:p>
            <a:pPr lvl="1">
              <a:lnSpc>
                <a:spcPct val="90000"/>
              </a:lnSpc>
            </a:pPr>
            <a:r>
              <a:rPr lang="en-US" sz="2000" b="1" dirty="0">
                <a:solidFill>
                  <a:srgbClr val="0070C0"/>
                </a:solidFill>
                <a:latin typeface="Times New Roman" pitchFamily="18" charset="0"/>
                <a:cs typeface="Times New Roman" pitchFamily="18" charset="0"/>
              </a:rPr>
              <a:t>Provides funds to the expenditure and HR/payroll cycles</a:t>
            </a:r>
          </a:p>
          <a:p>
            <a:pPr lvl="1">
              <a:lnSpc>
                <a:spcPct val="90000"/>
              </a:lnSpc>
            </a:pPr>
            <a:r>
              <a:rPr lang="en-US" sz="2000" b="1" dirty="0">
                <a:solidFill>
                  <a:srgbClr val="0070C0"/>
                </a:solidFill>
                <a:latin typeface="Times New Roman" pitchFamily="18" charset="0"/>
                <a:cs typeface="Times New Roman" pitchFamily="18" charset="0"/>
              </a:rPr>
              <a:t>Provides data to the General Ledger and Reporting System</a:t>
            </a:r>
          </a:p>
        </p:txBody>
      </p:sp>
      <p:sp>
        <p:nvSpPr>
          <p:cNvPr id="233484" name="Line 12"/>
          <p:cNvSpPr>
            <a:spLocks noChangeShapeType="1"/>
          </p:cNvSpPr>
          <p:nvPr/>
        </p:nvSpPr>
        <p:spPr bwMode="auto">
          <a:xfrm flipH="1">
            <a:off x="2819400" y="5181600"/>
            <a:ext cx="762000" cy="0"/>
          </a:xfrm>
          <a:prstGeom prst="line">
            <a:avLst/>
          </a:prstGeom>
          <a:noFill/>
          <a:ln w="57150">
            <a:solidFill>
              <a:srgbClr val="0000FF"/>
            </a:solidFill>
            <a:round/>
            <a:headEnd/>
            <a:tailEnd type="triangle" w="med" len="med"/>
          </a:ln>
          <a:effectLst/>
        </p:spPr>
        <p:txBody>
          <a:bodyPr/>
          <a:lstStyle/>
          <a:p>
            <a:endParaRPr lang="en-US"/>
          </a:p>
        </p:txBody>
      </p:sp>
      <p:sp>
        <p:nvSpPr>
          <p:cNvPr id="233485" name="Text Box 13"/>
          <p:cNvSpPr txBox="1">
            <a:spLocks noChangeArrowheads="1"/>
          </p:cNvSpPr>
          <p:nvPr/>
        </p:nvSpPr>
        <p:spPr bwMode="auto">
          <a:xfrm>
            <a:off x="2895600" y="4845050"/>
            <a:ext cx="792163" cy="336550"/>
          </a:xfrm>
          <a:prstGeom prst="rect">
            <a:avLst/>
          </a:prstGeom>
          <a:noFill/>
          <a:ln w="9525">
            <a:noFill/>
            <a:miter lim="800000"/>
            <a:headEnd/>
            <a:tailEnd/>
          </a:ln>
          <a:effectLst/>
        </p:spPr>
        <p:txBody>
          <a:bodyPr wrap="none">
            <a:spAutoFit/>
          </a:bodyPr>
          <a:lstStyle/>
          <a:p>
            <a:r>
              <a:rPr lang="en-US" sz="1600">
                <a:solidFill>
                  <a:srgbClr val="0000FF"/>
                </a:solidFill>
              </a:rPr>
              <a:t>Funds</a:t>
            </a:r>
          </a:p>
        </p:txBody>
      </p:sp>
      <p:sp>
        <p:nvSpPr>
          <p:cNvPr id="233486" name="Line 14"/>
          <p:cNvSpPr>
            <a:spLocks noChangeShapeType="1"/>
          </p:cNvSpPr>
          <p:nvPr/>
        </p:nvSpPr>
        <p:spPr bwMode="auto">
          <a:xfrm flipH="1" flipV="1">
            <a:off x="4648200" y="3810000"/>
            <a:ext cx="228600" cy="762000"/>
          </a:xfrm>
          <a:prstGeom prst="line">
            <a:avLst/>
          </a:prstGeom>
          <a:noFill/>
          <a:ln w="57150">
            <a:solidFill>
              <a:srgbClr val="0000FF"/>
            </a:solidFill>
            <a:round/>
            <a:headEnd/>
            <a:tailEnd type="triangle" w="med" len="med"/>
          </a:ln>
          <a:effectLst/>
        </p:spPr>
        <p:txBody>
          <a:bodyPr/>
          <a:lstStyle/>
          <a:p>
            <a:endParaRPr lang="en-US"/>
          </a:p>
        </p:txBody>
      </p:sp>
      <p:sp>
        <p:nvSpPr>
          <p:cNvPr id="233487" name="Text Box 15"/>
          <p:cNvSpPr txBox="1">
            <a:spLocks noChangeArrowheads="1"/>
          </p:cNvSpPr>
          <p:nvPr/>
        </p:nvSpPr>
        <p:spPr bwMode="auto">
          <a:xfrm rot="4557959">
            <a:off x="4656931" y="4182269"/>
            <a:ext cx="623888"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3489" name="Line 17"/>
          <p:cNvSpPr>
            <a:spLocks noChangeShapeType="1"/>
          </p:cNvSpPr>
          <p:nvPr/>
        </p:nvSpPr>
        <p:spPr bwMode="auto">
          <a:xfrm flipV="1">
            <a:off x="5486400" y="2362200"/>
            <a:ext cx="533400" cy="2438400"/>
          </a:xfrm>
          <a:prstGeom prst="line">
            <a:avLst/>
          </a:prstGeom>
          <a:noFill/>
          <a:ln w="57150">
            <a:solidFill>
              <a:srgbClr val="0000FF"/>
            </a:solidFill>
            <a:round/>
            <a:headEnd/>
            <a:tailEnd/>
          </a:ln>
          <a:effectLst/>
        </p:spPr>
        <p:txBody>
          <a:bodyPr/>
          <a:lstStyle/>
          <a:p>
            <a:endParaRPr lang="en-US"/>
          </a:p>
        </p:txBody>
      </p:sp>
      <p:sp>
        <p:nvSpPr>
          <p:cNvPr id="233490" name="Line 18"/>
          <p:cNvSpPr>
            <a:spLocks noChangeShapeType="1"/>
          </p:cNvSpPr>
          <p:nvPr/>
        </p:nvSpPr>
        <p:spPr bwMode="auto">
          <a:xfrm flipH="1" flipV="1">
            <a:off x="5562600" y="1752600"/>
            <a:ext cx="457200" cy="609600"/>
          </a:xfrm>
          <a:prstGeom prst="line">
            <a:avLst/>
          </a:prstGeom>
          <a:noFill/>
          <a:ln w="57150">
            <a:solidFill>
              <a:srgbClr val="0000FF"/>
            </a:solidFill>
            <a:round/>
            <a:headEnd/>
            <a:tailEnd type="triangle" w="med" len="med"/>
          </a:ln>
          <a:effectLst/>
        </p:spPr>
        <p:txBody>
          <a:bodyPr/>
          <a:lstStyle/>
          <a:p>
            <a:endParaRPr lang="en-US"/>
          </a:p>
        </p:txBody>
      </p:sp>
      <p:sp>
        <p:nvSpPr>
          <p:cNvPr id="233491" name="Text Box 19"/>
          <p:cNvSpPr txBox="1">
            <a:spLocks noChangeArrowheads="1"/>
          </p:cNvSpPr>
          <p:nvPr/>
        </p:nvSpPr>
        <p:spPr bwMode="auto">
          <a:xfrm rot="3245345">
            <a:off x="5639594" y="1950244"/>
            <a:ext cx="792162" cy="336550"/>
          </a:xfrm>
          <a:prstGeom prst="rect">
            <a:avLst/>
          </a:prstGeom>
          <a:noFill/>
          <a:ln w="9525">
            <a:noFill/>
            <a:miter lim="800000"/>
            <a:headEnd/>
            <a:tailEnd/>
          </a:ln>
          <a:effectLst/>
        </p:spPr>
        <p:txBody>
          <a:bodyPr wrap="none">
            <a:spAutoFit/>
          </a:bodyPr>
          <a:lstStyle/>
          <a:p>
            <a:r>
              <a:rPr lang="en-US" sz="1600">
                <a:solidFill>
                  <a:srgbClr val="0000FF"/>
                </a:solidFill>
              </a:rPr>
              <a:t>Funds</a:t>
            </a:r>
          </a:p>
        </p:txBody>
      </p:sp>
      <p:sp>
        <p:nvSpPr>
          <p:cNvPr id="233493" name="Line 21"/>
          <p:cNvSpPr>
            <a:spLocks noChangeShapeType="1"/>
          </p:cNvSpPr>
          <p:nvPr/>
        </p:nvSpPr>
        <p:spPr bwMode="auto">
          <a:xfrm>
            <a:off x="1752600" y="1981200"/>
            <a:ext cx="2133600" cy="2743200"/>
          </a:xfrm>
          <a:prstGeom prst="line">
            <a:avLst/>
          </a:prstGeom>
          <a:noFill/>
          <a:ln w="57150">
            <a:solidFill>
              <a:srgbClr val="0000FF"/>
            </a:solidFill>
            <a:round/>
            <a:headEnd/>
            <a:tailEnd type="triangle" w="med" len="med"/>
          </a:ln>
          <a:effectLst/>
        </p:spPr>
        <p:txBody>
          <a:bodyPr/>
          <a:lstStyle/>
          <a:p>
            <a:endParaRPr lang="en-US"/>
          </a:p>
        </p:txBody>
      </p:sp>
      <p:sp>
        <p:nvSpPr>
          <p:cNvPr id="233494" name="Text Box 22"/>
          <p:cNvSpPr txBox="1">
            <a:spLocks noChangeArrowheads="1"/>
          </p:cNvSpPr>
          <p:nvPr/>
        </p:nvSpPr>
        <p:spPr bwMode="auto">
          <a:xfrm rot="-18459240">
            <a:off x="2262982" y="2734468"/>
            <a:ext cx="869950" cy="366713"/>
          </a:xfrm>
          <a:prstGeom prst="rect">
            <a:avLst/>
          </a:prstGeom>
          <a:noFill/>
          <a:ln w="9525">
            <a:noFill/>
            <a:miter lim="800000"/>
            <a:headEnd/>
            <a:tailEnd/>
          </a:ln>
          <a:effectLst/>
        </p:spPr>
        <p:txBody>
          <a:bodyPr wrap="none">
            <a:spAutoFit/>
          </a:bodyPr>
          <a:lstStyle/>
          <a:p>
            <a:r>
              <a:rPr lang="en-US" sz="1800">
                <a:solidFill>
                  <a:srgbClr val="0000FF"/>
                </a:solidFill>
              </a:rPr>
              <a:t>Funds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3480">
                                            <p:txEl>
                                              <p:charRg st="4294967295" end="4294967295"/>
                                            </p:txEl>
                                          </p:spTgt>
                                        </p:tgtEl>
                                        <p:attrNameLst>
                                          <p:attrName>style.visibility</p:attrName>
                                        </p:attrNameLst>
                                      </p:cBhvr>
                                      <p:to>
                                        <p:strVal val="visible"/>
                                      </p:to>
                                    </p:set>
                                    <p:anim calcmode="lin" valueType="num">
                                      <p:cBhvr>
                                        <p:cTn id="7" dur="500" fill="hold"/>
                                        <p:tgtEl>
                                          <p:spTgt spid="233480">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33480">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8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276600" y="2743200"/>
            <a:ext cx="22860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a:t>General Ledger</a:t>
            </a:r>
          </a:p>
          <a:p>
            <a:pPr algn="ctr"/>
            <a:r>
              <a:rPr lang="en-US"/>
              <a:t>and Reporting</a:t>
            </a:r>
          </a:p>
          <a:p>
            <a:pPr algn="ctr"/>
            <a:r>
              <a:rPr lang="en-US"/>
              <a:t>System</a:t>
            </a:r>
          </a:p>
        </p:txBody>
      </p:sp>
      <p:sp>
        <p:nvSpPr>
          <p:cNvPr id="234499" name="Oval 3"/>
          <p:cNvSpPr>
            <a:spLocks noChangeArrowheads="1"/>
          </p:cNvSpPr>
          <p:nvPr/>
        </p:nvSpPr>
        <p:spPr bwMode="auto">
          <a:xfrm>
            <a:off x="533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a:t>Revenue</a:t>
            </a:r>
          </a:p>
          <a:p>
            <a:pPr algn="ctr"/>
            <a:r>
              <a:rPr lang="en-US"/>
              <a:t>Cycle</a:t>
            </a:r>
          </a:p>
        </p:txBody>
      </p:sp>
      <p:sp>
        <p:nvSpPr>
          <p:cNvPr id="234500" name="Oval 4"/>
          <p:cNvSpPr>
            <a:spLocks noChangeArrowheads="1"/>
          </p:cNvSpPr>
          <p:nvPr/>
        </p:nvSpPr>
        <p:spPr bwMode="auto">
          <a:xfrm>
            <a:off x="3733800" y="5334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B050"/>
                </a:solidFill>
              </a:rPr>
              <a:t>Expenditure</a:t>
            </a:r>
          </a:p>
          <a:p>
            <a:pPr algn="ctr"/>
            <a:r>
              <a:rPr lang="en-US" dirty="0">
                <a:solidFill>
                  <a:srgbClr val="00B050"/>
                </a:solidFill>
              </a:rPr>
              <a:t>Cycle</a:t>
            </a:r>
          </a:p>
        </p:txBody>
      </p:sp>
      <p:sp>
        <p:nvSpPr>
          <p:cNvPr id="234501" name="Oval 5"/>
          <p:cNvSpPr>
            <a:spLocks noChangeArrowheads="1"/>
          </p:cNvSpPr>
          <p:nvPr/>
        </p:nvSpPr>
        <p:spPr bwMode="auto">
          <a:xfrm>
            <a:off x="6629400" y="6096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0070C0"/>
                </a:solidFill>
              </a:rPr>
              <a:t>Production</a:t>
            </a:r>
          </a:p>
          <a:p>
            <a:pPr algn="ctr"/>
            <a:r>
              <a:rPr lang="en-US" dirty="0">
                <a:solidFill>
                  <a:srgbClr val="0070C0"/>
                </a:solidFill>
              </a:rPr>
              <a:t>Cycle</a:t>
            </a:r>
          </a:p>
        </p:txBody>
      </p:sp>
      <p:sp>
        <p:nvSpPr>
          <p:cNvPr id="234502" name="Oval 6"/>
          <p:cNvSpPr>
            <a:spLocks noChangeArrowheads="1"/>
          </p:cNvSpPr>
          <p:nvPr/>
        </p:nvSpPr>
        <p:spPr bwMode="auto">
          <a:xfrm>
            <a:off x="685800" y="44958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Human Res./</a:t>
            </a:r>
          </a:p>
          <a:p>
            <a:pPr algn="ctr"/>
            <a:r>
              <a:rPr lang="en-US" dirty="0">
                <a:solidFill>
                  <a:srgbClr val="FF0000"/>
                </a:solidFill>
              </a:rPr>
              <a:t>Payroll Cycle</a:t>
            </a:r>
          </a:p>
        </p:txBody>
      </p:sp>
      <p:sp>
        <p:nvSpPr>
          <p:cNvPr id="234503" name="Oval 7"/>
          <p:cNvSpPr>
            <a:spLocks noChangeArrowheads="1"/>
          </p:cNvSpPr>
          <p:nvPr/>
        </p:nvSpPr>
        <p:spPr bwMode="auto">
          <a:xfrm>
            <a:off x="3581400" y="4572000"/>
            <a:ext cx="2133600" cy="1295400"/>
          </a:xfrm>
          <a:prstGeom prst="ellipse">
            <a:avLst/>
          </a:prstGeom>
          <a:solidFill>
            <a:srgbClr val="FFFFCC"/>
          </a:solidFill>
          <a:ln w="9525">
            <a:solidFill>
              <a:schemeClr val="tx1"/>
            </a:solidFill>
            <a:round/>
            <a:headEnd/>
            <a:tailEnd/>
          </a:ln>
          <a:effectLst/>
        </p:spPr>
        <p:txBody>
          <a:bodyPr wrap="none" anchor="ctr"/>
          <a:lstStyle/>
          <a:p>
            <a:pPr algn="ctr"/>
            <a:r>
              <a:rPr lang="en-US" dirty="0">
                <a:solidFill>
                  <a:srgbClr val="FF0000"/>
                </a:solidFill>
              </a:rPr>
              <a:t>Financing</a:t>
            </a:r>
          </a:p>
          <a:p>
            <a:pPr algn="ctr"/>
            <a:r>
              <a:rPr lang="en-US" dirty="0">
                <a:solidFill>
                  <a:srgbClr val="FF0000"/>
                </a:solidFill>
              </a:rPr>
              <a:t>Cycle</a:t>
            </a:r>
          </a:p>
        </p:txBody>
      </p:sp>
      <p:sp>
        <p:nvSpPr>
          <p:cNvPr id="234504" name="Rectangle 8"/>
          <p:cNvSpPr>
            <a:spLocks noGrp="1" noChangeArrowheads="1"/>
          </p:cNvSpPr>
          <p:nvPr>
            <p:ph sz="quarter" idx="1"/>
          </p:nvPr>
        </p:nvSpPr>
        <p:spPr>
          <a:xfrm>
            <a:off x="5867400" y="3581400"/>
            <a:ext cx="3200400" cy="2895600"/>
          </a:xfrm>
          <a:solidFill>
            <a:schemeClr val="bg1"/>
          </a:solidFill>
          <a:ln w="57150"/>
        </p:spPr>
        <p:txBody>
          <a:bodyPr>
            <a:noAutofit/>
          </a:bodyPr>
          <a:lstStyle/>
          <a:p>
            <a:pPr>
              <a:buNone/>
            </a:pPr>
            <a:r>
              <a:rPr lang="en-US" sz="2000" b="1" dirty="0" smtClean="0">
                <a:solidFill>
                  <a:srgbClr val="0070C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General Ledger and Reporting System:</a:t>
            </a:r>
          </a:p>
          <a:p>
            <a:pPr lvl="1"/>
            <a:r>
              <a:rPr lang="en-US" sz="2000" b="1" dirty="0">
                <a:solidFill>
                  <a:srgbClr val="0070C0"/>
                </a:solidFill>
                <a:latin typeface="Times New Roman" pitchFamily="18" charset="0"/>
                <a:cs typeface="Times New Roman" pitchFamily="18" charset="0"/>
              </a:rPr>
              <a:t>Gets data from all of the cycles</a:t>
            </a:r>
          </a:p>
          <a:p>
            <a:pPr lvl="1"/>
            <a:r>
              <a:rPr lang="en-US" sz="2000" b="1" dirty="0">
                <a:solidFill>
                  <a:srgbClr val="0070C0"/>
                </a:solidFill>
                <a:latin typeface="Times New Roman" pitchFamily="18" charset="0"/>
                <a:cs typeface="Times New Roman" pitchFamily="18" charset="0"/>
              </a:rPr>
              <a:t>Provides information for internal and external users</a:t>
            </a:r>
          </a:p>
        </p:txBody>
      </p:sp>
      <p:sp>
        <p:nvSpPr>
          <p:cNvPr id="234514" name="Line 18"/>
          <p:cNvSpPr>
            <a:spLocks noChangeShapeType="1"/>
          </p:cNvSpPr>
          <p:nvPr/>
        </p:nvSpPr>
        <p:spPr bwMode="auto">
          <a:xfrm>
            <a:off x="2362200" y="1828800"/>
            <a:ext cx="914400" cy="838200"/>
          </a:xfrm>
          <a:prstGeom prst="line">
            <a:avLst/>
          </a:prstGeom>
          <a:noFill/>
          <a:ln w="57150">
            <a:solidFill>
              <a:srgbClr val="0000FF"/>
            </a:solidFill>
            <a:round/>
            <a:headEnd/>
            <a:tailEnd type="triangle" w="med" len="med"/>
          </a:ln>
          <a:effectLst/>
        </p:spPr>
        <p:txBody>
          <a:bodyPr/>
          <a:lstStyle/>
          <a:p>
            <a:endParaRPr lang="en-US"/>
          </a:p>
        </p:txBody>
      </p:sp>
      <p:sp>
        <p:nvSpPr>
          <p:cNvPr id="234515" name="Line 19"/>
          <p:cNvSpPr>
            <a:spLocks noChangeShapeType="1"/>
          </p:cNvSpPr>
          <p:nvPr/>
        </p:nvSpPr>
        <p:spPr bwMode="auto">
          <a:xfrm>
            <a:off x="4876800" y="1905000"/>
            <a:ext cx="0" cy="762000"/>
          </a:xfrm>
          <a:prstGeom prst="line">
            <a:avLst/>
          </a:prstGeom>
          <a:noFill/>
          <a:ln w="57150">
            <a:solidFill>
              <a:srgbClr val="0000FF"/>
            </a:solidFill>
            <a:round/>
            <a:headEnd/>
            <a:tailEnd type="triangle" w="med" len="med"/>
          </a:ln>
          <a:effectLst/>
        </p:spPr>
        <p:txBody>
          <a:bodyPr/>
          <a:lstStyle/>
          <a:p>
            <a:endParaRPr lang="en-US"/>
          </a:p>
        </p:txBody>
      </p:sp>
      <p:sp>
        <p:nvSpPr>
          <p:cNvPr id="234516" name="Line 20"/>
          <p:cNvSpPr>
            <a:spLocks noChangeShapeType="1"/>
          </p:cNvSpPr>
          <p:nvPr/>
        </p:nvSpPr>
        <p:spPr bwMode="auto">
          <a:xfrm flipH="1">
            <a:off x="5410200" y="1905000"/>
            <a:ext cx="1676400" cy="762000"/>
          </a:xfrm>
          <a:prstGeom prst="line">
            <a:avLst/>
          </a:prstGeom>
          <a:noFill/>
          <a:ln w="57150">
            <a:solidFill>
              <a:srgbClr val="0000FF"/>
            </a:solidFill>
            <a:round/>
            <a:headEnd/>
            <a:tailEnd type="triangle" w="med" len="med"/>
          </a:ln>
          <a:effectLst/>
        </p:spPr>
        <p:txBody>
          <a:bodyPr/>
          <a:lstStyle/>
          <a:p>
            <a:endParaRPr lang="en-US"/>
          </a:p>
        </p:txBody>
      </p:sp>
      <p:sp>
        <p:nvSpPr>
          <p:cNvPr id="234517" name="Line 21"/>
          <p:cNvSpPr>
            <a:spLocks noChangeShapeType="1"/>
          </p:cNvSpPr>
          <p:nvPr/>
        </p:nvSpPr>
        <p:spPr bwMode="auto">
          <a:xfrm flipV="1">
            <a:off x="2057400" y="3657600"/>
            <a:ext cx="1143000" cy="762000"/>
          </a:xfrm>
          <a:prstGeom prst="line">
            <a:avLst/>
          </a:prstGeom>
          <a:noFill/>
          <a:ln w="57150">
            <a:solidFill>
              <a:srgbClr val="0000FF"/>
            </a:solidFill>
            <a:round/>
            <a:headEnd/>
            <a:tailEnd type="triangle" w="med" len="med"/>
          </a:ln>
          <a:effectLst/>
        </p:spPr>
        <p:txBody>
          <a:bodyPr/>
          <a:lstStyle/>
          <a:p>
            <a:endParaRPr lang="en-US"/>
          </a:p>
        </p:txBody>
      </p:sp>
      <p:sp>
        <p:nvSpPr>
          <p:cNvPr id="234518" name="Line 22"/>
          <p:cNvSpPr>
            <a:spLocks noChangeShapeType="1"/>
          </p:cNvSpPr>
          <p:nvPr/>
        </p:nvSpPr>
        <p:spPr bwMode="auto">
          <a:xfrm flipV="1">
            <a:off x="4648200" y="3886200"/>
            <a:ext cx="0" cy="685800"/>
          </a:xfrm>
          <a:prstGeom prst="line">
            <a:avLst/>
          </a:prstGeom>
          <a:noFill/>
          <a:ln w="57150">
            <a:solidFill>
              <a:srgbClr val="0000FF"/>
            </a:solidFill>
            <a:round/>
            <a:headEnd/>
            <a:tailEnd type="triangle" w="med" len="med"/>
          </a:ln>
          <a:effectLst/>
        </p:spPr>
        <p:txBody>
          <a:bodyPr/>
          <a:lstStyle/>
          <a:p>
            <a:endParaRPr lang="en-US"/>
          </a:p>
        </p:txBody>
      </p:sp>
      <p:sp>
        <p:nvSpPr>
          <p:cNvPr id="234520" name="Text Box 24"/>
          <p:cNvSpPr txBox="1">
            <a:spLocks noChangeArrowheads="1"/>
          </p:cNvSpPr>
          <p:nvPr/>
        </p:nvSpPr>
        <p:spPr bwMode="auto">
          <a:xfrm>
            <a:off x="5867400" y="2743200"/>
            <a:ext cx="2601913" cy="581025"/>
          </a:xfrm>
          <a:prstGeom prst="rect">
            <a:avLst/>
          </a:prstGeom>
          <a:noFill/>
          <a:ln w="9525">
            <a:noFill/>
            <a:miter lim="800000"/>
            <a:headEnd/>
            <a:tailEnd/>
          </a:ln>
          <a:effectLst/>
        </p:spPr>
        <p:txBody>
          <a:bodyPr wrap="none">
            <a:spAutoFit/>
          </a:bodyPr>
          <a:lstStyle/>
          <a:p>
            <a:pPr algn="ctr"/>
            <a:r>
              <a:rPr lang="en-US" sz="1600">
                <a:solidFill>
                  <a:srgbClr val="0000FF"/>
                </a:solidFill>
              </a:rPr>
              <a:t>Information for</a:t>
            </a:r>
          </a:p>
          <a:p>
            <a:pPr algn="ctr"/>
            <a:r>
              <a:rPr lang="en-US" sz="1600">
                <a:solidFill>
                  <a:srgbClr val="0000FF"/>
                </a:solidFill>
              </a:rPr>
              <a:t>Internal &amp; External Users</a:t>
            </a:r>
          </a:p>
        </p:txBody>
      </p:sp>
      <p:sp>
        <p:nvSpPr>
          <p:cNvPr id="234521" name="Text Box 25"/>
          <p:cNvSpPr txBox="1">
            <a:spLocks noChangeArrowheads="1"/>
          </p:cNvSpPr>
          <p:nvPr/>
        </p:nvSpPr>
        <p:spPr bwMode="auto">
          <a:xfrm rot="-5400000">
            <a:off x="4244181" y="4167982"/>
            <a:ext cx="623887"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4522" name="Text Box 26"/>
          <p:cNvSpPr txBox="1">
            <a:spLocks noChangeArrowheads="1"/>
          </p:cNvSpPr>
          <p:nvPr/>
        </p:nvSpPr>
        <p:spPr bwMode="auto">
          <a:xfrm rot="-1982443">
            <a:off x="2133600" y="3886200"/>
            <a:ext cx="623888"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4523" name="Text Box 27"/>
          <p:cNvSpPr txBox="1">
            <a:spLocks noChangeArrowheads="1"/>
          </p:cNvSpPr>
          <p:nvPr/>
        </p:nvSpPr>
        <p:spPr bwMode="auto">
          <a:xfrm rot="-1503235">
            <a:off x="5943600" y="1981200"/>
            <a:ext cx="623888"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4524" name="Text Box 28"/>
          <p:cNvSpPr txBox="1">
            <a:spLocks noChangeArrowheads="1"/>
          </p:cNvSpPr>
          <p:nvPr/>
        </p:nvSpPr>
        <p:spPr bwMode="auto">
          <a:xfrm rot="5400000">
            <a:off x="4725194" y="1980407"/>
            <a:ext cx="623887"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4525" name="Text Box 29"/>
          <p:cNvSpPr txBox="1">
            <a:spLocks noChangeArrowheads="1"/>
          </p:cNvSpPr>
          <p:nvPr/>
        </p:nvSpPr>
        <p:spPr bwMode="auto">
          <a:xfrm rot="2728586">
            <a:off x="2591594" y="1980407"/>
            <a:ext cx="623887" cy="336550"/>
          </a:xfrm>
          <a:prstGeom prst="rect">
            <a:avLst/>
          </a:prstGeom>
          <a:noFill/>
          <a:ln w="9525">
            <a:noFill/>
            <a:miter lim="800000"/>
            <a:headEnd/>
            <a:tailEnd/>
          </a:ln>
          <a:effectLst/>
        </p:spPr>
        <p:txBody>
          <a:bodyPr wrap="none">
            <a:spAutoFit/>
          </a:bodyPr>
          <a:lstStyle/>
          <a:p>
            <a:r>
              <a:rPr lang="en-US" sz="1600">
                <a:solidFill>
                  <a:srgbClr val="0000FF"/>
                </a:solidFill>
              </a:rPr>
              <a:t>Data</a:t>
            </a:r>
          </a:p>
        </p:txBody>
      </p:sp>
      <p:sp>
        <p:nvSpPr>
          <p:cNvPr id="234526" name="Line 30"/>
          <p:cNvSpPr>
            <a:spLocks noChangeShapeType="1"/>
          </p:cNvSpPr>
          <p:nvPr/>
        </p:nvSpPr>
        <p:spPr bwMode="auto">
          <a:xfrm>
            <a:off x="5638800" y="3276600"/>
            <a:ext cx="3200400" cy="0"/>
          </a:xfrm>
          <a:prstGeom prst="line">
            <a:avLst/>
          </a:prstGeom>
          <a:noFill/>
          <a:ln w="57150">
            <a:solidFill>
              <a:srgbClr val="0000FF"/>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4504">
                                            <p:txEl>
                                              <p:charRg st="4294967295" end="4294967295"/>
                                            </p:txEl>
                                          </p:spTgt>
                                        </p:tgtEl>
                                        <p:attrNameLst>
                                          <p:attrName>style.visibility</p:attrName>
                                        </p:attrNameLst>
                                      </p:cBhvr>
                                      <p:to>
                                        <p:strVal val="visible"/>
                                      </p:to>
                                    </p:set>
                                    <p:anim calcmode="lin" valueType="num">
                                      <p:cBhvr>
                                        <p:cTn id="7" dur="500" fill="hold"/>
                                        <p:tgtEl>
                                          <p:spTgt spid="234504">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34504">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1" name="Rectangle 3"/>
          <p:cNvSpPr>
            <a:spLocks noGrp="1" noChangeArrowheads="1"/>
          </p:cNvSpPr>
          <p:nvPr>
            <p:ph type="title"/>
          </p:nvPr>
        </p:nvSpPr>
        <p:spPr>
          <a:xfrm>
            <a:off x="457200" y="274638"/>
            <a:ext cx="8229600" cy="868362"/>
          </a:xfrm>
          <a:ln/>
        </p:spPr>
        <p:txBody>
          <a:bodyPr>
            <a:normAutofit/>
          </a:bodyPr>
          <a:lstStyle/>
          <a:p>
            <a:r>
              <a:rPr lang="en-US" dirty="0" smtClean="0"/>
              <a:t> </a:t>
            </a:r>
            <a:r>
              <a:rPr lang="en-US" dirty="0">
                <a:solidFill>
                  <a:srgbClr val="00B0F0"/>
                </a:solidFill>
              </a:rPr>
              <a:t>DATA PROCESSING CYCLE</a:t>
            </a:r>
          </a:p>
        </p:txBody>
      </p:sp>
      <p:sp>
        <p:nvSpPr>
          <p:cNvPr id="237570" name="Rectangle 2"/>
          <p:cNvSpPr>
            <a:spLocks noGrp="1" noChangeArrowheads="1"/>
          </p:cNvSpPr>
          <p:nvPr>
            <p:ph sz="quarter" idx="1"/>
          </p:nvPr>
        </p:nvSpPr>
        <p:spPr>
          <a:xfrm>
            <a:off x="457200" y="1066800"/>
            <a:ext cx="8229600" cy="5486400"/>
          </a:xfrm>
          <a:ln/>
        </p:spPr>
        <p:txBody>
          <a:bodyPr>
            <a:normAutofit/>
          </a:bodyPr>
          <a:lstStyle/>
          <a:p>
            <a:r>
              <a:rPr lang="en-US" sz="2800" dirty="0">
                <a:latin typeface="Times New Roman" pitchFamily="18" charset="0"/>
                <a:cs typeface="Times New Roman" pitchFamily="18" charset="0"/>
              </a:rPr>
              <a:t>Accountants play an important role in data processing.  They answer questions such as:</a:t>
            </a:r>
          </a:p>
          <a:p>
            <a:pPr lvl="1"/>
            <a:r>
              <a:rPr lang="en-US" dirty="0">
                <a:latin typeface="Times New Roman" pitchFamily="18" charset="0"/>
                <a:cs typeface="Times New Roman" pitchFamily="18" charset="0"/>
              </a:rPr>
              <a:t>What data should be entered and stored?</a:t>
            </a:r>
          </a:p>
          <a:p>
            <a:pPr lvl="1"/>
            <a:r>
              <a:rPr lang="en-US" dirty="0">
                <a:latin typeface="Times New Roman" pitchFamily="18" charset="0"/>
                <a:cs typeface="Times New Roman" pitchFamily="18" charset="0"/>
              </a:rPr>
              <a:t>Who should be able to access the data?</a:t>
            </a:r>
          </a:p>
          <a:p>
            <a:pPr lvl="1"/>
            <a:r>
              <a:rPr lang="en-US" dirty="0">
                <a:latin typeface="Times New Roman" pitchFamily="18" charset="0"/>
                <a:cs typeface="Times New Roman" pitchFamily="18" charset="0"/>
              </a:rPr>
              <a:t>How should the data be organized, updated, stored, accessed, and retrieved?</a:t>
            </a:r>
          </a:p>
          <a:p>
            <a:pPr lvl="1"/>
            <a:r>
              <a:rPr lang="en-US" dirty="0">
                <a:latin typeface="Times New Roman" pitchFamily="18" charset="0"/>
                <a:cs typeface="Times New Roman" pitchFamily="18" charset="0"/>
              </a:rPr>
              <a:t>How can scheduled and unanticipated information needs be </a:t>
            </a:r>
            <a:r>
              <a:rPr lang="en-US" dirty="0" smtClean="0">
                <a:latin typeface="Times New Roman" pitchFamily="18" charset="0"/>
                <a:cs typeface="Times New Roman" pitchFamily="18" charset="0"/>
              </a:rPr>
              <a:t>met</a:t>
            </a:r>
            <a:r>
              <a:rPr lang="en-US" dirty="0">
                <a:latin typeface="Times New Roman" pitchFamily="18" charset="0"/>
                <a:cs typeface="Times New Roman" pitchFamily="18" charset="0"/>
              </a:rPr>
              <a:t>.</a:t>
            </a:r>
          </a:p>
          <a:p>
            <a:r>
              <a:rPr lang="en-US" sz="2800" dirty="0">
                <a:solidFill>
                  <a:srgbClr val="00B0F0"/>
                </a:solidFill>
                <a:latin typeface="Times New Roman" pitchFamily="18" charset="0"/>
                <a:cs typeface="Times New Roman" pitchFamily="18" charset="0"/>
              </a:rPr>
              <a:t>To answer these questions, they must understand data processing concepts.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7571"/>
                                        </p:tgtEl>
                                        <p:attrNameLst>
                                          <p:attrName>style.visibility</p:attrName>
                                        </p:attrNameLst>
                                      </p:cBhvr>
                                      <p:to>
                                        <p:strVal val="visible"/>
                                      </p:to>
                                    </p:set>
                                    <p:anim calcmode="lin" valueType="num">
                                      <p:cBhvr>
                                        <p:cTn id="7" dur="500" fill="hold"/>
                                        <p:tgtEl>
                                          <p:spTgt spid="237571"/>
                                        </p:tgtEl>
                                        <p:attrNameLst>
                                          <p:attrName>ppt_w</p:attrName>
                                        </p:attrNameLst>
                                      </p:cBhvr>
                                      <p:tavLst>
                                        <p:tav tm="0">
                                          <p:val>
                                            <p:fltVal val="0"/>
                                          </p:val>
                                        </p:tav>
                                        <p:tav tm="100000">
                                          <p:val>
                                            <p:strVal val="#ppt_w"/>
                                          </p:val>
                                        </p:tav>
                                      </p:tavLst>
                                    </p:anim>
                                    <p:anim calcmode="lin" valueType="num">
                                      <p:cBhvr>
                                        <p:cTn id="8" dur="500" fill="hold"/>
                                        <p:tgtEl>
                                          <p:spTgt spid="23757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7570">
                                            <p:txEl>
                                              <p:pRg st="0" end="0"/>
                                            </p:txEl>
                                          </p:spTgt>
                                        </p:tgtEl>
                                        <p:attrNameLst>
                                          <p:attrName>style.visibility</p:attrName>
                                        </p:attrNameLst>
                                      </p:cBhvr>
                                      <p:to>
                                        <p:strVal val="visible"/>
                                      </p:to>
                                    </p:set>
                                    <p:animEffect transition="in" filter="wipe(up)">
                                      <p:cBhvr>
                                        <p:cTn id="13" dur="500"/>
                                        <p:tgtEl>
                                          <p:spTgt spid="23757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37570">
                                            <p:txEl>
                                              <p:pRg st="1" end="1"/>
                                            </p:txEl>
                                          </p:spTgt>
                                        </p:tgtEl>
                                        <p:attrNameLst>
                                          <p:attrName>style.visibility</p:attrName>
                                        </p:attrNameLst>
                                      </p:cBhvr>
                                      <p:to>
                                        <p:strVal val="visible"/>
                                      </p:to>
                                    </p:set>
                                    <p:animEffect transition="in" filter="wipe(up)">
                                      <p:cBhvr>
                                        <p:cTn id="18" dur="500"/>
                                        <p:tgtEl>
                                          <p:spTgt spid="23757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37570">
                                            <p:txEl>
                                              <p:pRg st="2" end="2"/>
                                            </p:txEl>
                                          </p:spTgt>
                                        </p:tgtEl>
                                        <p:attrNameLst>
                                          <p:attrName>style.visibility</p:attrName>
                                        </p:attrNameLst>
                                      </p:cBhvr>
                                      <p:to>
                                        <p:strVal val="visible"/>
                                      </p:to>
                                    </p:set>
                                    <p:animEffect transition="in" filter="wipe(up)">
                                      <p:cBhvr>
                                        <p:cTn id="23" dur="500"/>
                                        <p:tgtEl>
                                          <p:spTgt spid="23757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37570">
                                            <p:txEl>
                                              <p:pRg st="3" end="3"/>
                                            </p:txEl>
                                          </p:spTgt>
                                        </p:tgtEl>
                                        <p:attrNameLst>
                                          <p:attrName>style.visibility</p:attrName>
                                        </p:attrNameLst>
                                      </p:cBhvr>
                                      <p:to>
                                        <p:strVal val="visible"/>
                                      </p:to>
                                    </p:set>
                                    <p:animEffect transition="in" filter="wipe(up)">
                                      <p:cBhvr>
                                        <p:cTn id="28" dur="500"/>
                                        <p:tgtEl>
                                          <p:spTgt spid="237570">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37570">
                                            <p:txEl>
                                              <p:pRg st="4" end="4"/>
                                            </p:txEl>
                                          </p:spTgt>
                                        </p:tgtEl>
                                        <p:attrNameLst>
                                          <p:attrName>style.visibility</p:attrName>
                                        </p:attrNameLst>
                                      </p:cBhvr>
                                      <p:to>
                                        <p:strVal val="visible"/>
                                      </p:to>
                                    </p:set>
                                    <p:animEffect transition="in" filter="wipe(up)">
                                      <p:cBhvr>
                                        <p:cTn id="33" dur="500"/>
                                        <p:tgtEl>
                                          <p:spTgt spid="237570">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37570">
                                            <p:txEl>
                                              <p:pRg st="5" end="5"/>
                                            </p:txEl>
                                          </p:spTgt>
                                        </p:tgtEl>
                                        <p:attrNameLst>
                                          <p:attrName>style.visibility</p:attrName>
                                        </p:attrNameLst>
                                      </p:cBhvr>
                                      <p:to>
                                        <p:strVal val="visible"/>
                                      </p:to>
                                    </p:set>
                                    <p:animEffect transition="in" filter="wipe(up)">
                                      <p:cBhvr>
                                        <p:cTn id="38" dur="500"/>
                                        <p:tgtEl>
                                          <p:spTgt spid="2375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animBg="1" autoUpdateAnimBg="0"/>
      <p:bldP spid="237570"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5" name="Rectangle 3"/>
          <p:cNvSpPr>
            <a:spLocks noGrp="1" noChangeArrowheads="1"/>
          </p:cNvSpPr>
          <p:nvPr>
            <p:ph type="title"/>
          </p:nvPr>
        </p:nvSpPr>
        <p:spPr>
          <a:xfrm>
            <a:off x="457200" y="274638"/>
            <a:ext cx="8229600" cy="792162"/>
          </a:xfrm>
          <a:ln/>
        </p:spPr>
        <p:txBody>
          <a:bodyPr>
            <a:normAutofit/>
          </a:bodyPr>
          <a:lstStyle/>
          <a:p>
            <a:r>
              <a:rPr lang="en-US" dirty="0" smtClean="0"/>
              <a:t> </a:t>
            </a:r>
            <a:r>
              <a:rPr lang="en-US" dirty="0">
                <a:solidFill>
                  <a:srgbClr val="00B0F0"/>
                </a:solidFill>
              </a:rPr>
              <a:t>DATA PROCESSING CYCLE</a:t>
            </a:r>
          </a:p>
        </p:txBody>
      </p:sp>
      <p:sp>
        <p:nvSpPr>
          <p:cNvPr id="238594" name="Rectangle 2"/>
          <p:cNvSpPr>
            <a:spLocks noGrp="1" noChangeArrowheads="1"/>
          </p:cNvSpPr>
          <p:nvPr>
            <p:ph sz="quarter" idx="1"/>
          </p:nvPr>
        </p:nvSpPr>
        <p:spPr>
          <a:xfrm>
            <a:off x="304800" y="1066800"/>
            <a:ext cx="8610600" cy="5410200"/>
          </a:xfrm>
          <a:ln/>
        </p:spPr>
        <p:txBody>
          <a:bodyPr>
            <a:normAutofit/>
          </a:bodyPr>
          <a:lstStyle/>
          <a:p>
            <a:r>
              <a:rPr lang="en-US" dirty="0">
                <a:latin typeface="Times New Roman" pitchFamily="18" charset="0"/>
                <a:cs typeface="Times New Roman" pitchFamily="18" charset="0"/>
              </a:rPr>
              <a:t>An important function of the AIS is to efficiently and effectively process the data about a company’s transactions.</a:t>
            </a:r>
          </a:p>
          <a:p>
            <a:pPr lvl="1"/>
            <a:r>
              <a:rPr lang="en-US" sz="3200" dirty="0">
                <a:latin typeface="Times New Roman" pitchFamily="18" charset="0"/>
                <a:cs typeface="Times New Roman" pitchFamily="18" charset="0"/>
              </a:rPr>
              <a:t>In </a:t>
            </a:r>
            <a:r>
              <a:rPr lang="en-US" sz="3200" b="1" i="1" dirty="0">
                <a:latin typeface="Times New Roman" pitchFamily="18" charset="0"/>
                <a:cs typeface="Times New Roman" pitchFamily="18" charset="0"/>
              </a:rPr>
              <a:t>manual</a:t>
            </a:r>
            <a:r>
              <a:rPr lang="en-US" sz="3200" dirty="0">
                <a:latin typeface="Times New Roman" pitchFamily="18" charset="0"/>
                <a:cs typeface="Times New Roman" pitchFamily="18" charset="0"/>
              </a:rPr>
              <a:t> systems, data is entered into paper journals and ledgers.</a:t>
            </a:r>
          </a:p>
          <a:p>
            <a:pPr lvl="1"/>
            <a:r>
              <a:rPr lang="en-US" sz="3200" dirty="0">
                <a:latin typeface="Times New Roman" pitchFamily="18" charset="0"/>
                <a:cs typeface="Times New Roman" pitchFamily="18" charset="0"/>
              </a:rPr>
              <a:t>In </a:t>
            </a:r>
            <a:r>
              <a:rPr lang="en-US" sz="3200" b="1" i="1" dirty="0">
                <a:latin typeface="Times New Roman" pitchFamily="18" charset="0"/>
                <a:cs typeface="Times New Roman" pitchFamily="18" charset="0"/>
              </a:rPr>
              <a:t>computer-based</a:t>
            </a:r>
            <a:r>
              <a:rPr lang="en-US" sz="3200" dirty="0">
                <a:latin typeface="Times New Roman" pitchFamily="18" charset="0"/>
                <a:cs typeface="Times New Roman" pitchFamily="18" charset="0"/>
              </a:rPr>
              <a:t> systems</a:t>
            </a:r>
            <a:r>
              <a:rPr lang="en-US" sz="3200" dirty="0" smtClean="0">
                <a:latin typeface="Times New Roman" pitchFamily="18" charset="0"/>
                <a:cs typeface="Times New Roman" pitchFamily="18" charset="0"/>
              </a:rPr>
              <a:t>, to convert data to information a  </a:t>
            </a:r>
            <a:r>
              <a:rPr lang="en-US" sz="3200" dirty="0">
                <a:solidFill>
                  <a:srgbClr val="FF0000"/>
                </a:solidFill>
                <a:latin typeface="Times New Roman" pitchFamily="18" charset="0"/>
                <a:cs typeface="Times New Roman" pitchFamily="18" charset="0"/>
              </a:rPr>
              <a:t>series of operations performed on data</a:t>
            </a:r>
            <a:r>
              <a:rPr lang="en-US" sz="3200" dirty="0">
                <a:latin typeface="Times New Roman" pitchFamily="18" charset="0"/>
                <a:cs typeface="Times New Roman" pitchFamily="18" charset="0"/>
              </a:rPr>
              <a:t> is referred to as the </a:t>
            </a:r>
            <a:r>
              <a:rPr lang="en-US" sz="3200" dirty="0">
                <a:solidFill>
                  <a:srgbClr val="00B0F0"/>
                </a:solidFill>
                <a:latin typeface="Times New Roman" pitchFamily="18" charset="0"/>
                <a:cs typeface="Times New Roman" pitchFamily="18" charset="0"/>
              </a:rPr>
              <a:t>data processing cycle.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8594">
                                            <p:txEl>
                                              <p:pRg st="0" end="0"/>
                                            </p:txEl>
                                          </p:spTgt>
                                        </p:tgtEl>
                                        <p:attrNameLst>
                                          <p:attrName>style.visibility</p:attrName>
                                        </p:attrNameLst>
                                      </p:cBhvr>
                                      <p:to>
                                        <p:strVal val="visible"/>
                                      </p:to>
                                    </p:set>
                                    <p:animEffect transition="in" filter="wipe(up)">
                                      <p:cBhvr>
                                        <p:cTn id="7" dur="500"/>
                                        <p:tgtEl>
                                          <p:spTgt spid="2385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8594">
                                            <p:txEl>
                                              <p:pRg st="1" end="1"/>
                                            </p:txEl>
                                          </p:spTgt>
                                        </p:tgtEl>
                                        <p:attrNameLst>
                                          <p:attrName>style.visibility</p:attrName>
                                        </p:attrNameLst>
                                      </p:cBhvr>
                                      <p:to>
                                        <p:strVal val="visible"/>
                                      </p:to>
                                    </p:set>
                                    <p:animEffect transition="in" filter="wipe(up)">
                                      <p:cBhvr>
                                        <p:cTn id="12" dur="500"/>
                                        <p:tgtEl>
                                          <p:spTgt spid="2385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8594">
                                            <p:txEl>
                                              <p:pRg st="2" end="2"/>
                                            </p:txEl>
                                          </p:spTgt>
                                        </p:tgtEl>
                                        <p:attrNameLst>
                                          <p:attrName>style.visibility</p:attrName>
                                        </p:attrNameLst>
                                      </p:cBhvr>
                                      <p:to>
                                        <p:strVal val="visible"/>
                                      </p:to>
                                    </p:set>
                                    <p:animEffect transition="in" filter="wipe(up)">
                                      <p:cBhvr>
                                        <p:cTn id="17" dur="500"/>
                                        <p:tgtEl>
                                          <p:spTgt spid="2385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build="p" bldLvl="5"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9" name="Rectangle 3"/>
          <p:cNvSpPr>
            <a:spLocks noGrp="1" noChangeArrowheads="1"/>
          </p:cNvSpPr>
          <p:nvPr>
            <p:ph type="title"/>
          </p:nvPr>
        </p:nvSpPr>
        <p:spPr>
          <a:ln/>
        </p:spPr>
        <p:txBody>
          <a:bodyPr>
            <a:normAutofit/>
          </a:bodyPr>
          <a:lstStyle/>
          <a:p>
            <a:r>
              <a:rPr lang="en-US" dirty="0" smtClean="0">
                <a:solidFill>
                  <a:srgbClr val="00B0F0"/>
                </a:solidFill>
              </a:rPr>
              <a:t>DATA PROCESSING CYCLE</a:t>
            </a:r>
            <a:endParaRPr lang="en-US" dirty="0">
              <a:solidFill>
                <a:srgbClr val="00B0F0"/>
              </a:solidFill>
            </a:endParaRPr>
          </a:p>
        </p:txBody>
      </p:sp>
      <p:sp>
        <p:nvSpPr>
          <p:cNvPr id="239618" name="Rectangle 2"/>
          <p:cNvSpPr>
            <a:spLocks noGrp="1" noChangeArrowheads="1"/>
          </p:cNvSpPr>
          <p:nvPr>
            <p:ph sz="quarter" idx="1"/>
          </p:nvPr>
        </p:nvSpPr>
        <p:spPr>
          <a:ln/>
        </p:spPr>
        <p:txBody>
          <a:bodyPr>
            <a:normAutofit/>
          </a:bodyPr>
          <a:lstStyle/>
          <a:p>
            <a:r>
              <a:rPr lang="en-US" dirty="0">
                <a:latin typeface="Times New Roman" pitchFamily="18" charset="0"/>
                <a:cs typeface="Times New Roman" pitchFamily="18" charset="0"/>
              </a:rPr>
              <a:t>The data processing cycle consists of four steps:</a:t>
            </a:r>
          </a:p>
          <a:p>
            <a:pPr lvl="1"/>
            <a:r>
              <a:rPr lang="en-US" sz="3200" dirty="0">
                <a:latin typeface="Times New Roman" pitchFamily="18" charset="0"/>
                <a:cs typeface="Times New Roman" pitchFamily="18" charset="0"/>
              </a:rPr>
              <a:t>Data input</a:t>
            </a:r>
          </a:p>
          <a:p>
            <a:pPr lvl="1"/>
            <a:r>
              <a:rPr lang="en-US" sz="3200" dirty="0">
                <a:latin typeface="Times New Roman" pitchFamily="18" charset="0"/>
                <a:cs typeface="Times New Roman" pitchFamily="18" charset="0"/>
              </a:rPr>
              <a:t>Data storage</a:t>
            </a:r>
          </a:p>
          <a:p>
            <a:pPr lvl="1"/>
            <a:r>
              <a:rPr lang="en-US" sz="3200" dirty="0">
                <a:latin typeface="Times New Roman" pitchFamily="18" charset="0"/>
                <a:cs typeface="Times New Roman" pitchFamily="18" charset="0"/>
              </a:rPr>
              <a:t>Data </a:t>
            </a:r>
            <a:r>
              <a:rPr lang="en-US" sz="3200" dirty="0" smtClean="0">
                <a:latin typeface="Times New Roman" pitchFamily="18" charset="0"/>
                <a:cs typeface="Times New Roman" pitchFamily="18" charset="0"/>
              </a:rPr>
              <a:t>processing or process data to information</a:t>
            </a:r>
            <a:endParaRPr lang="en-US" sz="3200" dirty="0">
              <a:latin typeface="Times New Roman" pitchFamily="18" charset="0"/>
              <a:cs typeface="Times New Roman" pitchFamily="18" charset="0"/>
            </a:endParaRPr>
          </a:p>
          <a:p>
            <a:pPr lvl="1"/>
            <a:r>
              <a:rPr lang="en-US" sz="3200" dirty="0">
                <a:latin typeface="Times New Roman" pitchFamily="18" charset="0"/>
                <a:cs typeface="Times New Roman" pitchFamily="18" charset="0"/>
              </a:rPr>
              <a:t>Information output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9618">
                                            <p:txEl>
                                              <p:pRg st="0" end="0"/>
                                            </p:txEl>
                                          </p:spTgt>
                                        </p:tgtEl>
                                        <p:attrNameLst>
                                          <p:attrName>style.visibility</p:attrName>
                                        </p:attrNameLst>
                                      </p:cBhvr>
                                      <p:to>
                                        <p:strVal val="visible"/>
                                      </p:to>
                                    </p:set>
                                    <p:animEffect transition="in" filter="wipe(up)">
                                      <p:cBhvr>
                                        <p:cTn id="7" dur="500"/>
                                        <p:tgtEl>
                                          <p:spTgt spid="2396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9618">
                                            <p:txEl>
                                              <p:pRg st="1" end="1"/>
                                            </p:txEl>
                                          </p:spTgt>
                                        </p:tgtEl>
                                        <p:attrNameLst>
                                          <p:attrName>style.visibility</p:attrName>
                                        </p:attrNameLst>
                                      </p:cBhvr>
                                      <p:to>
                                        <p:strVal val="visible"/>
                                      </p:to>
                                    </p:set>
                                    <p:animEffect transition="in" filter="wipe(up)">
                                      <p:cBhvr>
                                        <p:cTn id="12" dur="500"/>
                                        <p:tgtEl>
                                          <p:spTgt spid="2396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9618">
                                            <p:txEl>
                                              <p:pRg st="2" end="2"/>
                                            </p:txEl>
                                          </p:spTgt>
                                        </p:tgtEl>
                                        <p:attrNameLst>
                                          <p:attrName>style.visibility</p:attrName>
                                        </p:attrNameLst>
                                      </p:cBhvr>
                                      <p:to>
                                        <p:strVal val="visible"/>
                                      </p:to>
                                    </p:set>
                                    <p:animEffect transition="in" filter="wipe(up)">
                                      <p:cBhvr>
                                        <p:cTn id="17" dur="500"/>
                                        <p:tgtEl>
                                          <p:spTgt spid="2396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9618">
                                            <p:txEl>
                                              <p:pRg st="3" end="3"/>
                                            </p:txEl>
                                          </p:spTgt>
                                        </p:tgtEl>
                                        <p:attrNameLst>
                                          <p:attrName>style.visibility</p:attrName>
                                        </p:attrNameLst>
                                      </p:cBhvr>
                                      <p:to>
                                        <p:strVal val="visible"/>
                                      </p:to>
                                    </p:set>
                                    <p:animEffect transition="in" filter="wipe(up)">
                                      <p:cBhvr>
                                        <p:cTn id="22" dur="500"/>
                                        <p:tgtEl>
                                          <p:spTgt spid="2396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9618">
                                            <p:txEl>
                                              <p:pRg st="4" end="4"/>
                                            </p:txEl>
                                          </p:spTgt>
                                        </p:tgtEl>
                                        <p:attrNameLst>
                                          <p:attrName>style.visibility</p:attrName>
                                        </p:attrNameLst>
                                      </p:cBhvr>
                                      <p:to>
                                        <p:strVal val="visible"/>
                                      </p:to>
                                    </p:set>
                                    <p:animEffect transition="in" filter="wipe(up)">
                                      <p:cBhvr>
                                        <p:cTn id="27" dur="500"/>
                                        <p:tgtEl>
                                          <p:spTgt spid="2396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type="title"/>
          </p:nvPr>
        </p:nvSpPr>
        <p:spPr>
          <a:xfrm>
            <a:off x="457200" y="274638"/>
            <a:ext cx="8229600" cy="639762"/>
          </a:xfrm>
          <a:ln/>
        </p:spPr>
        <p:txBody>
          <a:bodyPr>
            <a:normAutofit fontScale="90000"/>
          </a:bodyPr>
          <a:lstStyle/>
          <a:p>
            <a:r>
              <a:rPr lang="en-US" dirty="0" smtClean="0">
                <a:solidFill>
                  <a:srgbClr val="00B0F0"/>
                </a:solidFill>
              </a:rPr>
              <a:t>THE </a:t>
            </a:r>
            <a:r>
              <a:rPr lang="en-US" dirty="0">
                <a:solidFill>
                  <a:srgbClr val="00B0F0"/>
                </a:solidFill>
              </a:rPr>
              <a:t>DATA PROCESSING CYCLE</a:t>
            </a:r>
          </a:p>
        </p:txBody>
      </p:sp>
      <p:sp>
        <p:nvSpPr>
          <p:cNvPr id="240642" name="Rectangle 2"/>
          <p:cNvSpPr>
            <a:spLocks noGrp="1" noChangeArrowheads="1"/>
          </p:cNvSpPr>
          <p:nvPr>
            <p:ph sz="quarter" idx="1"/>
          </p:nvPr>
        </p:nvSpPr>
        <p:spPr>
          <a:ln/>
        </p:spPr>
        <p:txBody>
          <a:bodyPr/>
          <a:lstStyle/>
          <a:p>
            <a:r>
              <a:rPr lang="en-US" dirty="0"/>
              <a:t>The data processing cycle consists of four steps:</a:t>
            </a:r>
          </a:p>
          <a:p>
            <a:pPr lvl="1"/>
            <a:r>
              <a:rPr lang="en-US" b="1" dirty="0">
                <a:solidFill>
                  <a:srgbClr val="CC0000"/>
                </a:solidFill>
              </a:rPr>
              <a:t>Data input</a:t>
            </a:r>
          </a:p>
          <a:p>
            <a:pPr lvl="1"/>
            <a:r>
              <a:rPr lang="en-US" dirty="0"/>
              <a:t>Data storage</a:t>
            </a:r>
          </a:p>
          <a:p>
            <a:pPr lvl="1"/>
            <a:r>
              <a:rPr lang="en-US" dirty="0"/>
              <a:t>Data processing</a:t>
            </a:r>
          </a:p>
          <a:p>
            <a:pPr lvl="1"/>
            <a:r>
              <a:rPr lang="en-US" dirty="0"/>
              <a:t>Information output</a:t>
            </a:r>
          </a:p>
        </p:txBody>
      </p:sp>
      <p:sp>
        <p:nvSpPr>
          <p:cNvPr id="240644" name="Rectangle 4"/>
          <p:cNvSpPr>
            <a:spLocks noChangeArrowheads="1"/>
          </p:cNvSpPr>
          <p:nvPr/>
        </p:nvSpPr>
        <p:spPr bwMode="auto">
          <a:xfrm>
            <a:off x="914400" y="2743200"/>
            <a:ext cx="2362200" cy="3810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0644"/>
                                        </p:tgtEl>
                                        <p:attrNameLst>
                                          <p:attrName>style.visibility</p:attrName>
                                        </p:attrNameLst>
                                      </p:cBhvr>
                                      <p:to>
                                        <p:strVal val="visible"/>
                                      </p:to>
                                    </p:set>
                                    <p:anim calcmode="lin" valueType="num">
                                      <p:cBhvr>
                                        <p:cTn id="7" dur="500" fill="hold"/>
                                        <p:tgtEl>
                                          <p:spTgt spid="240644"/>
                                        </p:tgtEl>
                                        <p:attrNameLst>
                                          <p:attrName>ppt_w</p:attrName>
                                        </p:attrNameLst>
                                      </p:cBhvr>
                                      <p:tavLst>
                                        <p:tav tm="0">
                                          <p:val>
                                            <p:fltVal val="0"/>
                                          </p:val>
                                        </p:tav>
                                        <p:tav tm="100000">
                                          <p:val>
                                            <p:strVal val="#ppt_w"/>
                                          </p:val>
                                        </p:tav>
                                      </p:tavLst>
                                    </p:anim>
                                    <p:anim calcmode="lin" valueType="num">
                                      <p:cBhvr>
                                        <p:cTn id="8" dur="500" fill="hold"/>
                                        <p:tgtEl>
                                          <p:spTgt spid="2406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7" name="Rectangle 3"/>
          <p:cNvSpPr>
            <a:spLocks noGrp="1" noChangeArrowheads="1"/>
          </p:cNvSpPr>
          <p:nvPr>
            <p:ph type="title"/>
          </p:nvPr>
        </p:nvSpPr>
        <p:spPr>
          <a:ln/>
        </p:spPr>
        <p:txBody>
          <a:bodyPr/>
          <a:lstStyle/>
          <a:p>
            <a:r>
              <a:rPr lang="en-US" dirty="0">
                <a:solidFill>
                  <a:srgbClr val="00B0F0"/>
                </a:solidFill>
              </a:rPr>
              <a:t>DATA INPUT</a:t>
            </a:r>
          </a:p>
        </p:txBody>
      </p:sp>
      <p:sp>
        <p:nvSpPr>
          <p:cNvPr id="241666" name="Rectangle 2"/>
          <p:cNvSpPr>
            <a:spLocks noGrp="1" noChangeArrowheads="1"/>
          </p:cNvSpPr>
          <p:nvPr>
            <p:ph sz="quarter" idx="1"/>
          </p:nvPr>
        </p:nvSpPr>
        <p:spPr>
          <a:xfrm>
            <a:off x="457200" y="1219200"/>
            <a:ext cx="8229600" cy="4906963"/>
          </a:xfrm>
          <a:ln/>
        </p:spPr>
        <p:txBody>
          <a:bodyPr>
            <a:normAutofit/>
          </a:bodyPr>
          <a:lstStyle/>
          <a:p>
            <a:r>
              <a:rPr lang="en-US" dirty="0">
                <a:latin typeface="Times New Roman" pitchFamily="18" charset="0"/>
                <a:cs typeface="Times New Roman" pitchFamily="18" charset="0"/>
              </a:rPr>
              <a:t>The first step in data processing is to </a:t>
            </a:r>
            <a:r>
              <a:rPr lang="en-US" dirty="0">
                <a:solidFill>
                  <a:srgbClr val="FF0000"/>
                </a:solidFill>
                <a:latin typeface="Times New Roman" pitchFamily="18" charset="0"/>
                <a:cs typeface="Times New Roman" pitchFamily="18" charset="0"/>
              </a:rPr>
              <a:t>capture the data.</a:t>
            </a:r>
          </a:p>
          <a:p>
            <a:r>
              <a:rPr lang="en-US" dirty="0">
                <a:latin typeface="Times New Roman" pitchFamily="18" charset="0"/>
                <a:cs typeface="Times New Roman" pitchFamily="18" charset="0"/>
              </a:rPr>
              <a:t>Usually triggered by a business activity.</a:t>
            </a:r>
          </a:p>
          <a:p>
            <a:r>
              <a:rPr lang="en-US" dirty="0">
                <a:latin typeface="Times New Roman" pitchFamily="18" charset="0"/>
                <a:cs typeface="Times New Roman" pitchFamily="18" charset="0"/>
              </a:rPr>
              <a:t>Data is captured about:</a:t>
            </a:r>
          </a:p>
          <a:p>
            <a:pPr lvl="1"/>
            <a:r>
              <a:rPr lang="en-US" sz="3200" dirty="0">
                <a:latin typeface="Times New Roman" pitchFamily="18" charset="0"/>
                <a:cs typeface="Times New Roman" pitchFamily="18" charset="0"/>
              </a:rPr>
              <a:t>The </a:t>
            </a:r>
            <a:r>
              <a:rPr lang="en-US" sz="3200" b="1" i="1" dirty="0">
                <a:latin typeface="Times New Roman" pitchFamily="18" charset="0"/>
                <a:cs typeface="Times New Roman" pitchFamily="18" charset="0"/>
              </a:rPr>
              <a:t>event</a:t>
            </a:r>
            <a:r>
              <a:rPr lang="en-US" sz="3200" dirty="0">
                <a:latin typeface="Times New Roman" pitchFamily="18" charset="0"/>
                <a:cs typeface="Times New Roman" pitchFamily="18" charset="0"/>
              </a:rPr>
              <a:t> that occurred</a:t>
            </a:r>
          </a:p>
          <a:p>
            <a:pPr lvl="1"/>
            <a:r>
              <a:rPr lang="en-US" sz="3200" dirty="0">
                <a:latin typeface="Times New Roman" pitchFamily="18" charset="0"/>
                <a:cs typeface="Times New Roman" pitchFamily="18" charset="0"/>
              </a:rPr>
              <a:t>The </a:t>
            </a:r>
            <a:r>
              <a:rPr lang="en-US" sz="3200" b="1" i="1" dirty="0">
                <a:latin typeface="Times New Roman" pitchFamily="18" charset="0"/>
                <a:cs typeface="Times New Roman" pitchFamily="18" charset="0"/>
              </a:rPr>
              <a:t>resources</a:t>
            </a:r>
            <a:r>
              <a:rPr lang="en-US" sz="3200" dirty="0">
                <a:latin typeface="Times New Roman" pitchFamily="18" charset="0"/>
                <a:cs typeface="Times New Roman" pitchFamily="18" charset="0"/>
              </a:rPr>
              <a:t> affected by the event</a:t>
            </a:r>
          </a:p>
          <a:p>
            <a:pPr lvl="1"/>
            <a:r>
              <a:rPr lang="en-US" sz="3200" dirty="0">
                <a:latin typeface="Times New Roman" pitchFamily="18" charset="0"/>
                <a:cs typeface="Times New Roman" pitchFamily="18" charset="0"/>
              </a:rPr>
              <a:t>The </a:t>
            </a:r>
            <a:r>
              <a:rPr lang="en-US" sz="3200" b="1" i="1" dirty="0">
                <a:latin typeface="Times New Roman" pitchFamily="18" charset="0"/>
                <a:cs typeface="Times New Roman" pitchFamily="18" charset="0"/>
              </a:rPr>
              <a:t>agents</a:t>
            </a:r>
            <a:r>
              <a:rPr lang="en-US" sz="3200" dirty="0">
                <a:latin typeface="Times New Roman" pitchFamily="18" charset="0"/>
                <a:cs typeface="Times New Roman" pitchFamily="18" charset="0"/>
              </a:rPr>
              <a:t> who participated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1667"/>
                                        </p:tgtEl>
                                        <p:attrNameLst>
                                          <p:attrName>style.visibility</p:attrName>
                                        </p:attrNameLst>
                                      </p:cBhvr>
                                      <p:to>
                                        <p:strVal val="visible"/>
                                      </p:to>
                                    </p:set>
                                    <p:anim calcmode="lin" valueType="num">
                                      <p:cBhvr>
                                        <p:cTn id="7" dur="500" fill="hold"/>
                                        <p:tgtEl>
                                          <p:spTgt spid="241667"/>
                                        </p:tgtEl>
                                        <p:attrNameLst>
                                          <p:attrName>ppt_w</p:attrName>
                                        </p:attrNameLst>
                                      </p:cBhvr>
                                      <p:tavLst>
                                        <p:tav tm="0">
                                          <p:val>
                                            <p:fltVal val="0"/>
                                          </p:val>
                                        </p:tav>
                                        <p:tav tm="100000">
                                          <p:val>
                                            <p:strVal val="#ppt_w"/>
                                          </p:val>
                                        </p:tav>
                                      </p:tavLst>
                                    </p:anim>
                                    <p:anim calcmode="lin" valueType="num">
                                      <p:cBhvr>
                                        <p:cTn id="8" dur="500" fill="hold"/>
                                        <p:tgtEl>
                                          <p:spTgt spid="24166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41666">
                                            <p:txEl>
                                              <p:pRg st="0" end="0"/>
                                            </p:txEl>
                                          </p:spTgt>
                                        </p:tgtEl>
                                        <p:attrNameLst>
                                          <p:attrName>style.visibility</p:attrName>
                                        </p:attrNameLst>
                                      </p:cBhvr>
                                      <p:to>
                                        <p:strVal val="visible"/>
                                      </p:to>
                                    </p:set>
                                    <p:animEffect transition="in" filter="wipe(up)">
                                      <p:cBhvr>
                                        <p:cTn id="13" dur="500"/>
                                        <p:tgtEl>
                                          <p:spTgt spid="24166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41666">
                                            <p:txEl>
                                              <p:pRg st="1" end="1"/>
                                            </p:txEl>
                                          </p:spTgt>
                                        </p:tgtEl>
                                        <p:attrNameLst>
                                          <p:attrName>style.visibility</p:attrName>
                                        </p:attrNameLst>
                                      </p:cBhvr>
                                      <p:to>
                                        <p:strVal val="visible"/>
                                      </p:to>
                                    </p:set>
                                    <p:animEffect transition="in" filter="wipe(up)">
                                      <p:cBhvr>
                                        <p:cTn id="18" dur="500"/>
                                        <p:tgtEl>
                                          <p:spTgt spid="24166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41666">
                                            <p:txEl>
                                              <p:pRg st="2" end="2"/>
                                            </p:txEl>
                                          </p:spTgt>
                                        </p:tgtEl>
                                        <p:attrNameLst>
                                          <p:attrName>style.visibility</p:attrName>
                                        </p:attrNameLst>
                                      </p:cBhvr>
                                      <p:to>
                                        <p:strVal val="visible"/>
                                      </p:to>
                                    </p:set>
                                    <p:animEffect transition="in" filter="wipe(up)">
                                      <p:cBhvr>
                                        <p:cTn id="23" dur="500"/>
                                        <p:tgtEl>
                                          <p:spTgt spid="24166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41666">
                                            <p:txEl>
                                              <p:pRg st="3" end="3"/>
                                            </p:txEl>
                                          </p:spTgt>
                                        </p:tgtEl>
                                        <p:attrNameLst>
                                          <p:attrName>style.visibility</p:attrName>
                                        </p:attrNameLst>
                                      </p:cBhvr>
                                      <p:to>
                                        <p:strVal val="visible"/>
                                      </p:to>
                                    </p:set>
                                    <p:animEffect transition="in" filter="wipe(up)">
                                      <p:cBhvr>
                                        <p:cTn id="28" dur="500"/>
                                        <p:tgtEl>
                                          <p:spTgt spid="24166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41666">
                                            <p:txEl>
                                              <p:pRg st="4" end="4"/>
                                            </p:txEl>
                                          </p:spTgt>
                                        </p:tgtEl>
                                        <p:attrNameLst>
                                          <p:attrName>style.visibility</p:attrName>
                                        </p:attrNameLst>
                                      </p:cBhvr>
                                      <p:to>
                                        <p:strVal val="visible"/>
                                      </p:to>
                                    </p:set>
                                    <p:animEffect transition="in" filter="wipe(up)">
                                      <p:cBhvr>
                                        <p:cTn id="33" dur="500"/>
                                        <p:tgtEl>
                                          <p:spTgt spid="24166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41666">
                                            <p:txEl>
                                              <p:pRg st="5" end="5"/>
                                            </p:txEl>
                                          </p:spTgt>
                                        </p:tgtEl>
                                        <p:attrNameLst>
                                          <p:attrName>style.visibility</p:attrName>
                                        </p:attrNameLst>
                                      </p:cBhvr>
                                      <p:to>
                                        <p:strVal val="visible"/>
                                      </p:to>
                                    </p:set>
                                    <p:animEffect transition="in" filter="wipe(up)">
                                      <p:cBhvr>
                                        <p:cTn id="38" dur="500"/>
                                        <p:tgtEl>
                                          <p:spTgt spid="2416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animBg="1" autoUpdateAnimBg="0"/>
      <p:bldP spid="241666" grpId="0" build="p" bldLvl="5"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00B0F0"/>
                </a:solidFill>
              </a:rPr>
              <a:t>DATA INPUT</a:t>
            </a:r>
            <a:endParaRPr lang="en-US" dirty="0">
              <a:solidFill>
                <a:srgbClr val="00B0F0"/>
              </a:solidFill>
            </a:endParaRPr>
          </a:p>
        </p:txBody>
      </p:sp>
      <p:sp>
        <p:nvSpPr>
          <p:cNvPr id="3" name="Content Placeholder 2"/>
          <p:cNvSpPr>
            <a:spLocks noGrp="1"/>
          </p:cNvSpPr>
          <p:nvPr>
            <p:ph idx="1"/>
          </p:nvPr>
        </p:nvSpPr>
        <p:spPr>
          <a:xfrm>
            <a:off x="228600" y="1219200"/>
            <a:ext cx="8686800" cy="4953000"/>
          </a:xfrm>
        </p:spPr>
        <p:txBody>
          <a:bodyPr>
            <a:normAutofit fontScale="92500" lnSpcReduction="10000"/>
          </a:bodyPr>
          <a:lstStyle/>
          <a:p>
            <a:r>
              <a:rPr lang="en-US" sz="3500" dirty="0" smtClean="0">
                <a:latin typeface="Times New Roman" pitchFamily="18" charset="0"/>
                <a:cs typeface="Times New Roman" pitchFamily="18" charset="0"/>
              </a:rPr>
              <a:t>Historically, most businesses used paper  </a:t>
            </a:r>
            <a:r>
              <a:rPr lang="en-US" sz="3500" i="1" dirty="0" smtClean="0">
                <a:solidFill>
                  <a:srgbClr val="00B0F0"/>
                </a:solidFill>
                <a:latin typeface="Times New Roman" pitchFamily="18" charset="0"/>
                <a:cs typeface="Times New Roman" pitchFamily="18" charset="0"/>
              </a:rPr>
              <a:t>source documents</a:t>
            </a:r>
            <a:r>
              <a:rPr lang="en-US" sz="3500" dirty="0" smtClean="0">
                <a:solidFill>
                  <a:srgbClr val="00B0F0"/>
                </a:solidFill>
                <a:latin typeface="Times New Roman" pitchFamily="18" charset="0"/>
                <a:cs typeface="Times New Roman" pitchFamily="18" charset="0"/>
              </a:rPr>
              <a:t> </a:t>
            </a:r>
            <a:r>
              <a:rPr lang="en-US" sz="3500" dirty="0" smtClean="0">
                <a:latin typeface="Times New Roman" pitchFamily="18" charset="0"/>
                <a:cs typeface="Times New Roman" pitchFamily="18" charset="0"/>
              </a:rPr>
              <a:t>to collect data and then transferred that data into a computer.</a:t>
            </a:r>
          </a:p>
          <a:p>
            <a:r>
              <a:rPr lang="en-US" sz="3500" dirty="0" smtClean="0">
                <a:latin typeface="Times New Roman" pitchFamily="18" charset="0"/>
                <a:cs typeface="Times New Roman" pitchFamily="18" charset="0"/>
              </a:rPr>
              <a:t>Today, most data are recorded directly </a:t>
            </a:r>
            <a:r>
              <a:rPr lang="en-US" sz="3500" dirty="0" smtClean="0">
                <a:solidFill>
                  <a:srgbClr val="FF0000"/>
                </a:solidFill>
                <a:latin typeface="Times New Roman" pitchFamily="18" charset="0"/>
                <a:cs typeface="Times New Roman" pitchFamily="18" charset="0"/>
              </a:rPr>
              <a:t>through data entry screens.</a:t>
            </a:r>
          </a:p>
          <a:p>
            <a:r>
              <a:rPr lang="en-US" sz="3500" dirty="0" smtClean="0">
                <a:latin typeface="Times New Roman" pitchFamily="18" charset="0"/>
                <a:cs typeface="Times New Roman" pitchFamily="18" charset="0"/>
              </a:rPr>
              <a:t>Control over data collection is improved by: </a:t>
            </a:r>
          </a:p>
          <a:p>
            <a:pPr lvl="1">
              <a:buFont typeface="Wingdings" pitchFamily="2" charset="2"/>
              <a:buChar char="ü"/>
            </a:pPr>
            <a:r>
              <a:rPr lang="en-US" sz="3500" dirty="0" smtClean="0">
                <a:latin typeface="Times New Roman" pitchFamily="18" charset="0"/>
                <a:cs typeface="Times New Roman" pitchFamily="18" charset="0"/>
              </a:rPr>
              <a:t> pre-numbering each source document  and using </a:t>
            </a:r>
            <a:r>
              <a:rPr lang="en-US" sz="3500" i="1" dirty="0" smtClean="0">
                <a:latin typeface="Times New Roman" pitchFamily="18" charset="0"/>
                <a:cs typeface="Times New Roman" pitchFamily="18" charset="0"/>
              </a:rPr>
              <a:t>turnaround documents</a:t>
            </a:r>
          </a:p>
          <a:p>
            <a:pPr lvl="1">
              <a:buFont typeface="Wingdings" pitchFamily="2" charset="2"/>
              <a:buChar char="ü"/>
            </a:pPr>
            <a:r>
              <a:rPr lang="en-US" sz="3500" dirty="0" smtClean="0">
                <a:latin typeface="Times New Roman" pitchFamily="18" charset="0"/>
                <a:cs typeface="Times New Roman" pitchFamily="18" charset="0"/>
              </a:rPr>
              <a:t>having the system automatically assign a sequential number to each new transaction</a:t>
            </a:r>
          </a:p>
          <a:p>
            <a:pPr lvl="1">
              <a:buNone/>
            </a:pPr>
            <a:endParaRPr lang="en-US" sz="3500" i="1" dirty="0" smtClean="0">
              <a:solidFill>
                <a:srgbClr val="00B0F0"/>
              </a:solidFill>
              <a:latin typeface="Times New Roman" pitchFamily="18" charset="0"/>
              <a:cs typeface="Times New Roman" pitchFamily="18" charset="0"/>
            </a:endParaRPr>
          </a:p>
          <a:p>
            <a:pPr lvl="1">
              <a:buFont typeface="Wingdings" pitchFamily="2" charset="2"/>
              <a:buChar char="ü"/>
            </a:pPr>
            <a:endParaRPr lang="en-US" sz="3200" i="1" dirty="0" smtClean="0">
              <a:solidFill>
                <a:srgbClr val="00B0F0"/>
              </a:solidFill>
              <a:latin typeface="Times New Roman" pitchFamily="18" charset="0"/>
              <a:cs typeface="Times New Roman" pitchFamily="18" charset="0"/>
            </a:endParaRPr>
          </a:p>
          <a:p>
            <a:pPr>
              <a:buNone/>
            </a:pPr>
            <a:endParaRPr lang="en-US" dirty="0"/>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4200" dirty="0">
                <a:solidFill>
                  <a:srgbClr val="00B0F0"/>
                </a:solidFill>
              </a:rPr>
              <a:t>Common Source </a:t>
            </a:r>
            <a:br>
              <a:rPr lang="en-US" sz="4200" dirty="0">
                <a:solidFill>
                  <a:srgbClr val="00B0F0"/>
                </a:solidFill>
              </a:rPr>
            </a:br>
            <a:r>
              <a:rPr lang="en-US" sz="4200" dirty="0">
                <a:solidFill>
                  <a:srgbClr val="00B0F0"/>
                </a:solidFill>
              </a:rPr>
              <a:t>Documents and Functions</a:t>
            </a:r>
          </a:p>
        </p:txBody>
      </p:sp>
      <p:sp>
        <p:nvSpPr>
          <p:cNvPr id="49155" name="Rectangle 3"/>
          <p:cNvSpPr>
            <a:spLocks noGrp="1" noChangeArrowheads="1"/>
          </p:cNvSpPr>
          <p:nvPr>
            <p:ph type="body" idx="1"/>
          </p:nvPr>
        </p:nvSpPr>
        <p:spPr>
          <a:xfrm>
            <a:off x="381000" y="1905000"/>
            <a:ext cx="8153400" cy="533400"/>
          </a:xfrm>
          <a:noFill/>
          <a:ln/>
        </p:spPr>
        <p:txBody>
          <a:bodyPr>
            <a:normAutofit fontScale="92500"/>
          </a:bodyPr>
          <a:lstStyle/>
          <a:p>
            <a:pPr algn="ctr">
              <a:lnSpc>
                <a:spcPct val="90000"/>
              </a:lnSpc>
              <a:buFont typeface="Wingdings" pitchFamily="2" charset="2"/>
              <a:buNone/>
            </a:pPr>
            <a:r>
              <a:rPr lang="en-US" sz="3000" b="1" dirty="0" smtClean="0">
                <a:solidFill>
                  <a:srgbClr val="418583"/>
                </a:solidFill>
              </a:rPr>
              <a:t>E.G  HUMAN </a:t>
            </a:r>
            <a:r>
              <a:rPr lang="en-US" sz="3000" b="1" dirty="0">
                <a:solidFill>
                  <a:srgbClr val="418583"/>
                </a:solidFill>
              </a:rPr>
              <a:t>RESOURCES </a:t>
            </a:r>
            <a:r>
              <a:rPr lang="en-US" sz="3000" b="1" dirty="0" smtClean="0">
                <a:solidFill>
                  <a:srgbClr val="418583"/>
                </a:solidFill>
              </a:rPr>
              <a:t>and </a:t>
            </a:r>
            <a:r>
              <a:rPr lang="en-US" sz="2800" b="1" dirty="0" smtClean="0">
                <a:solidFill>
                  <a:srgbClr val="418583"/>
                </a:solidFill>
              </a:rPr>
              <a:t>GENERAL LEDGER </a:t>
            </a:r>
            <a:r>
              <a:rPr lang="en-US" sz="3000" b="1" dirty="0" smtClean="0">
                <a:solidFill>
                  <a:srgbClr val="418583"/>
                </a:solidFill>
              </a:rPr>
              <a:t>CYCLE</a:t>
            </a:r>
            <a:endParaRPr lang="en-US" sz="3000" b="1" dirty="0">
              <a:solidFill>
                <a:srgbClr val="418583"/>
              </a:solidFill>
            </a:endParaRPr>
          </a:p>
        </p:txBody>
      </p:sp>
      <p:sp>
        <p:nvSpPr>
          <p:cNvPr id="49157" name="Rectangle 5"/>
          <p:cNvSpPr>
            <a:spLocks noChangeArrowheads="1"/>
          </p:cNvSpPr>
          <p:nvPr/>
        </p:nvSpPr>
        <p:spPr bwMode="auto">
          <a:xfrm>
            <a:off x="990600" y="2743200"/>
            <a:ext cx="6934200" cy="9906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eaLnBrk="0" hangingPunct="0"/>
            <a:r>
              <a:rPr lang="en-US" dirty="0">
                <a:solidFill>
                  <a:srgbClr val="1A1A00"/>
                </a:solidFill>
              </a:rPr>
              <a:t>Time cards			Record time worked </a:t>
            </a:r>
          </a:p>
          <a:p>
            <a:pPr eaLnBrk="0" hangingPunct="0"/>
            <a:r>
              <a:rPr lang="en-US" dirty="0">
                <a:solidFill>
                  <a:srgbClr val="1A1A00"/>
                </a:solidFill>
              </a:rPr>
              <a:t>				by employees.</a:t>
            </a:r>
          </a:p>
        </p:txBody>
      </p:sp>
      <p:sp>
        <p:nvSpPr>
          <p:cNvPr id="49158" name="Rectangle 6"/>
          <p:cNvSpPr>
            <a:spLocks noChangeArrowheads="1"/>
          </p:cNvSpPr>
          <p:nvPr/>
        </p:nvSpPr>
        <p:spPr bwMode="auto">
          <a:xfrm>
            <a:off x="990600" y="3733800"/>
            <a:ext cx="6934200" cy="9144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eaLnBrk="0" hangingPunct="0"/>
            <a:r>
              <a:rPr lang="en-US" dirty="0">
                <a:solidFill>
                  <a:srgbClr val="1A1A00"/>
                </a:solidFill>
              </a:rPr>
              <a:t>Job time tickets		</a:t>
            </a:r>
            <a:r>
              <a:rPr lang="en-US" dirty="0" smtClean="0">
                <a:solidFill>
                  <a:srgbClr val="1A1A00"/>
                </a:solidFill>
              </a:rPr>
              <a:t>                Record </a:t>
            </a:r>
            <a:r>
              <a:rPr lang="en-US" dirty="0">
                <a:solidFill>
                  <a:srgbClr val="1A1A00"/>
                </a:solidFill>
              </a:rPr>
              <a:t>time spent </a:t>
            </a:r>
          </a:p>
          <a:p>
            <a:pPr eaLnBrk="0" hangingPunct="0"/>
            <a:r>
              <a:rPr lang="en-US" dirty="0">
                <a:solidFill>
                  <a:srgbClr val="1A1A00"/>
                </a:solidFill>
              </a:rPr>
              <a:t>				on specific jobs.</a:t>
            </a:r>
          </a:p>
        </p:txBody>
      </p:sp>
      <p:sp>
        <p:nvSpPr>
          <p:cNvPr id="49159" name="Text Box 7"/>
          <p:cNvSpPr txBox="1">
            <a:spLocks noChangeArrowheads="1"/>
          </p:cNvSpPr>
          <p:nvPr/>
        </p:nvSpPr>
        <p:spPr bwMode="auto">
          <a:xfrm>
            <a:off x="381000" y="2819400"/>
            <a:ext cx="8153400" cy="523220"/>
          </a:xfrm>
          <a:prstGeom prst="rect">
            <a:avLst/>
          </a:prstGeom>
          <a:noFill/>
          <a:ln w="9525">
            <a:noFill/>
            <a:miter lim="800000"/>
            <a:headEnd/>
            <a:tailEnd/>
          </a:ln>
          <a:effectLst/>
        </p:spPr>
        <p:txBody>
          <a:bodyPr>
            <a:spAutoFit/>
          </a:bodyPr>
          <a:lstStyle/>
          <a:p>
            <a:pPr eaLnBrk="0" hangingPunct="0">
              <a:spcBef>
                <a:spcPct val="50000"/>
              </a:spcBef>
            </a:pPr>
            <a:endParaRPr lang="en-US" sz="2800" dirty="0">
              <a:latin typeface="Times New Roman" pitchFamily="18" charset="0"/>
              <a:cs typeface="Times New Roman" pitchFamily="18" charset="0"/>
            </a:endParaRPr>
          </a:p>
        </p:txBody>
      </p:sp>
      <p:sp>
        <p:nvSpPr>
          <p:cNvPr id="49160" name="Text Box 8"/>
          <p:cNvSpPr txBox="1">
            <a:spLocks noChangeArrowheads="1"/>
          </p:cNvSpPr>
          <p:nvPr/>
        </p:nvSpPr>
        <p:spPr bwMode="auto">
          <a:xfrm>
            <a:off x="990600" y="2362200"/>
            <a:ext cx="6934200" cy="406400"/>
          </a:xfrm>
          <a:prstGeom prst="rect">
            <a:avLst/>
          </a:prstGeom>
          <a:solidFill>
            <a:schemeClr val="accent1"/>
          </a:solidFill>
          <a:ln w="9525">
            <a:solidFill>
              <a:schemeClr val="tx2"/>
            </a:solidFill>
            <a:miter lim="800000"/>
            <a:headEnd/>
            <a:tailEnd/>
          </a:ln>
          <a:effectLst/>
        </p:spPr>
        <p:txBody>
          <a:bodyPr>
            <a:spAutoFit/>
          </a:bodyPr>
          <a:lstStyle/>
          <a:p>
            <a:pPr eaLnBrk="0" hangingPunct="0">
              <a:spcBef>
                <a:spcPct val="50000"/>
              </a:spcBef>
            </a:pPr>
            <a:r>
              <a:rPr lang="en-US" sz="2000" b="1">
                <a:solidFill>
                  <a:schemeClr val="tx2"/>
                </a:solidFill>
                <a:latin typeface="Arial" charset="0"/>
              </a:rPr>
              <a:t>Source Document		Function</a:t>
            </a:r>
          </a:p>
        </p:txBody>
      </p:sp>
      <p:sp>
        <p:nvSpPr>
          <p:cNvPr id="9" name="Rectangle 4"/>
          <p:cNvSpPr>
            <a:spLocks noChangeArrowheads="1"/>
          </p:cNvSpPr>
          <p:nvPr/>
        </p:nvSpPr>
        <p:spPr bwMode="auto">
          <a:xfrm>
            <a:off x="990600" y="4572000"/>
            <a:ext cx="6934200" cy="13716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eaLnBrk="0" hangingPunct="0"/>
            <a:r>
              <a:rPr lang="en-US" sz="2400" dirty="0">
                <a:solidFill>
                  <a:srgbClr val="1A1A00"/>
                </a:solidFill>
                <a:latin typeface="Times New Roman" pitchFamily="18" charset="0"/>
                <a:cs typeface="Times New Roman" pitchFamily="18" charset="0"/>
              </a:rPr>
              <a:t>Journal voucher</a:t>
            </a:r>
            <a:r>
              <a:rPr lang="en-US" sz="2800" dirty="0">
                <a:solidFill>
                  <a:srgbClr val="1A1A00"/>
                </a:solidFill>
              </a:rPr>
              <a:t>		</a:t>
            </a:r>
            <a:r>
              <a:rPr lang="en-US" sz="2000" dirty="0">
                <a:solidFill>
                  <a:srgbClr val="1A1A00"/>
                </a:solidFill>
                <a:latin typeface="Times New Roman" pitchFamily="18" charset="0"/>
                <a:cs typeface="Times New Roman" pitchFamily="18" charset="0"/>
              </a:rPr>
              <a:t>Record entry posted to</a:t>
            </a:r>
          </a:p>
          <a:p>
            <a:pPr eaLnBrk="0" hangingPunct="0"/>
            <a:r>
              <a:rPr lang="en-US" sz="2000" dirty="0">
                <a:solidFill>
                  <a:srgbClr val="1A1A00"/>
                </a:solidFill>
                <a:latin typeface="Times New Roman" pitchFamily="18" charset="0"/>
                <a:cs typeface="Times New Roman" pitchFamily="18" charset="0"/>
              </a:rPr>
              <a:t>				general ledger.</a:t>
            </a:r>
          </a:p>
        </p:txBody>
      </p:sp>
    </p:spTree>
  </p:cSld>
  <p:clrMapOvr>
    <a:masterClrMapping/>
  </p:clrMapOvr>
  <p:transition advTm="1151">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3" name="Rectangle 5"/>
          <p:cNvSpPr>
            <a:spLocks noGrp="1" noChangeArrowheads="1"/>
          </p:cNvSpPr>
          <p:nvPr>
            <p:ph type="title"/>
          </p:nvPr>
        </p:nvSpPr>
        <p:spPr>
          <a:xfrm>
            <a:off x="457200" y="228600"/>
            <a:ext cx="8229600" cy="838200"/>
          </a:xfrm>
          <a:ln/>
        </p:spPr>
        <p:txBody>
          <a:bodyPr>
            <a:normAutofit/>
          </a:bodyPr>
          <a:lstStyle/>
          <a:p>
            <a:r>
              <a:rPr lang="en-US" sz="2400" dirty="0" smtClean="0">
                <a:solidFill>
                  <a:srgbClr val="00B0F0"/>
                </a:solidFill>
                <a:latin typeface="Times New Roman" pitchFamily="18" charset="0"/>
                <a:cs typeface="Times New Roman" pitchFamily="18" charset="0"/>
              </a:rPr>
              <a:t>INFORMATION NEEDS AND BUSINESS ACTIVITIES</a:t>
            </a:r>
            <a:endParaRPr lang="en-US" sz="2400" dirty="0">
              <a:solidFill>
                <a:srgbClr val="00B0F0"/>
              </a:solidFill>
            </a:endParaRPr>
          </a:p>
        </p:txBody>
      </p:sp>
      <p:sp>
        <p:nvSpPr>
          <p:cNvPr id="206851" name="Rectangle 3"/>
          <p:cNvSpPr>
            <a:spLocks noGrp="1" noChangeArrowheads="1"/>
          </p:cNvSpPr>
          <p:nvPr>
            <p:ph sz="quarter" idx="1"/>
          </p:nvPr>
        </p:nvSpPr>
        <p:spPr>
          <a:xfrm>
            <a:off x="228600" y="838200"/>
            <a:ext cx="8763000" cy="5791200"/>
          </a:xfrm>
          <a:ln/>
        </p:spPr>
        <p:txBody>
          <a:bodyPr/>
          <a:lstStyle/>
          <a:p>
            <a:r>
              <a:rPr lang="en-US" sz="3200" dirty="0">
                <a:latin typeface="Times New Roman" pitchFamily="18" charset="0"/>
                <a:cs typeface="Times New Roman" pitchFamily="18" charset="0"/>
              </a:rPr>
              <a:t>Types of information needed for decisions:</a:t>
            </a:r>
          </a:p>
          <a:p>
            <a:pPr lvl="1"/>
            <a:r>
              <a:rPr lang="en-US" sz="3200" dirty="0">
                <a:latin typeface="Times New Roman" pitchFamily="18" charset="0"/>
                <a:cs typeface="Times New Roman" pitchFamily="18" charset="0"/>
              </a:rPr>
              <a:t>Some is financial</a:t>
            </a:r>
          </a:p>
          <a:p>
            <a:pPr lvl="1"/>
            <a:r>
              <a:rPr lang="en-US" sz="3200" dirty="0">
                <a:latin typeface="Times New Roman" pitchFamily="18" charset="0"/>
                <a:cs typeface="Times New Roman" pitchFamily="18" charset="0"/>
              </a:rPr>
              <a:t>Some is nonfinancial</a:t>
            </a:r>
          </a:p>
          <a:p>
            <a:pPr lvl="1"/>
            <a:r>
              <a:rPr lang="en-US" sz="3200" dirty="0">
                <a:latin typeface="Times New Roman" pitchFamily="18" charset="0"/>
                <a:cs typeface="Times New Roman" pitchFamily="18" charset="0"/>
              </a:rPr>
              <a:t>Some comes from internal sources</a:t>
            </a:r>
          </a:p>
          <a:p>
            <a:pPr lvl="1"/>
            <a:r>
              <a:rPr lang="en-US" sz="3200" dirty="0">
                <a:latin typeface="Times New Roman" pitchFamily="18" charset="0"/>
                <a:cs typeface="Times New Roman" pitchFamily="18" charset="0"/>
              </a:rPr>
              <a:t>Some comes from external sources</a:t>
            </a:r>
          </a:p>
          <a:p>
            <a:r>
              <a:rPr lang="en-US" sz="3200" dirty="0">
                <a:solidFill>
                  <a:srgbClr val="FF0000"/>
                </a:solidFill>
                <a:latin typeface="Times New Roman" pitchFamily="18" charset="0"/>
                <a:cs typeface="Times New Roman" pitchFamily="18" charset="0"/>
              </a:rPr>
              <a:t>An effective AIS needs to be able to integrate information of different types and from different sources.</a:t>
            </a:r>
          </a:p>
          <a:p>
            <a:pPr lvl="1"/>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up)">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up)">
                                      <p:cBhvr>
                                        <p:cTn id="12" dur="500"/>
                                        <p:tgtEl>
                                          <p:spTgt spid="206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6851">
                                            <p:txEl>
                                              <p:pRg st="2" end="2"/>
                                            </p:txEl>
                                          </p:spTgt>
                                        </p:tgtEl>
                                        <p:attrNameLst>
                                          <p:attrName>style.visibility</p:attrName>
                                        </p:attrNameLst>
                                      </p:cBhvr>
                                      <p:to>
                                        <p:strVal val="visible"/>
                                      </p:to>
                                    </p:set>
                                    <p:animEffect transition="in" filter="wipe(up)">
                                      <p:cBhvr>
                                        <p:cTn id="17" dur="500"/>
                                        <p:tgtEl>
                                          <p:spTgt spid="206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6851">
                                            <p:txEl>
                                              <p:pRg st="3" end="3"/>
                                            </p:txEl>
                                          </p:spTgt>
                                        </p:tgtEl>
                                        <p:attrNameLst>
                                          <p:attrName>style.visibility</p:attrName>
                                        </p:attrNameLst>
                                      </p:cBhvr>
                                      <p:to>
                                        <p:strVal val="visible"/>
                                      </p:to>
                                    </p:set>
                                    <p:animEffect transition="in" filter="wipe(up)">
                                      <p:cBhvr>
                                        <p:cTn id="22" dur="500"/>
                                        <p:tgtEl>
                                          <p:spTgt spid="206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6851">
                                            <p:txEl>
                                              <p:pRg st="4" end="4"/>
                                            </p:txEl>
                                          </p:spTgt>
                                        </p:tgtEl>
                                        <p:attrNameLst>
                                          <p:attrName>style.visibility</p:attrName>
                                        </p:attrNameLst>
                                      </p:cBhvr>
                                      <p:to>
                                        <p:strVal val="visible"/>
                                      </p:to>
                                    </p:set>
                                    <p:animEffect transition="in" filter="wipe(up)">
                                      <p:cBhvr>
                                        <p:cTn id="27" dur="500"/>
                                        <p:tgtEl>
                                          <p:spTgt spid="206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6851">
                                            <p:txEl>
                                              <p:pRg st="5" end="5"/>
                                            </p:txEl>
                                          </p:spTgt>
                                        </p:tgtEl>
                                        <p:attrNameLst>
                                          <p:attrName>style.visibility</p:attrName>
                                        </p:attrNameLst>
                                      </p:cBhvr>
                                      <p:to>
                                        <p:strVal val="visible"/>
                                      </p:to>
                                    </p:set>
                                    <p:animEffect transition="in" filter="wipe(up)">
                                      <p:cBhvr>
                                        <p:cTn id="32" dur="500"/>
                                        <p:tgtEl>
                                          <p:spTgt spid="206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bldLvl="5"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5" name="Rectangle 3"/>
          <p:cNvSpPr>
            <a:spLocks noGrp="1" noChangeArrowheads="1"/>
          </p:cNvSpPr>
          <p:nvPr>
            <p:ph type="title"/>
          </p:nvPr>
        </p:nvSpPr>
        <p:spPr>
          <a:xfrm>
            <a:off x="457200" y="274638"/>
            <a:ext cx="8229600" cy="792162"/>
          </a:xfrm>
          <a:ln/>
        </p:spPr>
        <p:txBody>
          <a:bodyPr>
            <a:normAutofit/>
          </a:bodyPr>
          <a:lstStyle/>
          <a:p>
            <a:r>
              <a:rPr lang="en-US" dirty="0" smtClean="0"/>
              <a:t> </a:t>
            </a:r>
            <a:r>
              <a:rPr lang="en-US" dirty="0">
                <a:solidFill>
                  <a:srgbClr val="00B0F0"/>
                </a:solidFill>
              </a:rPr>
              <a:t>DATA PROCESSING CYCLE</a:t>
            </a:r>
          </a:p>
        </p:txBody>
      </p:sp>
      <p:sp>
        <p:nvSpPr>
          <p:cNvPr id="248834" name="Rectangle 2"/>
          <p:cNvSpPr>
            <a:spLocks noGrp="1" noChangeArrowheads="1"/>
          </p:cNvSpPr>
          <p:nvPr>
            <p:ph sz="quarter" idx="1"/>
          </p:nvPr>
        </p:nvSpPr>
        <p:spPr>
          <a:xfrm>
            <a:off x="457200" y="1143000"/>
            <a:ext cx="8229600" cy="4983163"/>
          </a:xfrm>
          <a:ln/>
        </p:spPr>
        <p:txBody>
          <a:bodyPr>
            <a:normAutofit/>
          </a:bodyPr>
          <a:lstStyle/>
          <a:p>
            <a:r>
              <a:rPr lang="en-US" dirty="0">
                <a:latin typeface="Times New Roman" pitchFamily="18" charset="0"/>
                <a:cs typeface="Times New Roman" pitchFamily="18" charset="0"/>
              </a:rPr>
              <a:t>The data processing cycle consists of four steps:</a:t>
            </a:r>
          </a:p>
          <a:p>
            <a:pPr lvl="1"/>
            <a:r>
              <a:rPr lang="en-US" sz="3200" dirty="0">
                <a:latin typeface="Times New Roman" pitchFamily="18" charset="0"/>
                <a:cs typeface="Times New Roman" pitchFamily="18" charset="0"/>
              </a:rPr>
              <a:t>Data input</a:t>
            </a:r>
          </a:p>
          <a:p>
            <a:pPr lvl="1"/>
            <a:r>
              <a:rPr lang="en-US" sz="3200" dirty="0">
                <a:solidFill>
                  <a:srgbClr val="CC0000"/>
                </a:solidFill>
                <a:effectLst>
                  <a:outerShdw blurRad="38100" dist="38100" dir="2700000" algn="tl">
                    <a:srgbClr val="000000"/>
                  </a:outerShdw>
                </a:effectLst>
                <a:latin typeface="Times New Roman" pitchFamily="18" charset="0"/>
                <a:cs typeface="Times New Roman" pitchFamily="18" charset="0"/>
              </a:rPr>
              <a:t>Data storage</a:t>
            </a:r>
          </a:p>
          <a:p>
            <a:pPr lvl="1"/>
            <a:r>
              <a:rPr lang="en-US" sz="3200" dirty="0">
                <a:latin typeface="Times New Roman" pitchFamily="18" charset="0"/>
                <a:cs typeface="Times New Roman" pitchFamily="18" charset="0"/>
              </a:rPr>
              <a:t>Data processing</a:t>
            </a:r>
          </a:p>
          <a:p>
            <a:pPr lvl="1"/>
            <a:r>
              <a:rPr lang="en-US" sz="3200" dirty="0">
                <a:latin typeface="Times New Roman" pitchFamily="18" charset="0"/>
                <a:cs typeface="Times New Roman" pitchFamily="18" charset="0"/>
              </a:rPr>
              <a:t>Information output</a:t>
            </a:r>
          </a:p>
        </p:txBody>
      </p:sp>
      <p:sp>
        <p:nvSpPr>
          <p:cNvPr id="248836" name="Rectangle 4"/>
          <p:cNvSpPr>
            <a:spLocks noChangeArrowheads="1"/>
          </p:cNvSpPr>
          <p:nvPr/>
        </p:nvSpPr>
        <p:spPr bwMode="auto">
          <a:xfrm>
            <a:off x="914400" y="2895600"/>
            <a:ext cx="27432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8836"/>
                                        </p:tgtEl>
                                        <p:attrNameLst>
                                          <p:attrName>style.visibility</p:attrName>
                                        </p:attrNameLst>
                                      </p:cBhvr>
                                      <p:to>
                                        <p:strVal val="visible"/>
                                      </p:to>
                                    </p:set>
                                    <p:anim calcmode="lin" valueType="num">
                                      <p:cBhvr>
                                        <p:cTn id="7" dur="500" fill="hold"/>
                                        <p:tgtEl>
                                          <p:spTgt spid="248836"/>
                                        </p:tgtEl>
                                        <p:attrNameLst>
                                          <p:attrName>ppt_w</p:attrName>
                                        </p:attrNameLst>
                                      </p:cBhvr>
                                      <p:tavLst>
                                        <p:tav tm="0">
                                          <p:val>
                                            <p:fltVal val="0"/>
                                          </p:val>
                                        </p:tav>
                                        <p:tav tm="100000">
                                          <p:val>
                                            <p:strVal val="#ppt_w"/>
                                          </p:val>
                                        </p:tav>
                                      </p:tavLst>
                                    </p:anim>
                                    <p:anim calcmode="lin" valueType="num">
                                      <p:cBhvr>
                                        <p:cTn id="8" dur="500" fill="hold"/>
                                        <p:tgtEl>
                                          <p:spTgt spid="2488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1" name="Rectangle 3"/>
          <p:cNvSpPr>
            <a:spLocks noGrp="1" noChangeArrowheads="1"/>
          </p:cNvSpPr>
          <p:nvPr>
            <p:ph type="title"/>
          </p:nvPr>
        </p:nvSpPr>
        <p:spPr>
          <a:xfrm>
            <a:off x="457200" y="274638"/>
            <a:ext cx="8229600" cy="792162"/>
          </a:xfrm>
          <a:ln/>
        </p:spPr>
        <p:txBody>
          <a:bodyPr/>
          <a:lstStyle/>
          <a:p>
            <a:r>
              <a:rPr lang="en-US" sz="3200" dirty="0">
                <a:solidFill>
                  <a:srgbClr val="00B0F0"/>
                </a:solidFill>
              </a:rPr>
              <a:t>COMPUTER-BASED STORAGE CONCEPTS</a:t>
            </a:r>
          </a:p>
        </p:txBody>
      </p:sp>
      <p:sp>
        <p:nvSpPr>
          <p:cNvPr id="304130" name="Rectangle 2"/>
          <p:cNvSpPr>
            <a:spLocks noGrp="1" noChangeArrowheads="1"/>
          </p:cNvSpPr>
          <p:nvPr>
            <p:ph sz="quarter" idx="1"/>
          </p:nvPr>
        </p:nvSpPr>
        <p:spPr>
          <a:xfrm>
            <a:off x="152400" y="914400"/>
            <a:ext cx="8763000" cy="5791200"/>
          </a:xfrm>
          <a:ln/>
        </p:spPr>
        <p:txBody>
          <a:bodyPr>
            <a:noAutofit/>
          </a:bodyPr>
          <a:lstStyle/>
          <a:p>
            <a:pPr>
              <a:lnSpc>
                <a:spcPct val="90000"/>
              </a:lnSpc>
              <a:buNone/>
            </a:pPr>
            <a:r>
              <a:rPr lang="en-US" sz="2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Now </a:t>
            </a:r>
            <a:r>
              <a:rPr lang="en-US" dirty="0">
                <a:latin typeface="Times New Roman" pitchFamily="18" charset="0"/>
                <a:cs typeface="Times New Roman" pitchFamily="18" charset="0"/>
              </a:rPr>
              <a:t>let’s moving on to discussing some computer-based storage concepts, including:</a:t>
            </a:r>
          </a:p>
          <a:p>
            <a:pPr lvl="1">
              <a:lnSpc>
                <a:spcPct val="90000"/>
              </a:lnSpc>
            </a:pPr>
            <a:r>
              <a:rPr lang="en-US" sz="3200" dirty="0">
                <a:latin typeface="Times New Roman" pitchFamily="18" charset="0"/>
                <a:cs typeface="Times New Roman" pitchFamily="18" charset="0"/>
              </a:rPr>
              <a:t>Entity</a:t>
            </a:r>
          </a:p>
          <a:p>
            <a:pPr lvl="1">
              <a:lnSpc>
                <a:spcPct val="90000"/>
              </a:lnSpc>
            </a:pPr>
            <a:r>
              <a:rPr lang="en-US" sz="3200" dirty="0">
                <a:latin typeface="Times New Roman" pitchFamily="18" charset="0"/>
                <a:cs typeface="Times New Roman" pitchFamily="18" charset="0"/>
              </a:rPr>
              <a:t>Attribute</a:t>
            </a:r>
          </a:p>
          <a:p>
            <a:pPr lvl="1">
              <a:lnSpc>
                <a:spcPct val="90000"/>
              </a:lnSpc>
            </a:pPr>
            <a:r>
              <a:rPr lang="en-US" sz="3200" dirty="0">
                <a:latin typeface="Times New Roman" pitchFamily="18" charset="0"/>
                <a:cs typeface="Times New Roman" pitchFamily="18" charset="0"/>
              </a:rPr>
              <a:t>Record</a:t>
            </a:r>
          </a:p>
          <a:p>
            <a:pPr lvl="1">
              <a:lnSpc>
                <a:spcPct val="90000"/>
              </a:lnSpc>
            </a:pPr>
            <a:r>
              <a:rPr lang="en-US" sz="3200" dirty="0">
                <a:latin typeface="Times New Roman" pitchFamily="18" charset="0"/>
                <a:cs typeface="Times New Roman" pitchFamily="18" charset="0"/>
              </a:rPr>
              <a:t>Data Value</a:t>
            </a:r>
          </a:p>
          <a:p>
            <a:pPr lvl="1">
              <a:lnSpc>
                <a:spcPct val="90000"/>
              </a:lnSpc>
            </a:pPr>
            <a:r>
              <a:rPr lang="en-US" sz="3200" dirty="0">
                <a:latin typeface="Times New Roman" pitchFamily="18" charset="0"/>
                <a:cs typeface="Times New Roman" pitchFamily="18" charset="0"/>
              </a:rPr>
              <a:t>Field</a:t>
            </a:r>
          </a:p>
          <a:p>
            <a:pPr lvl="1">
              <a:lnSpc>
                <a:spcPct val="90000"/>
              </a:lnSpc>
            </a:pPr>
            <a:r>
              <a:rPr lang="en-US" sz="3200" dirty="0">
                <a:latin typeface="Times New Roman" pitchFamily="18" charset="0"/>
                <a:cs typeface="Times New Roman" pitchFamily="18" charset="0"/>
              </a:rPr>
              <a:t>File</a:t>
            </a:r>
          </a:p>
          <a:p>
            <a:pPr lvl="1">
              <a:lnSpc>
                <a:spcPct val="90000"/>
              </a:lnSpc>
            </a:pPr>
            <a:r>
              <a:rPr lang="en-US" sz="3200" dirty="0">
                <a:latin typeface="Times New Roman" pitchFamily="18" charset="0"/>
                <a:cs typeface="Times New Roman" pitchFamily="18" charset="0"/>
              </a:rPr>
              <a:t>Master File</a:t>
            </a:r>
          </a:p>
          <a:p>
            <a:pPr lvl="1">
              <a:lnSpc>
                <a:spcPct val="90000"/>
              </a:lnSpc>
            </a:pPr>
            <a:r>
              <a:rPr lang="en-US" sz="3200" dirty="0">
                <a:latin typeface="Times New Roman" pitchFamily="18" charset="0"/>
                <a:cs typeface="Times New Roman" pitchFamily="18" charset="0"/>
              </a:rPr>
              <a:t>Transaction File</a:t>
            </a:r>
          </a:p>
          <a:p>
            <a:pPr lvl="1">
              <a:lnSpc>
                <a:spcPct val="90000"/>
              </a:lnSpc>
            </a:pPr>
            <a:r>
              <a:rPr lang="en-US" sz="3200" dirty="0">
                <a:latin typeface="Times New Roman" pitchFamily="18" charset="0"/>
                <a:cs typeface="Times New Roman" pitchFamily="18" charset="0"/>
              </a:rPr>
              <a:t>Database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4131"/>
                                        </p:tgtEl>
                                        <p:attrNameLst>
                                          <p:attrName>style.visibility</p:attrName>
                                        </p:attrNameLst>
                                      </p:cBhvr>
                                      <p:to>
                                        <p:strVal val="visible"/>
                                      </p:to>
                                    </p:set>
                                    <p:anim calcmode="lin" valueType="num">
                                      <p:cBhvr>
                                        <p:cTn id="7" dur="500" fill="hold"/>
                                        <p:tgtEl>
                                          <p:spTgt spid="304131"/>
                                        </p:tgtEl>
                                        <p:attrNameLst>
                                          <p:attrName>ppt_w</p:attrName>
                                        </p:attrNameLst>
                                      </p:cBhvr>
                                      <p:tavLst>
                                        <p:tav tm="0">
                                          <p:val>
                                            <p:fltVal val="0"/>
                                          </p:val>
                                        </p:tav>
                                        <p:tav tm="100000">
                                          <p:val>
                                            <p:strVal val="#ppt_w"/>
                                          </p:val>
                                        </p:tav>
                                      </p:tavLst>
                                    </p:anim>
                                    <p:anim calcmode="lin" valueType="num">
                                      <p:cBhvr>
                                        <p:cTn id="8" dur="500" fill="hold"/>
                                        <p:tgtEl>
                                          <p:spTgt spid="30413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04130">
                                            <p:txEl>
                                              <p:pRg st="0" end="0"/>
                                            </p:txEl>
                                          </p:spTgt>
                                        </p:tgtEl>
                                        <p:attrNameLst>
                                          <p:attrName>style.visibility</p:attrName>
                                        </p:attrNameLst>
                                      </p:cBhvr>
                                      <p:to>
                                        <p:strVal val="visible"/>
                                      </p:to>
                                    </p:set>
                                    <p:animEffect transition="in" filter="wipe(up)">
                                      <p:cBhvr>
                                        <p:cTn id="13" dur="500"/>
                                        <p:tgtEl>
                                          <p:spTgt spid="30413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04130">
                                            <p:txEl>
                                              <p:pRg st="1" end="1"/>
                                            </p:txEl>
                                          </p:spTgt>
                                        </p:tgtEl>
                                        <p:attrNameLst>
                                          <p:attrName>style.visibility</p:attrName>
                                        </p:attrNameLst>
                                      </p:cBhvr>
                                      <p:to>
                                        <p:strVal val="visible"/>
                                      </p:to>
                                    </p:set>
                                    <p:animEffect transition="in" filter="wipe(up)">
                                      <p:cBhvr>
                                        <p:cTn id="18" dur="500"/>
                                        <p:tgtEl>
                                          <p:spTgt spid="30413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04130">
                                            <p:txEl>
                                              <p:pRg st="2" end="2"/>
                                            </p:txEl>
                                          </p:spTgt>
                                        </p:tgtEl>
                                        <p:attrNameLst>
                                          <p:attrName>style.visibility</p:attrName>
                                        </p:attrNameLst>
                                      </p:cBhvr>
                                      <p:to>
                                        <p:strVal val="visible"/>
                                      </p:to>
                                    </p:set>
                                    <p:animEffect transition="in" filter="wipe(up)">
                                      <p:cBhvr>
                                        <p:cTn id="23" dur="500"/>
                                        <p:tgtEl>
                                          <p:spTgt spid="30413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04130">
                                            <p:txEl>
                                              <p:pRg st="3" end="3"/>
                                            </p:txEl>
                                          </p:spTgt>
                                        </p:tgtEl>
                                        <p:attrNameLst>
                                          <p:attrName>style.visibility</p:attrName>
                                        </p:attrNameLst>
                                      </p:cBhvr>
                                      <p:to>
                                        <p:strVal val="visible"/>
                                      </p:to>
                                    </p:set>
                                    <p:animEffect transition="in" filter="wipe(up)">
                                      <p:cBhvr>
                                        <p:cTn id="28" dur="500"/>
                                        <p:tgtEl>
                                          <p:spTgt spid="304130">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304130">
                                            <p:txEl>
                                              <p:pRg st="4" end="4"/>
                                            </p:txEl>
                                          </p:spTgt>
                                        </p:tgtEl>
                                        <p:attrNameLst>
                                          <p:attrName>style.visibility</p:attrName>
                                        </p:attrNameLst>
                                      </p:cBhvr>
                                      <p:to>
                                        <p:strVal val="visible"/>
                                      </p:to>
                                    </p:set>
                                    <p:animEffect transition="in" filter="wipe(up)">
                                      <p:cBhvr>
                                        <p:cTn id="33" dur="500"/>
                                        <p:tgtEl>
                                          <p:spTgt spid="304130">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304130">
                                            <p:txEl>
                                              <p:pRg st="5" end="5"/>
                                            </p:txEl>
                                          </p:spTgt>
                                        </p:tgtEl>
                                        <p:attrNameLst>
                                          <p:attrName>style.visibility</p:attrName>
                                        </p:attrNameLst>
                                      </p:cBhvr>
                                      <p:to>
                                        <p:strVal val="visible"/>
                                      </p:to>
                                    </p:set>
                                    <p:animEffect transition="in" filter="wipe(up)">
                                      <p:cBhvr>
                                        <p:cTn id="38" dur="500"/>
                                        <p:tgtEl>
                                          <p:spTgt spid="304130">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304130">
                                            <p:txEl>
                                              <p:pRg st="6" end="6"/>
                                            </p:txEl>
                                          </p:spTgt>
                                        </p:tgtEl>
                                        <p:attrNameLst>
                                          <p:attrName>style.visibility</p:attrName>
                                        </p:attrNameLst>
                                      </p:cBhvr>
                                      <p:to>
                                        <p:strVal val="visible"/>
                                      </p:to>
                                    </p:set>
                                    <p:animEffect transition="in" filter="wipe(up)">
                                      <p:cBhvr>
                                        <p:cTn id="43" dur="500"/>
                                        <p:tgtEl>
                                          <p:spTgt spid="304130">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304130">
                                            <p:txEl>
                                              <p:pRg st="7" end="7"/>
                                            </p:txEl>
                                          </p:spTgt>
                                        </p:tgtEl>
                                        <p:attrNameLst>
                                          <p:attrName>style.visibility</p:attrName>
                                        </p:attrNameLst>
                                      </p:cBhvr>
                                      <p:to>
                                        <p:strVal val="visible"/>
                                      </p:to>
                                    </p:set>
                                    <p:animEffect transition="in" filter="wipe(up)">
                                      <p:cBhvr>
                                        <p:cTn id="48" dur="500"/>
                                        <p:tgtEl>
                                          <p:spTgt spid="304130">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304130">
                                            <p:txEl>
                                              <p:pRg st="8" end="8"/>
                                            </p:txEl>
                                          </p:spTgt>
                                        </p:tgtEl>
                                        <p:attrNameLst>
                                          <p:attrName>style.visibility</p:attrName>
                                        </p:attrNameLst>
                                      </p:cBhvr>
                                      <p:to>
                                        <p:strVal val="visible"/>
                                      </p:to>
                                    </p:set>
                                    <p:animEffect transition="in" filter="wipe(up)">
                                      <p:cBhvr>
                                        <p:cTn id="53" dur="500"/>
                                        <p:tgtEl>
                                          <p:spTgt spid="304130">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304130">
                                            <p:txEl>
                                              <p:pRg st="9" end="9"/>
                                            </p:txEl>
                                          </p:spTgt>
                                        </p:tgtEl>
                                        <p:attrNameLst>
                                          <p:attrName>style.visibility</p:attrName>
                                        </p:attrNameLst>
                                      </p:cBhvr>
                                      <p:to>
                                        <p:strVal val="visible"/>
                                      </p:to>
                                    </p:set>
                                    <p:animEffect transition="in" filter="wipe(up)">
                                      <p:cBhvr>
                                        <p:cTn id="58" dur="500"/>
                                        <p:tgtEl>
                                          <p:spTgt spid="3041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animBg="1" autoUpdateAnimBg="0"/>
      <p:bldP spid="304130" grpId="0" build="p" bldLvl="5"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9" name="Rectangle 3"/>
          <p:cNvSpPr>
            <a:spLocks noGrp="1" noChangeArrowheads="1"/>
          </p:cNvSpPr>
          <p:nvPr>
            <p:ph type="title"/>
          </p:nvPr>
        </p:nvSpPr>
        <p:spPr>
          <a:ln/>
        </p:spPr>
        <p:txBody>
          <a:bodyPr/>
          <a:lstStyle/>
          <a:p>
            <a:r>
              <a:rPr lang="en-US" sz="3200" dirty="0">
                <a:solidFill>
                  <a:srgbClr val="00B0F0"/>
                </a:solidFill>
              </a:rPr>
              <a:t>COMPUTER-BASED STORAGE CONCEPTS</a:t>
            </a:r>
          </a:p>
        </p:txBody>
      </p:sp>
      <p:sp>
        <p:nvSpPr>
          <p:cNvPr id="306178" name="Rectangle 2"/>
          <p:cNvSpPr>
            <a:spLocks noGrp="1" noChangeArrowheads="1"/>
          </p:cNvSpPr>
          <p:nvPr>
            <p:ph sz="quarter" idx="1"/>
          </p:nvPr>
        </p:nvSpPr>
        <p:spPr>
          <a:xfrm>
            <a:off x="228600" y="1447800"/>
            <a:ext cx="8686800" cy="5181600"/>
          </a:xfrm>
          <a:ln/>
        </p:spPr>
        <p:txBody>
          <a:bodyPr>
            <a:normAutofit/>
          </a:bodyPr>
          <a:lstStyle/>
          <a:p>
            <a:pPr>
              <a:lnSpc>
                <a:spcPct val="90000"/>
              </a:lnSpc>
            </a:pPr>
            <a:r>
              <a:rPr lang="en-US" dirty="0">
                <a:latin typeface="Times New Roman" pitchFamily="18" charset="0"/>
                <a:cs typeface="Times New Roman" pitchFamily="18" charset="0"/>
              </a:rPr>
              <a:t>An </a:t>
            </a:r>
            <a:r>
              <a:rPr lang="en-US" b="1" dirty="0">
                <a:solidFill>
                  <a:srgbClr val="CC0000"/>
                </a:solidFill>
                <a:latin typeface="Times New Roman" pitchFamily="18" charset="0"/>
                <a:cs typeface="Times New Roman" pitchFamily="18" charset="0"/>
              </a:rPr>
              <a:t>entity</a:t>
            </a:r>
            <a:r>
              <a:rPr lang="en-US" dirty="0">
                <a:latin typeface="Times New Roman" pitchFamily="18" charset="0"/>
                <a:cs typeface="Times New Roman" pitchFamily="18" charset="0"/>
              </a:rPr>
              <a:t> is something about which information is stored.</a:t>
            </a:r>
          </a:p>
          <a:p>
            <a:pPr>
              <a:lnSpc>
                <a:spcPct val="90000"/>
              </a:lnSpc>
            </a:pPr>
            <a:r>
              <a:rPr lang="en-US" dirty="0">
                <a:latin typeface="Times New Roman" pitchFamily="18" charset="0"/>
                <a:cs typeface="Times New Roman" pitchFamily="18" charset="0"/>
              </a:rPr>
              <a:t>In your university’s student information system, one entity is the student.  The student information system stores information about students.</a:t>
            </a:r>
          </a:p>
          <a:p>
            <a:pPr>
              <a:lnSpc>
                <a:spcPct val="90000"/>
              </a:lnSpc>
            </a:pPr>
            <a:r>
              <a:rPr lang="en-US" dirty="0">
                <a:latin typeface="Times New Roman" pitchFamily="18" charset="0"/>
                <a:cs typeface="Times New Roman" pitchFamily="18" charset="0"/>
              </a:rPr>
              <a:t>What are some other entities in your student information system?</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6178">
                                            <p:txEl>
                                              <p:pRg st="0" end="0"/>
                                            </p:txEl>
                                          </p:spTgt>
                                        </p:tgtEl>
                                        <p:attrNameLst>
                                          <p:attrName>style.visibility</p:attrName>
                                        </p:attrNameLst>
                                      </p:cBhvr>
                                      <p:to>
                                        <p:strVal val="visible"/>
                                      </p:to>
                                    </p:set>
                                    <p:animEffect transition="in" filter="wipe(up)">
                                      <p:cBhvr>
                                        <p:cTn id="7" dur="500"/>
                                        <p:tgtEl>
                                          <p:spTgt spid="306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6178">
                                            <p:txEl>
                                              <p:pRg st="1" end="1"/>
                                            </p:txEl>
                                          </p:spTgt>
                                        </p:tgtEl>
                                        <p:attrNameLst>
                                          <p:attrName>style.visibility</p:attrName>
                                        </p:attrNameLst>
                                      </p:cBhvr>
                                      <p:to>
                                        <p:strVal val="visible"/>
                                      </p:to>
                                    </p:set>
                                    <p:animEffect transition="in" filter="wipe(up)">
                                      <p:cBhvr>
                                        <p:cTn id="12" dur="500"/>
                                        <p:tgtEl>
                                          <p:spTgt spid="306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6178">
                                            <p:txEl>
                                              <p:pRg st="2" end="2"/>
                                            </p:txEl>
                                          </p:spTgt>
                                        </p:tgtEl>
                                        <p:attrNameLst>
                                          <p:attrName>style.visibility</p:attrName>
                                        </p:attrNameLst>
                                      </p:cBhvr>
                                      <p:to>
                                        <p:strVal val="visible"/>
                                      </p:to>
                                    </p:set>
                                    <p:animEffect transition="in" filter="wipe(up)">
                                      <p:cBhvr>
                                        <p:cTn id="17" dur="500"/>
                                        <p:tgtEl>
                                          <p:spTgt spid="3061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build="p" bldLvl="5"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3" name="Rectangle 3"/>
          <p:cNvSpPr>
            <a:spLocks noGrp="1" noChangeArrowheads="1"/>
          </p:cNvSpPr>
          <p:nvPr>
            <p:ph type="title"/>
          </p:nvPr>
        </p:nvSpPr>
        <p:spPr>
          <a:xfrm>
            <a:off x="457200" y="274638"/>
            <a:ext cx="8229600" cy="715962"/>
          </a:xfrm>
          <a:ln/>
        </p:spPr>
        <p:txBody>
          <a:bodyPr>
            <a:noAutofit/>
          </a:bodyPr>
          <a:lstStyle/>
          <a:p>
            <a:r>
              <a:rPr lang="en-US" sz="3200" dirty="0">
                <a:solidFill>
                  <a:srgbClr val="00B0F0"/>
                </a:solidFill>
                <a:latin typeface="Times New Roman" pitchFamily="18" charset="0"/>
                <a:cs typeface="Times New Roman" pitchFamily="18" charset="0"/>
              </a:rPr>
              <a:t>COMPUTER-BASED STORAGE CONCEPTS</a:t>
            </a:r>
          </a:p>
        </p:txBody>
      </p:sp>
      <p:sp>
        <p:nvSpPr>
          <p:cNvPr id="307202" name="Rectangle 2"/>
          <p:cNvSpPr>
            <a:spLocks noGrp="1" noChangeArrowheads="1"/>
          </p:cNvSpPr>
          <p:nvPr>
            <p:ph sz="quarter" idx="1"/>
          </p:nvPr>
        </p:nvSpPr>
        <p:spPr>
          <a:xfrm>
            <a:off x="228600" y="1295400"/>
            <a:ext cx="8686800" cy="5334000"/>
          </a:xfrm>
          <a:ln/>
        </p:spPr>
        <p:txBody>
          <a:bodyPr>
            <a:noAutofit/>
          </a:bodyPr>
          <a:lstStyle/>
          <a:p>
            <a:pPr>
              <a:lnSpc>
                <a:spcPct val="90000"/>
              </a:lnSpc>
            </a:pPr>
            <a:r>
              <a:rPr lang="en-US" dirty="0">
                <a:solidFill>
                  <a:srgbClr val="CC0000"/>
                </a:solidFill>
                <a:latin typeface="Times New Roman" pitchFamily="18" charset="0"/>
                <a:cs typeface="Times New Roman" pitchFamily="18" charset="0"/>
              </a:rPr>
              <a:t>Attributes</a:t>
            </a:r>
            <a:r>
              <a:rPr lang="en-US" dirty="0">
                <a:latin typeface="Times New Roman" pitchFamily="18" charset="0"/>
                <a:cs typeface="Times New Roman" pitchFamily="18" charset="0"/>
              </a:rPr>
              <a:t> are characteristics of interest with respect to the entity.</a:t>
            </a:r>
          </a:p>
          <a:p>
            <a:pPr>
              <a:lnSpc>
                <a:spcPct val="90000"/>
              </a:lnSpc>
            </a:pPr>
            <a:r>
              <a:rPr lang="en-US" dirty="0">
                <a:latin typeface="Times New Roman" pitchFamily="18" charset="0"/>
                <a:cs typeface="Times New Roman" pitchFamily="18" charset="0"/>
              </a:rPr>
              <a:t>Some attributes that a student information system typically stores about the student entity are:</a:t>
            </a:r>
          </a:p>
          <a:p>
            <a:pPr lvl="1">
              <a:lnSpc>
                <a:spcPct val="90000"/>
              </a:lnSpc>
            </a:pPr>
            <a:r>
              <a:rPr lang="en-US" sz="3200" dirty="0">
                <a:latin typeface="Times New Roman" pitchFamily="18" charset="0"/>
                <a:cs typeface="Times New Roman" pitchFamily="18" charset="0"/>
              </a:rPr>
              <a:t>Student ID number</a:t>
            </a:r>
          </a:p>
          <a:p>
            <a:pPr lvl="1">
              <a:lnSpc>
                <a:spcPct val="90000"/>
              </a:lnSpc>
            </a:pPr>
            <a:r>
              <a:rPr lang="en-US" sz="3200" dirty="0">
                <a:latin typeface="Times New Roman" pitchFamily="18" charset="0"/>
                <a:cs typeface="Times New Roman" pitchFamily="18" charset="0"/>
              </a:rPr>
              <a:t>Phone number</a:t>
            </a:r>
          </a:p>
          <a:p>
            <a:pPr lvl="1">
              <a:lnSpc>
                <a:spcPct val="90000"/>
              </a:lnSpc>
            </a:pPr>
            <a:r>
              <a:rPr lang="en-US" sz="3200" dirty="0">
                <a:latin typeface="Times New Roman" pitchFamily="18" charset="0"/>
                <a:cs typeface="Times New Roman" pitchFamily="18" charset="0"/>
              </a:rPr>
              <a:t>Address</a:t>
            </a:r>
          </a:p>
          <a:p>
            <a:pPr>
              <a:lnSpc>
                <a:spcPct val="90000"/>
              </a:lnSpc>
            </a:pPr>
            <a:r>
              <a:rPr lang="en-US" dirty="0">
                <a:latin typeface="Times New Roman" pitchFamily="18" charset="0"/>
                <a:cs typeface="Times New Roman" pitchFamily="18" charset="0"/>
              </a:rPr>
              <a:t>What are some other attributes about students that a university might store?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02">
                                            <p:txEl>
                                              <p:pRg st="0" end="0"/>
                                            </p:txEl>
                                          </p:spTgt>
                                        </p:tgtEl>
                                        <p:attrNameLst>
                                          <p:attrName>style.visibility</p:attrName>
                                        </p:attrNameLst>
                                      </p:cBhvr>
                                      <p:to>
                                        <p:strVal val="visible"/>
                                      </p:to>
                                    </p:set>
                                    <p:animEffect transition="in" filter="wipe(up)">
                                      <p:cBhvr>
                                        <p:cTn id="7" dur="500"/>
                                        <p:tgtEl>
                                          <p:spTgt spid="307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02">
                                            <p:txEl>
                                              <p:pRg st="1" end="1"/>
                                            </p:txEl>
                                          </p:spTgt>
                                        </p:tgtEl>
                                        <p:attrNameLst>
                                          <p:attrName>style.visibility</p:attrName>
                                        </p:attrNameLst>
                                      </p:cBhvr>
                                      <p:to>
                                        <p:strVal val="visible"/>
                                      </p:to>
                                    </p:set>
                                    <p:animEffect transition="in" filter="wipe(up)">
                                      <p:cBhvr>
                                        <p:cTn id="12" dur="500"/>
                                        <p:tgtEl>
                                          <p:spTgt spid="3072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02">
                                            <p:txEl>
                                              <p:pRg st="2" end="2"/>
                                            </p:txEl>
                                          </p:spTgt>
                                        </p:tgtEl>
                                        <p:attrNameLst>
                                          <p:attrName>style.visibility</p:attrName>
                                        </p:attrNameLst>
                                      </p:cBhvr>
                                      <p:to>
                                        <p:strVal val="visible"/>
                                      </p:to>
                                    </p:set>
                                    <p:animEffect transition="in" filter="wipe(up)">
                                      <p:cBhvr>
                                        <p:cTn id="17" dur="500"/>
                                        <p:tgtEl>
                                          <p:spTgt spid="3072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202">
                                            <p:txEl>
                                              <p:pRg st="3" end="3"/>
                                            </p:txEl>
                                          </p:spTgt>
                                        </p:tgtEl>
                                        <p:attrNameLst>
                                          <p:attrName>style.visibility</p:attrName>
                                        </p:attrNameLst>
                                      </p:cBhvr>
                                      <p:to>
                                        <p:strVal val="visible"/>
                                      </p:to>
                                    </p:set>
                                    <p:animEffect transition="in" filter="wipe(up)">
                                      <p:cBhvr>
                                        <p:cTn id="22" dur="500"/>
                                        <p:tgtEl>
                                          <p:spTgt spid="3072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7202">
                                            <p:txEl>
                                              <p:pRg st="4" end="4"/>
                                            </p:txEl>
                                          </p:spTgt>
                                        </p:tgtEl>
                                        <p:attrNameLst>
                                          <p:attrName>style.visibility</p:attrName>
                                        </p:attrNameLst>
                                      </p:cBhvr>
                                      <p:to>
                                        <p:strVal val="visible"/>
                                      </p:to>
                                    </p:set>
                                    <p:animEffect transition="in" filter="wipe(up)">
                                      <p:cBhvr>
                                        <p:cTn id="27" dur="500"/>
                                        <p:tgtEl>
                                          <p:spTgt spid="30720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7202">
                                            <p:txEl>
                                              <p:pRg st="5" end="5"/>
                                            </p:txEl>
                                          </p:spTgt>
                                        </p:tgtEl>
                                        <p:attrNameLst>
                                          <p:attrName>style.visibility</p:attrName>
                                        </p:attrNameLst>
                                      </p:cBhvr>
                                      <p:to>
                                        <p:strVal val="visible"/>
                                      </p:to>
                                    </p:set>
                                    <p:animEffect transition="in" filter="wipe(up)">
                                      <p:cBhvr>
                                        <p:cTn id="32" dur="500"/>
                                        <p:tgtEl>
                                          <p:spTgt spid="30720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build="p" bldLvl="5"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5" name="Rectangle 3"/>
          <p:cNvSpPr>
            <a:spLocks noGrp="1" noChangeArrowheads="1"/>
          </p:cNvSpPr>
          <p:nvPr>
            <p:ph type="title"/>
          </p:nvPr>
        </p:nvSpPr>
        <p:spPr>
          <a:xfrm>
            <a:off x="457200" y="274638"/>
            <a:ext cx="8229600" cy="639762"/>
          </a:xfrm>
          <a:ln/>
        </p:spPr>
        <p:txBody>
          <a:bodyPr/>
          <a:lstStyle/>
          <a:p>
            <a:r>
              <a:rPr lang="en-US" sz="3200" dirty="0">
                <a:solidFill>
                  <a:srgbClr val="00B0F0"/>
                </a:solidFill>
                <a:latin typeface="Times New Roman" pitchFamily="18" charset="0"/>
                <a:cs typeface="Times New Roman" pitchFamily="18" charset="0"/>
              </a:rPr>
              <a:t>COMPUTER-BASED STORAGE CONCEPTS</a:t>
            </a:r>
          </a:p>
        </p:txBody>
      </p:sp>
      <p:sp>
        <p:nvSpPr>
          <p:cNvPr id="305154" name="Rectangle 2"/>
          <p:cNvSpPr>
            <a:spLocks noGrp="1" noChangeArrowheads="1"/>
          </p:cNvSpPr>
          <p:nvPr>
            <p:ph sz="quarter" idx="1"/>
          </p:nvPr>
        </p:nvSpPr>
        <p:spPr>
          <a:xfrm>
            <a:off x="457200" y="1219200"/>
            <a:ext cx="8229600" cy="5181600"/>
          </a:xfrm>
          <a:ln/>
        </p:spPr>
        <p:txBody>
          <a:bodyPr/>
          <a:lstStyle/>
          <a:p>
            <a:pPr>
              <a:lnSpc>
                <a:spcPct val="90000"/>
              </a:lnSpc>
            </a:pPr>
            <a:r>
              <a:rPr lang="en-US" sz="2800" dirty="0">
                <a:latin typeface="Times New Roman" pitchFamily="18" charset="0"/>
                <a:cs typeface="Times New Roman" pitchFamily="18" charset="0"/>
              </a:rPr>
              <a:t>A </a:t>
            </a:r>
            <a:r>
              <a:rPr lang="en-US" sz="2800" dirty="0">
                <a:solidFill>
                  <a:srgbClr val="CC0000"/>
                </a:solidFill>
                <a:latin typeface="Times New Roman" pitchFamily="18" charset="0"/>
                <a:cs typeface="Times New Roman" pitchFamily="18" charset="0"/>
              </a:rPr>
              <a:t>field</a:t>
            </a:r>
            <a:r>
              <a:rPr lang="en-US" sz="2800" dirty="0">
                <a:latin typeface="Times New Roman" pitchFamily="18" charset="0"/>
                <a:cs typeface="Times New Roman" pitchFamily="18" charset="0"/>
              </a:rPr>
              <a:t> is the physical space where an attribute is stored.</a:t>
            </a:r>
          </a:p>
          <a:p>
            <a:pPr>
              <a:lnSpc>
                <a:spcPct val="90000"/>
              </a:lnSpc>
            </a:pPr>
            <a:r>
              <a:rPr lang="en-US" sz="2800" dirty="0">
                <a:latin typeface="Times New Roman" pitchFamily="18" charset="0"/>
                <a:cs typeface="Times New Roman" pitchFamily="18" charset="0"/>
              </a:rPr>
              <a:t>The space where the student ID number is stored is the student ID field.</a:t>
            </a:r>
          </a:p>
        </p:txBody>
      </p:sp>
      <p:graphicFrame>
        <p:nvGraphicFramePr>
          <p:cNvPr id="305183" name="Group 31"/>
          <p:cNvGraphicFramePr>
            <a:graphicFrameLocks noGrp="1"/>
          </p:cNvGraphicFramePr>
          <p:nvPr/>
        </p:nvGraphicFramePr>
        <p:xfrm>
          <a:off x="533400" y="4343400"/>
          <a:ext cx="8077200" cy="2194560"/>
        </p:xfrm>
        <a:graphic>
          <a:graphicData uri="http://schemas.openxmlformats.org/drawingml/2006/table">
            <a:tbl>
              <a:tblPr/>
              <a:tblGrid>
                <a:gridCol w="2019300"/>
                <a:gridCol w="2247900"/>
                <a:gridCol w="1790700"/>
                <a:gridCol w="20193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IDNO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Father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Phone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E/9099/05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Samson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Seleshe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0953721111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Abebe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Chane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0957440236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Fugge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Ferera</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0957475863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5184" name="Rectangle 32"/>
          <p:cNvSpPr>
            <a:spLocks noChangeArrowheads="1"/>
          </p:cNvSpPr>
          <p:nvPr/>
        </p:nvSpPr>
        <p:spPr bwMode="auto">
          <a:xfrm>
            <a:off x="533400" y="4267200"/>
            <a:ext cx="2057400" cy="2209800"/>
          </a:xfrm>
          <a:prstGeom prst="rect">
            <a:avLst/>
          </a:prstGeom>
          <a:noFill/>
          <a:ln w="57150">
            <a:solidFill>
              <a:srgbClr val="FF0000"/>
            </a:solidFill>
            <a:miter lim="800000"/>
            <a:headEnd/>
            <a:tailEnd/>
          </a:ln>
          <a:effectLst/>
        </p:spPr>
        <p:txBody>
          <a:bodyPr wrap="none" anchor="ctr"/>
          <a:lstStyle/>
          <a:p>
            <a:endParaRPr lang="en-US"/>
          </a:p>
        </p:txBody>
      </p:sp>
      <p:sp>
        <p:nvSpPr>
          <p:cNvPr id="305185" name="Line 33"/>
          <p:cNvSpPr>
            <a:spLocks noChangeShapeType="1"/>
          </p:cNvSpPr>
          <p:nvPr/>
        </p:nvSpPr>
        <p:spPr bwMode="auto">
          <a:xfrm flipH="1">
            <a:off x="1905000" y="3352800"/>
            <a:ext cx="1295400" cy="838200"/>
          </a:xfrm>
          <a:prstGeom prst="line">
            <a:avLst/>
          </a:prstGeom>
          <a:noFill/>
          <a:ln w="57150">
            <a:solidFill>
              <a:srgbClr val="FF0000"/>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5154">
                                            <p:txEl>
                                              <p:pRg st="0" end="0"/>
                                            </p:txEl>
                                          </p:spTgt>
                                        </p:tgtEl>
                                        <p:attrNameLst>
                                          <p:attrName>style.visibility</p:attrName>
                                        </p:attrNameLst>
                                      </p:cBhvr>
                                      <p:to>
                                        <p:strVal val="visible"/>
                                      </p:to>
                                    </p:set>
                                    <p:animEffect transition="in" filter="wipe(up)">
                                      <p:cBhvr>
                                        <p:cTn id="7" dur="500"/>
                                        <p:tgtEl>
                                          <p:spTgt spid="305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5154">
                                            <p:txEl>
                                              <p:pRg st="1" end="1"/>
                                            </p:txEl>
                                          </p:spTgt>
                                        </p:tgtEl>
                                        <p:attrNameLst>
                                          <p:attrName>style.visibility</p:attrName>
                                        </p:attrNameLst>
                                      </p:cBhvr>
                                      <p:to>
                                        <p:strVal val="visible"/>
                                      </p:to>
                                    </p:set>
                                    <p:animEffect transition="in" filter="wipe(up)">
                                      <p:cBhvr>
                                        <p:cTn id="12" dur="500"/>
                                        <p:tgtEl>
                                          <p:spTgt spid="305154">
                                            <p:txEl>
                                              <p:pRg st="1" end="1"/>
                                            </p:txEl>
                                          </p:spTgt>
                                        </p:tgtEl>
                                      </p:cBhvr>
                                    </p:animEffect>
                                  </p:childTnLst>
                                </p:cTn>
                              </p:par>
                            </p:childTnLst>
                          </p:cTn>
                        </p:par>
                        <p:par>
                          <p:cTn id="13" fill="hold">
                            <p:stCondLst>
                              <p:cond delay="500"/>
                            </p:stCondLst>
                            <p:childTnLst>
                              <p:par>
                                <p:cTn id="14" presetID="23" presetClass="entr" presetSubtype="16" fill="hold" nodeType="afterEffect">
                                  <p:stCondLst>
                                    <p:cond delay="0"/>
                                  </p:stCondLst>
                                  <p:childTnLst>
                                    <p:set>
                                      <p:cBhvr>
                                        <p:cTn id="15" dur="1" fill="hold">
                                          <p:stCondLst>
                                            <p:cond delay="0"/>
                                          </p:stCondLst>
                                        </p:cTn>
                                        <p:tgtEl>
                                          <p:spTgt spid="305183"/>
                                        </p:tgtEl>
                                        <p:attrNameLst>
                                          <p:attrName>style.visibility</p:attrName>
                                        </p:attrNameLst>
                                      </p:cBhvr>
                                      <p:to>
                                        <p:strVal val="visible"/>
                                      </p:to>
                                    </p:set>
                                    <p:anim calcmode="lin" valueType="num">
                                      <p:cBhvr>
                                        <p:cTn id="16" dur="500" fill="hold"/>
                                        <p:tgtEl>
                                          <p:spTgt spid="305183"/>
                                        </p:tgtEl>
                                        <p:attrNameLst>
                                          <p:attrName>ppt_w</p:attrName>
                                        </p:attrNameLst>
                                      </p:cBhvr>
                                      <p:tavLst>
                                        <p:tav tm="0">
                                          <p:val>
                                            <p:fltVal val="0"/>
                                          </p:val>
                                        </p:tav>
                                        <p:tav tm="100000">
                                          <p:val>
                                            <p:strVal val="#ppt_w"/>
                                          </p:val>
                                        </p:tav>
                                      </p:tavLst>
                                    </p:anim>
                                    <p:anim calcmode="lin" valueType="num">
                                      <p:cBhvr>
                                        <p:cTn id="17" dur="500" fill="hold"/>
                                        <p:tgtEl>
                                          <p:spTgt spid="305183"/>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05185"/>
                                        </p:tgtEl>
                                        <p:attrNameLst>
                                          <p:attrName>style.visibility</p:attrName>
                                        </p:attrNameLst>
                                      </p:cBhvr>
                                      <p:to>
                                        <p:strVal val="visible"/>
                                      </p:to>
                                    </p:set>
                                    <p:animEffect transition="in" filter="wipe(up)">
                                      <p:cBhvr>
                                        <p:cTn id="21" dur="500"/>
                                        <p:tgtEl>
                                          <p:spTgt spid="305185"/>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305184"/>
                                        </p:tgtEl>
                                        <p:attrNameLst>
                                          <p:attrName>style.visibility</p:attrName>
                                        </p:attrNameLst>
                                      </p:cBhvr>
                                      <p:to>
                                        <p:strVal val="visible"/>
                                      </p:to>
                                    </p:set>
                                    <p:animEffect transition="in" filter="wipe(up)">
                                      <p:cBhvr>
                                        <p:cTn id="25" dur="500"/>
                                        <p:tgtEl>
                                          <p:spTgt spid="305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build="p" bldLvl="5" autoUpdateAnimBg="0"/>
      <p:bldP spid="305184" grpId="0" animBg="1"/>
      <p:bldP spid="305185"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7" name="Rectangle 3"/>
          <p:cNvSpPr>
            <a:spLocks noGrp="1" noChangeArrowheads="1"/>
          </p:cNvSpPr>
          <p:nvPr>
            <p:ph type="title"/>
          </p:nvPr>
        </p:nvSpPr>
        <p:spPr>
          <a:ln/>
        </p:spPr>
        <p:txBody>
          <a:bodyPr/>
          <a:lstStyle/>
          <a:p>
            <a:r>
              <a:rPr lang="en-US" sz="3200" dirty="0">
                <a:solidFill>
                  <a:srgbClr val="00B0F0"/>
                </a:solidFill>
              </a:rPr>
              <a:t>COMPUTER-BASED STORAGE CONCEPTS</a:t>
            </a:r>
          </a:p>
        </p:txBody>
      </p:sp>
      <p:sp>
        <p:nvSpPr>
          <p:cNvPr id="308226" name="Rectangle 2"/>
          <p:cNvSpPr>
            <a:spLocks noGrp="1" noChangeArrowheads="1"/>
          </p:cNvSpPr>
          <p:nvPr>
            <p:ph sz="quarter" idx="1"/>
          </p:nvPr>
        </p:nvSpPr>
        <p:spPr>
          <a:xfrm>
            <a:off x="457200" y="1600200"/>
            <a:ext cx="8229600" cy="4800600"/>
          </a:xfrm>
          <a:ln/>
        </p:spPr>
        <p:txBody>
          <a:bodyPr/>
          <a:lstStyle/>
          <a:p>
            <a:pPr>
              <a:lnSpc>
                <a:spcPct val="90000"/>
              </a:lnSpc>
            </a:pPr>
            <a:r>
              <a:rPr lang="en-US" sz="2800" dirty="0">
                <a:latin typeface="Times New Roman" pitchFamily="18" charset="0"/>
                <a:cs typeface="Times New Roman" pitchFamily="18" charset="0"/>
              </a:rPr>
              <a:t>A </a:t>
            </a:r>
            <a:r>
              <a:rPr lang="en-US" sz="2800" dirty="0">
                <a:solidFill>
                  <a:srgbClr val="CC0000"/>
                </a:solidFill>
                <a:latin typeface="Times New Roman" pitchFamily="18" charset="0"/>
                <a:cs typeface="Times New Roman" pitchFamily="18" charset="0"/>
              </a:rPr>
              <a:t>record</a:t>
            </a:r>
            <a:r>
              <a:rPr lang="en-US" sz="2800" dirty="0">
                <a:latin typeface="Times New Roman" pitchFamily="18" charset="0"/>
                <a:cs typeface="Times New Roman" pitchFamily="18" charset="0"/>
              </a:rPr>
              <a:t> is the set of attributes stored for a </a:t>
            </a:r>
            <a:r>
              <a:rPr lang="en-US" sz="2800" dirty="0">
                <a:solidFill>
                  <a:srgbClr val="00B0F0"/>
                </a:solidFill>
                <a:latin typeface="Times New Roman" pitchFamily="18" charset="0"/>
                <a:cs typeface="Times New Roman" pitchFamily="18" charset="0"/>
              </a:rPr>
              <a:t>particular instance</a:t>
            </a:r>
            <a:r>
              <a:rPr lang="en-US" sz="2800" dirty="0">
                <a:latin typeface="Times New Roman" pitchFamily="18" charset="0"/>
                <a:cs typeface="Times New Roman" pitchFamily="18" charset="0"/>
              </a:rPr>
              <a:t> of an entity.</a:t>
            </a:r>
          </a:p>
          <a:p>
            <a:pPr>
              <a:lnSpc>
                <a:spcPct val="90000"/>
              </a:lnSpc>
            </a:pPr>
            <a:r>
              <a:rPr lang="en-US" sz="2800" dirty="0">
                <a:latin typeface="Times New Roman" pitchFamily="18" charset="0"/>
                <a:cs typeface="Times New Roman" pitchFamily="18" charset="0"/>
              </a:rPr>
              <a:t>The combination of attributes stored for </a:t>
            </a:r>
            <a:r>
              <a:rPr lang="en-US" sz="2800" dirty="0" smtClean="0">
                <a:latin typeface="Times New Roman" pitchFamily="18" charset="0"/>
                <a:cs typeface="Times New Roman" pitchFamily="18" charset="0"/>
              </a:rPr>
              <a:t>Abebe  Chine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Abebe’s </a:t>
            </a:r>
            <a:r>
              <a:rPr lang="en-US" sz="2800" dirty="0">
                <a:latin typeface="Times New Roman" pitchFamily="18" charset="0"/>
                <a:cs typeface="Times New Roman" pitchFamily="18" charset="0"/>
              </a:rPr>
              <a:t>record.</a:t>
            </a:r>
          </a:p>
          <a:p>
            <a:pPr>
              <a:lnSpc>
                <a:spcPct val="90000"/>
              </a:lnSpc>
            </a:pPr>
            <a:endParaRPr lang="en-US" sz="2800" dirty="0"/>
          </a:p>
        </p:txBody>
      </p:sp>
      <p:graphicFrame>
        <p:nvGraphicFramePr>
          <p:cNvPr id="308228" name="Group 4"/>
          <p:cNvGraphicFramePr>
            <a:graphicFrameLocks noGrp="1"/>
          </p:cNvGraphicFramePr>
          <p:nvPr/>
        </p:nvGraphicFramePr>
        <p:xfrm>
          <a:off x="533400" y="4267200"/>
          <a:ext cx="8077200" cy="2194560"/>
        </p:xfrm>
        <a:graphic>
          <a:graphicData uri="http://schemas.openxmlformats.org/drawingml/2006/table">
            <a:tbl>
              <a:tblPr/>
              <a:tblGrid>
                <a:gridCol w="2019300"/>
                <a:gridCol w="2247900"/>
                <a:gridCol w="1790700"/>
                <a:gridCol w="20193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IDNO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Father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Phone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E/9099/05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Samson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Seleshe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0953721111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Abebe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Chine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0957440236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Fugge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Ferera</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0957475863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8255" name="Rectangle 31"/>
          <p:cNvSpPr>
            <a:spLocks noChangeArrowheads="1"/>
          </p:cNvSpPr>
          <p:nvPr/>
        </p:nvSpPr>
        <p:spPr bwMode="auto">
          <a:xfrm>
            <a:off x="533400" y="5486400"/>
            <a:ext cx="8077200" cy="533400"/>
          </a:xfrm>
          <a:prstGeom prst="rect">
            <a:avLst/>
          </a:prstGeom>
          <a:noFill/>
          <a:ln w="57150">
            <a:solidFill>
              <a:srgbClr val="FF0000"/>
            </a:solidFill>
            <a:miter lim="800000"/>
            <a:headEnd/>
            <a:tailEnd/>
          </a:ln>
          <a:effectLst/>
        </p:spPr>
        <p:txBody>
          <a:bodyPr wrap="none" anchor="ctr"/>
          <a:lstStyle/>
          <a:p>
            <a:endParaRPr lang="en-US"/>
          </a:p>
        </p:txBody>
      </p:sp>
      <p:sp>
        <p:nvSpPr>
          <p:cNvPr id="308256" name="Line 32"/>
          <p:cNvSpPr>
            <a:spLocks noChangeShapeType="1"/>
          </p:cNvSpPr>
          <p:nvPr/>
        </p:nvSpPr>
        <p:spPr bwMode="auto">
          <a:xfrm flipH="1">
            <a:off x="4343400" y="3657600"/>
            <a:ext cx="609600" cy="2057400"/>
          </a:xfrm>
          <a:prstGeom prst="line">
            <a:avLst/>
          </a:prstGeom>
          <a:noFill/>
          <a:ln w="57150">
            <a:solidFill>
              <a:srgbClr val="FF0000"/>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8226">
                                            <p:txEl>
                                              <p:pRg st="0" end="0"/>
                                            </p:txEl>
                                          </p:spTgt>
                                        </p:tgtEl>
                                        <p:attrNameLst>
                                          <p:attrName>style.visibility</p:attrName>
                                        </p:attrNameLst>
                                      </p:cBhvr>
                                      <p:to>
                                        <p:strVal val="visible"/>
                                      </p:to>
                                    </p:set>
                                    <p:animEffect transition="in" filter="wipe(up)">
                                      <p:cBhvr>
                                        <p:cTn id="7" dur="500"/>
                                        <p:tgtEl>
                                          <p:spTgt spid="308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8226">
                                            <p:txEl>
                                              <p:pRg st="1" end="1"/>
                                            </p:txEl>
                                          </p:spTgt>
                                        </p:tgtEl>
                                        <p:attrNameLst>
                                          <p:attrName>style.visibility</p:attrName>
                                        </p:attrNameLst>
                                      </p:cBhvr>
                                      <p:to>
                                        <p:strVal val="visible"/>
                                      </p:to>
                                    </p:set>
                                    <p:animEffect transition="in" filter="wipe(up)">
                                      <p:cBhvr>
                                        <p:cTn id="12" dur="500"/>
                                        <p:tgtEl>
                                          <p:spTgt spid="308226">
                                            <p:txEl>
                                              <p:pRg st="1" end="1"/>
                                            </p:txEl>
                                          </p:spTgt>
                                        </p:tgtEl>
                                      </p:cBhvr>
                                    </p:animEffect>
                                  </p:childTnLst>
                                </p:cTn>
                              </p:par>
                            </p:childTnLst>
                          </p:cTn>
                        </p:par>
                        <p:par>
                          <p:cTn id="13" fill="hold">
                            <p:stCondLst>
                              <p:cond delay="500"/>
                            </p:stCondLst>
                            <p:childTnLst>
                              <p:par>
                                <p:cTn id="14" presetID="23" presetClass="entr" presetSubtype="16" fill="hold" nodeType="afterEffect">
                                  <p:stCondLst>
                                    <p:cond delay="0"/>
                                  </p:stCondLst>
                                  <p:childTnLst>
                                    <p:set>
                                      <p:cBhvr>
                                        <p:cTn id="15" dur="1" fill="hold">
                                          <p:stCondLst>
                                            <p:cond delay="0"/>
                                          </p:stCondLst>
                                        </p:cTn>
                                        <p:tgtEl>
                                          <p:spTgt spid="308228"/>
                                        </p:tgtEl>
                                        <p:attrNameLst>
                                          <p:attrName>style.visibility</p:attrName>
                                        </p:attrNameLst>
                                      </p:cBhvr>
                                      <p:to>
                                        <p:strVal val="visible"/>
                                      </p:to>
                                    </p:set>
                                    <p:anim calcmode="lin" valueType="num">
                                      <p:cBhvr>
                                        <p:cTn id="16" dur="500" fill="hold"/>
                                        <p:tgtEl>
                                          <p:spTgt spid="308228"/>
                                        </p:tgtEl>
                                        <p:attrNameLst>
                                          <p:attrName>ppt_w</p:attrName>
                                        </p:attrNameLst>
                                      </p:cBhvr>
                                      <p:tavLst>
                                        <p:tav tm="0">
                                          <p:val>
                                            <p:fltVal val="0"/>
                                          </p:val>
                                        </p:tav>
                                        <p:tav tm="100000">
                                          <p:val>
                                            <p:strVal val="#ppt_w"/>
                                          </p:val>
                                        </p:tav>
                                      </p:tavLst>
                                    </p:anim>
                                    <p:anim calcmode="lin" valueType="num">
                                      <p:cBhvr>
                                        <p:cTn id="17" dur="500" fill="hold"/>
                                        <p:tgtEl>
                                          <p:spTgt spid="308228"/>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08256"/>
                                        </p:tgtEl>
                                        <p:attrNameLst>
                                          <p:attrName>style.visibility</p:attrName>
                                        </p:attrNameLst>
                                      </p:cBhvr>
                                      <p:to>
                                        <p:strVal val="visible"/>
                                      </p:to>
                                    </p:set>
                                    <p:animEffect transition="in" filter="wipe(up)">
                                      <p:cBhvr>
                                        <p:cTn id="21" dur="500"/>
                                        <p:tgtEl>
                                          <p:spTgt spid="308256"/>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308255"/>
                                        </p:tgtEl>
                                        <p:attrNameLst>
                                          <p:attrName>style.visibility</p:attrName>
                                        </p:attrNameLst>
                                      </p:cBhvr>
                                      <p:to>
                                        <p:strVal val="visible"/>
                                      </p:to>
                                    </p:set>
                                    <p:animEffect transition="in" filter="wipe(up)">
                                      <p:cBhvr>
                                        <p:cTn id="25" dur="500"/>
                                        <p:tgtEl>
                                          <p:spTgt spid="308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build="p" bldLvl="5" autoUpdateAnimBg="0"/>
      <p:bldP spid="308255" grpId="0" animBg="1"/>
      <p:bldP spid="308256"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1" name="Rectangle 3"/>
          <p:cNvSpPr>
            <a:spLocks noGrp="1" noChangeArrowheads="1"/>
          </p:cNvSpPr>
          <p:nvPr>
            <p:ph type="title"/>
          </p:nvPr>
        </p:nvSpPr>
        <p:spPr>
          <a:ln/>
        </p:spPr>
        <p:txBody>
          <a:bodyPr/>
          <a:lstStyle/>
          <a:p>
            <a:r>
              <a:rPr lang="en-US" sz="3200" dirty="0">
                <a:solidFill>
                  <a:srgbClr val="00B0F0"/>
                </a:solidFill>
              </a:rPr>
              <a:t>COMPUTER-BASED STORAGE CONCEPTS</a:t>
            </a:r>
          </a:p>
        </p:txBody>
      </p:sp>
      <p:sp>
        <p:nvSpPr>
          <p:cNvPr id="309250" name="Rectangle 2"/>
          <p:cNvSpPr>
            <a:spLocks noGrp="1" noChangeArrowheads="1"/>
          </p:cNvSpPr>
          <p:nvPr>
            <p:ph sz="quarter" idx="1"/>
          </p:nvPr>
        </p:nvSpPr>
        <p:spPr>
          <a:xfrm>
            <a:off x="457200" y="1219200"/>
            <a:ext cx="8229600" cy="5181600"/>
          </a:xfrm>
          <a:ln/>
        </p:spPr>
        <p:txBody>
          <a:bodyPr/>
          <a:lstStyle/>
          <a:p>
            <a:pPr>
              <a:lnSpc>
                <a:spcPct val="90000"/>
              </a:lnSpc>
            </a:pPr>
            <a:r>
              <a:rPr lang="en-US" dirty="0">
                <a:latin typeface="Times New Roman" pitchFamily="18" charset="0"/>
                <a:cs typeface="Times New Roman" pitchFamily="18" charset="0"/>
              </a:rPr>
              <a:t>A </a:t>
            </a:r>
            <a:r>
              <a:rPr lang="en-US" dirty="0">
                <a:solidFill>
                  <a:srgbClr val="CC0000"/>
                </a:solidFill>
                <a:latin typeface="Times New Roman" pitchFamily="18" charset="0"/>
                <a:cs typeface="Times New Roman" pitchFamily="18" charset="0"/>
              </a:rPr>
              <a:t>data value</a:t>
            </a:r>
            <a:r>
              <a:rPr lang="en-US" dirty="0">
                <a:latin typeface="Times New Roman" pitchFamily="18" charset="0"/>
                <a:cs typeface="Times New Roman" pitchFamily="18" charset="0"/>
              </a:rPr>
              <a:t> is the intersection of the row and column.</a:t>
            </a:r>
          </a:p>
          <a:p>
            <a:pPr>
              <a:lnSpc>
                <a:spcPct val="90000"/>
              </a:lnSpc>
            </a:pPr>
            <a:r>
              <a:rPr lang="en-US" dirty="0">
                <a:latin typeface="Times New Roman" pitchFamily="18" charset="0"/>
                <a:cs typeface="Times New Roman" pitchFamily="18" charset="0"/>
              </a:rPr>
              <a:t>The data value for </a:t>
            </a:r>
            <a:r>
              <a:rPr lang="en-US" dirty="0" smtClean="0">
                <a:latin typeface="Times New Roman" pitchFamily="18" charset="0"/>
                <a:cs typeface="Times New Roman" pitchFamily="18" charset="0"/>
              </a:rPr>
              <a:t>Abebe Chine’s </a:t>
            </a:r>
            <a:r>
              <a:rPr lang="en-US" dirty="0">
                <a:latin typeface="Times New Roman" pitchFamily="18" charset="0"/>
                <a:cs typeface="Times New Roman" pitchFamily="18" charset="0"/>
              </a:rPr>
              <a:t>phone number is </a:t>
            </a:r>
            <a:r>
              <a:rPr lang="en-US" dirty="0" smtClean="0">
                <a:latin typeface="Times New Roman" pitchFamily="18" charset="0"/>
                <a:cs typeface="Times New Roman" pitchFamily="18" charset="0"/>
              </a:rPr>
              <a:t>095-744-0236</a:t>
            </a:r>
            <a:r>
              <a:rPr lang="en-US" dirty="0">
                <a:latin typeface="Times New Roman" pitchFamily="18" charset="0"/>
                <a:cs typeface="Times New Roman" pitchFamily="18" charset="0"/>
              </a:rPr>
              <a:t>.</a:t>
            </a:r>
          </a:p>
          <a:p>
            <a:pPr>
              <a:lnSpc>
                <a:spcPct val="90000"/>
              </a:lnSpc>
            </a:pPr>
            <a:endParaRPr lang="en-US" sz="2800" dirty="0"/>
          </a:p>
        </p:txBody>
      </p:sp>
      <p:graphicFrame>
        <p:nvGraphicFramePr>
          <p:cNvPr id="309283" name="Group 35"/>
          <p:cNvGraphicFramePr>
            <a:graphicFrameLocks noGrp="1"/>
          </p:cNvGraphicFramePr>
          <p:nvPr/>
        </p:nvGraphicFramePr>
        <p:xfrm>
          <a:off x="533400" y="4267200"/>
          <a:ext cx="8077200" cy="2194560"/>
        </p:xfrm>
        <a:graphic>
          <a:graphicData uri="http://schemas.openxmlformats.org/drawingml/2006/table">
            <a:tbl>
              <a:tblPr/>
              <a:tblGrid>
                <a:gridCol w="2019300"/>
                <a:gridCol w="2247900"/>
                <a:gridCol w="1790700"/>
                <a:gridCol w="20193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IDNO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Father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Phone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E/9099/05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Samson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Seleshe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0953721111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Abebe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Chine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0957440236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Fugge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Ferera</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0957475863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279" name="Rectangle 31"/>
          <p:cNvSpPr>
            <a:spLocks noChangeArrowheads="1"/>
          </p:cNvSpPr>
          <p:nvPr/>
        </p:nvSpPr>
        <p:spPr bwMode="auto">
          <a:xfrm>
            <a:off x="533400" y="5562600"/>
            <a:ext cx="8077200" cy="381000"/>
          </a:xfrm>
          <a:prstGeom prst="rect">
            <a:avLst/>
          </a:prstGeom>
          <a:noFill/>
          <a:ln w="57150">
            <a:solidFill>
              <a:srgbClr val="FF0000"/>
            </a:solidFill>
            <a:miter lim="800000"/>
            <a:headEnd/>
            <a:tailEnd/>
          </a:ln>
          <a:effectLst/>
        </p:spPr>
        <p:txBody>
          <a:bodyPr wrap="none" anchor="ctr"/>
          <a:lstStyle/>
          <a:p>
            <a:endParaRPr lang="en-US"/>
          </a:p>
        </p:txBody>
      </p:sp>
      <p:sp>
        <p:nvSpPr>
          <p:cNvPr id="309280" name="Line 32"/>
          <p:cNvSpPr>
            <a:spLocks noChangeShapeType="1"/>
          </p:cNvSpPr>
          <p:nvPr/>
        </p:nvSpPr>
        <p:spPr bwMode="auto">
          <a:xfrm>
            <a:off x="4724400" y="3200400"/>
            <a:ext cx="1905000" cy="2514600"/>
          </a:xfrm>
          <a:prstGeom prst="line">
            <a:avLst/>
          </a:prstGeom>
          <a:noFill/>
          <a:ln w="57150">
            <a:solidFill>
              <a:srgbClr val="FF0000"/>
            </a:solidFill>
            <a:round/>
            <a:headEnd/>
            <a:tailEnd type="triangle" w="med" len="med"/>
          </a:ln>
          <a:effectLst/>
        </p:spPr>
        <p:txBody>
          <a:bodyPr/>
          <a:lstStyle/>
          <a:p>
            <a:endParaRPr lang="en-US"/>
          </a:p>
        </p:txBody>
      </p:sp>
      <p:sp>
        <p:nvSpPr>
          <p:cNvPr id="309281" name="Rectangle 33"/>
          <p:cNvSpPr>
            <a:spLocks noChangeArrowheads="1"/>
          </p:cNvSpPr>
          <p:nvPr/>
        </p:nvSpPr>
        <p:spPr bwMode="auto">
          <a:xfrm>
            <a:off x="6553200" y="4267200"/>
            <a:ext cx="2133600" cy="2133600"/>
          </a:xfrm>
          <a:prstGeom prst="rect">
            <a:avLst/>
          </a:prstGeom>
          <a:noFill/>
          <a:ln w="57150">
            <a:solidFill>
              <a:srgbClr val="FF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9250">
                                            <p:txEl>
                                              <p:pRg st="0" end="0"/>
                                            </p:txEl>
                                          </p:spTgt>
                                        </p:tgtEl>
                                        <p:attrNameLst>
                                          <p:attrName>style.visibility</p:attrName>
                                        </p:attrNameLst>
                                      </p:cBhvr>
                                      <p:to>
                                        <p:strVal val="visible"/>
                                      </p:to>
                                    </p:set>
                                    <p:animEffect transition="in" filter="wipe(up)">
                                      <p:cBhvr>
                                        <p:cTn id="7" dur="500"/>
                                        <p:tgtEl>
                                          <p:spTgt spid="3092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9250">
                                            <p:txEl>
                                              <p:pRg st="1" end="1"/>
                                            </p:txEl>
                                          </p:spTgt>
                                        </p:tgtEl>
                                        <p:attrNameLst>
                                          <p:attrName>style.visibility</p:attrName>
                                        </p:attrNameLst>
                                      </p:cBhvr>
                                      <p:to>
                                        <p:strVal val="visible"/>
                                      </p:to>
                                    </p:set>
                                    <p:animEffect transition="in" filter="wipe(up)">
                                      <p:cBhvr>
                                        <p:cTn id="12" dur="500"/>
                                        <p:tgtEl>
                                          <p:spTgt spid="309250">
                                            <p:txEl>
                                              <p:pRg st="1" end="1"/>
                                            </p:txEl>
                                          </p:spTgt>
                                        </p:tgtEl>
                                      </p:cBhvr>
                                    </p:animEffect>
                                  </p:childTnLst>
                                </p:cTn>
                              </p:par>
                            </p:childTnLst>
                          </p:cTn>
                        </p:par>
                        <p:par>
                          <p:cTn id="13" fill="hold">
                            <p:stCondLst>
                              <p:cond delay="500"/>
                            </p:stCondLst>
                            <p:childTnLst>
                              <p:par>
                                <p:cTn id="14" presetID="23" presetClass="entr" presetSubtype="16" fill="hold" nodeType="afterEffect">
                                  <p:stCondLst>
                                    <p:cond delay="0"/>
                                  </p:stCondLst>
                                  <p:childTnLst>
                                    <p:set>
                                      <p:cBhvr>
                                        <p:cTn id="15" dur="1" fill="hold">
                                          <p:stCondLst>
                                            <p:cond delay="0"/>
                                          </p:stCondLst>
                                        </p:cTn>
                                        <p:tgtEl>
                                          <p:spTgt spid="309283"/>
                                        </p:tgtEl>
                                        <p:attrNameLst>
                                          <p:attrName>style.visibility</p:attrName>
                                        </p:attrNameLst>
                                      </p:cBhvr>
                                      <p:to>
                                        <p:strVal val="visible"/>
                                      </p:to>
                                    </p:set>
                                    <p:anim calcmode="lin" valueType="num">
                                      <p:cBhvr>
                                        <p:cTn id="16" dur="500" fill="hold"/>
                                        <p:tgtEl>
                                          <p:spTgt spid="309283"/>
                                        </p:tgtEl>
                                        <p:attrNameLst>
                                          <p:attrName>ppt_w</p:attrName>
                                        </p:attrNameLst>
                                      </p:cBhvr>
                                      <p:tavLst>
                                        <p:tav tm="0">
                                          <p:val>
                                            <p:fltVal val="0"/>
                                          </p:val>
                                        </p:tav>
                                        <p:tav tm="100000">
                                          <p:val>
                                            <p:strVal val="#ppt_w"/>
                                          </p:val>
                                        </p:tav>
                                      </p:tavLst>
                                    </p:anim>
                                    <p:anim calcmode="lin" valueType="num">
                                      <p:cBhvr>
                                        <p:cTn id="17" dur="500" fill="hold"/>
                                        <p:tgtEl>
                                          <p:spTgt spid="309283"/>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09279"/>
                                        </p:tgtEl>
                                        <p:attrNameLst>
                                          <p:attrName>style.visibility</p:attrName>
                                        </p:attrNameLst>
                                      </p:cBhvr>
                                      <p:to>
                                        <p:strVal val="visible"/>
                                      </p:to>
                                    </p:set>
                                    <p:animEffect transition="in" filter="wipe(up)">
                                      <p:cBhvr>
                                        <p:cTn id="21" dur="500"/>
                                        <p:tgtEl>
                                          <p:spTgt spid="309279"/>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309281"/>
                                        </p:tgtEl>
                                        <p:attrNameLst>
                                          <p:attrName>style.visibility</p:attrName>
                                        </p:attrNameLst>
                                      </p:cBhvr>
                                      <p:to>
                                        <p:strVal val="visible"/>
                                      </p:to>
                                    </p:set>
                                    <p:animEffect transition="in" filter="wipe(up)">
                                      <p:cBhvr>
                                        <p:cTn id="25" dur="500"/>
                                        <p:tgtEl>
                                          <p:spTgt spid="309281"/>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309280"/>
                                        </p:tgtEl>
                                        <p:attrNameLst>
                                          <p:attrName>style.visibility</p:attrName>
                                        </p:attrNameLst>
                                      </p:cBhvr>
                                      <p:to>
                                        <p:strVal val="visible"/>
                                      </p:to>
                                    </p:set>
                                    <p:animEffect transition="in" filter="wipe(up)">
                                      <p:cBhvr>
                                        <p:cTn id="29" dur="500"/>
                                        <p:tgtEl>
                                          <p:spTgt spid="309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build="p" bldLvl="5" autoUpdateAnimBg="0"/>
      <p:bldP spid="309279" grpId="0" animBg="1"/>
      <p:bldP spid="309280" grpId="0" animBg="1"/>
      <p:bldP spid="309281"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5" name="Rectangle 3"/>
          <p:cNvSpPr>
            <a:spLocks noGrp="1" noChangeArrowheads="1"/>
          </p:cNvSpPr>
          <p:nvPr>
            <p:ph type="title"/>
          </p:nvPr>
        </p:nvSpPr>
        <p:spPr>
          <a:ln/>
        </p:spPr>
        <p:txBody>
          <a:bodyPr/>
          <a:lstStyle/>
          <a:p>
            <a:r>
              <a:rPr lang="en-US" sz="3200" dirty="0">
                <a:solidFill>
                  <a:srgbClr val="00B0F0"/>
                </a:solidFill>
              </a:rPr>
              <a:t>COMPUTER-BASED STORAGE CONCEPTS</a:t>
            </a:r>
          </a:p>
        </p:txBody>
      </p:sp>
      <p:sp>
        <p:nvSpPr>
          <p:cNvPr id="310274" name="Rectangle 2"/>
          <p:cNvSpPr>
            <a:spLocks noGrp="1" noChangeArrowheads="1"/>
          </p:cNvSpPr>
          <p:nvPr>
            <p:ph sz="quarter" idx="1"/>
          </p:nvPr>
        </p:nvSpPr>
        <p:spPr>
          <a:xfrm>
            <a:off x="457200" y="1219200"/>
            <a:ext cx="8229600" cy="5181600"/>
          </a:xfrm>
          <a:ln/>
        </p:spPr>
        <p:txBody>
          <a:bodyPr>
            <a:normAutofit/>
          </a:bodyPr>
          <a:lstStyle/>
          <a:p>
            <a:pPr algn="just">
              <a:lnSpc>
                <a:spcPct val="90000"/>
              </a:lnSpc>
            </a:pPr>
            <a:r>
              <a:rPr lang="en-US" dirty="0">
                <a:latin typeface="Times New Roman" pitchFamily="18" charset="0"/>
                <a:cs typeface="Times New Roman" pitchFamily="18" charset="0"/>
              </a:rPr>
              <a:t>A </a:t>
            </a:r>
            <a:r>
              <a:rPr lang="en-US" dirty="0">
                <a:solidFill>
                  <a:srgbClr val="CC0000"/>
                </a:solidFill>
                <a:latin typeface="Times New Roman" pitchFamily="18" charset="0"/>
                <a:cs typeface="Times New Roman" pitchFamily="18" charset="0"/>
              </a:rPr>
              <a:t>file</a:t>
            </a:r>
            <a:r>
              <a:rPr lang="en-US" dirty="0">
                <a:latin typeface="Times New Roman" pitchFamily="18" charset="0"/>
                <a:cs typeface="Times New Roman" pitchFamily="18" charset="0"/>
              </a:rPr>
              <a:t> is a group of related records.</a:t>
            </a:r>
          </a:p>
          <a:p>
            <a:pPr algn="just">
              <a:lnSpc>
                <a:spcPct val="90000"/>
              </a:lnSpc>
            </a:pPr>
            <a:r>
              <a:rPr lang="en-US" dirty="0">
                <a:latin typeface="Times New Roman" pitchFamily="18" charset="0"/>
                <a:cs typeface="Times New Roman" pitchFamily="18" charset="0"/>
              </a:rPr>
              <a:t>The collection of records about all students at the university might be called the student file.  If there were only three students and four attributes stored for each student, the file might appear as shown below:</a:t>
            </a:r>
          </a:p>
        </p:txBody>
      </p:sp>
      <p:graphicFrame>
        <p:nvGraphicFramePr>
          <p:cNvPr id="310307" name="Group 35"/>
          <p:cNvGraphicFramePr>
            <a:graphicFrameLocks noGrp="1"/>
          </p:cNvGraphicFramePr>
          <p:nvPr/>
        </p:nvGraphicFramePr>
        <p:xfrm>
          <a:off x="533400" y="4267200"/>
          <a:ext cx="8077200" cy="2194560"/>
        </p:xfrm>
        <a:graphic>
          <a:graphicData uri="http://schemas.openxmlformats.org/drawingml/2006/table">
            <a:tbl>
              <a:tblPr/>
              <a:tblGrid>
                <a:gridCol w="2019300"/>
                <a:gridCol w="2247900"/>
                <a:gridCol w="1790700"/>
                <a:gridCol w="20193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IDNO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Father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1672CE"/>
                          </a:solidFill>
                          <a:effectLst/>
                          <a:latin typeface="Arial" charset="0"/>
                        </a:rPr>
                        <a:t>Phone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E/9099/05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Samson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Seleshe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0953721111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Abebe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Chine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0957440236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E/90101/5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Fugge</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rgbClr val="1672CE"/>
                          </a:solidFill>
                          <a:effectLst/>
                          <a:latin typeface="Arial" charset="0"/>
                        </a:rPr>
                        <a:t>Ferera</a:t>
                      </a:r>
                      <a:endParaRPr kumimoji="0" lang="en-US" sz="2400" b="0" i="0" u="none" strike="noStrike" cap="none" normalizeH="0" baseline="0" dirty="0" smtClean="0">
                        <a:ln>
                          <a:noFill/>
                        </a:ln>
                        <a:solidFill>
                          <a:srgbClr val="1672C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1672CE"/>
                          </a:solidFill>
                          <a:effectLst/>
                          <a:latin typeface="Arial" charset="0"/>
                        </a:rPr>
                        <a:t>0957475863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0303" name="Rectangle 31"/>
          <p:cNvSpPr>
            <a:spLocks noChangeArrowheads="1"/>
          </p:cNvSpPr>
          <p:nvPr/>
        </p:nvSpPr>
        <p:spPr bwMode="auto">
          <a:xfrm>
            <a:off x="533400" y="4267200"/>
            <a:ext cx="8077200" cy="2209800"/>
          </a:xfrm>
          <a:prstGeom prst="rect">
            <a:avLst/>
          </a:prstGeom>
          <a:noFill/>
          <a:ln w="57150">
            <a:solidFill>
              <a:srgbClr val="FF0000"/>
            </a:solidFill>
            <a:miter lim="800000"/>
            <a:headEnd/>
            <a:tailEnd/>
          </a:ln>
          <a:effectLst/>
        </p:spPr>
        <p:txBody>
          <a:bodyPr wrap="none" anchor="ctr"/>
          <a:lstStyle/>
          <a:p>
            <a:endParaRPr lang="en-US"/>
          </a:p>
        </p:txBody>
      </p:sp>
      <p:sp>
        <p:nvSpPr>
          <p:cNvPr id="310309" name="Line 37"/>
          <p:cNvSpPr>
            <a:spLocks noChangeShapeType="1"/>
          </p:cNvSpPr>
          <p:nvPr/>
        </p:nvSpPr>
        <p:spPr bwMode="auto">
          <a:xfrm>
            <a:off x="5257800" y="3657600"/>
            <a:ext cx="381000" cy="609600"/>
          </a:xfrm>
          <a:prstGeom prst="line">
            <a:avLst/>
          </a:prstGeom>
          <a:noFill/>
          <a:ln w="57150">
            <a:solidFill>
              <a:srgbClr val="FF0000"/>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0274">
                                            <p:txEl>
                                              <p:pRg st="0" end="0"/>
                                            </p:txEl>
                                          </p:spTgt>
                                        </p:tgtEl>
                                        <p:attrNameLst>
                                          <p:attrName>style.visibility</p:attrName>
                                        </p:attrNameLst>
                                      </p:cBhvr>
                                      <p:to>
                                        <p:strVal val="visible"/>
                                      </p:to>
                                    </p:set>
                                    <p:animEffect transition="in" filter="wipe(up)">
                                      <p:cBhvr>
                                        <p:cTn id="7" dur="500"/>
                                        <p:tgtEl>
                                          <p:spTgt spid="3102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0274">
                                            <p:txEl>
                                              <p:pRg st="1" end="1"/>
                                            </p:txEl>
                                          </p:spTgt>
                                        </p:tgtEl>
                                        <p:attrNameLst>
                                          <p:attrName>style.visibility</p:attrName>
                                        </p:attrNameLst>
                                      </p:cBhvr>
                                      <p:to>
                                        <p:strVal val="visible"/>
                                      </p:to>
                                    </p:set>
                                    <p:animEffect transition="in" filter="wipe(up)">
                                      <p:cBhvr>
                                        <p:cTn id="12" dur="500"/>
                                        <p:tgtEl>
                                          <p:spTgt spid="310274">
                                            <p:txEl>
                                              <p:pRg st="1" end="1"/>
                                            </p:txEl>
                                          </p:spTgt>
                                        </p:tgtEl>
                                      </p:cBhvr>
                                    </p:animEffect>
                                  </p:childTnLst>
                                </p:cTn>
                              </p:par>
                            </p:childTnLst>
                          </p:cTn>
                        </p:par>
                        <p:par>
                          <p:cTn id="13" fill="hold">
                            <p:stCondLst>
                              <p:cond delay="500"/>
                            </p:stCondLst>
                            <p:childTnLst>
                              <p:par>
                                <p:cTn id="14" presetID="23" presetClass="entr" presetSubtype="16" fill="hold" nodeType="afterEffect">
                                  <p:stCondLst>
                                    <p:cond delay="0"/>
                                  </p:stCondLst>
                                  <p:childTnLst>
                                    <p:set>
                                      <p:cBhvr>
                                        <p:cTn id="15" dur="1" fill="hold">
                                          <p:stCondLst>
                                            <p:cond delay="0"/>
                                          </p:stCondLst>
                                        </p:cTn>
                                        <p:tgtEl>
                                          <p:spTgt spid="310307"/>
                                        </p:tgtEl>
                                        <p:attrNameLst>
                                          <p:attrName>style.visibility</p:attrName>
                                        </p:attrNameLst>
                                      </p:cBhvr>
                                      <p:to>
                                        <p:strVal val="visible"/>
                                      </p:to>
                                    </p:set>
                                    <p:anim calcmode="lin" valueType="num">
                                      <p:cBhvr>
                                        <p:cTn id="16" dur="500" fill="hold"/>
                                        <p:tgtEl>
                                          <p:spTgt spid="310307"/>
                                        </p:tgtEl>
                                        <p:attrNameLst>
                                          <p:attrName>ppt_w</p:attrName>
                                        </p:attrNameLst>
                                      </p:cBhvr>
                                      <p:tavLst>
                                        <p:tav tm="0">
                                          <p:val>
                                            <p:fltVal val="0"/>
                                          </p:val>
                                        </p:tav>
                                        <p:tav tm="100000">
                                          <p:val>
                                            <p:strVal val="#ppt_w"/>
                                          </p:val>
                                        </p:tav>
                                      </p:tavLst>
                                    </p:anim>
                                    <p:anim calcmode="lin" valueType="num">
                                      <p:cBhvr>
                                        <p:cTn id="17" dur="500" fill="hold"/>
                                        <p:tgtEl>
                                          <p:spTgt spid="310307"/>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10309"/>
                                        </p:tgtEl>
                                        <p:attrNameLst>
                                          <p:attrName>style.visibility</p:attrName>
                                        </p:attrNameLst>
                                      </p:cBhvr>
                                      <p:to>
                                        <p:strVal val="visible"/>
                                      </p:to>
                                    </p:set>
                                    <p:animEffect transition="in" filter="wipe(up)">
                                      <p:cBhvr>
                                        <p:cTn id="21" dur="500"/>
                                        <p:tgtEl>
                                          <p:spTgt spid="310309"/>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310303"/>
                                        </p:tgtEl>
                                        <p:attrNameLst>
                                          <p:attrName>style.visibility</p:attrName>
                                        </p:attrNameLst>
                                      </p:cBhvr>
                                      <p:to>
                                        <p:strVal val="visible"/>
                                      </p:to>
                                    </p:set>
                                    <p:animEffect transition="in" filter="wipe(up)">
                                      <p:cBhvr>
                                        <p:cTn id="25" dur="500"/>
                                        <p:tgtEl>
                                          <p:spTgt spid="310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build="p" bldLvl="5" autoUpdateAnimBg="0"/>
      <p:bldP spid="310303" grpId="0" animBg="1"/>
      <p:bldP spid="310309"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9" name="Rectangle 3"/>
          <p:cNvSpPr>
            <a:spLocks noGrp="1" noChangeArrowheads="1"/>
          </p:cNvSpPr>
          <p:nvPr>
            <p:ph type="title"/>
          </p:nvPr>
        </p:nvSpPr>
        <p:spPr>
          <a:ln/>
        </p:spPr>
        <p:txBody>
          <a:bodyPr/>
          <a:lstStyle/>
          <a:p>
            <a:r>
              <a:rPr lang="en-US" sz="3200" dirty="0">
                <a:solidFill>
                  <a:srgbClr val="00B0F0"/>
                </a:solidFill>
              </a:rPr>
              <a:t>COMPUTER-BASED STORAGE CONCEPTS</a:t>
            </a:r>
          </a:p>
        </p:txBody>
      </p:sp>
      <p:sp>
        <p:nvSpPr>
          <p:cNvPr id="311298" name="Rectangle 2"/>
          <p:cNvSpPr>
            <a:spLocks noGrp="1" noChangeArrowheads="1"/>
          </p:cNvSpPr>
          <p:nvPr>
            <p:ph sz="quarter" idx="1"/>
          </p:nvPr>
        </p:nvSpPr>
        <p:spPr>
          <a:xfrm>
            <a:off x="228600" y="1295400"/>
            <a:ext cx="8686800" cy="5334000"/>
          </a:xfrm>
          <a:ln/>
        </p:spPr>
        <p:txBody>
          <a:bodyPr>
            <a:normAutofit/>
          </a:bodyPr>
          <a:lstStyle/>
          <a:p>
            <a:pPr>
              <a:lnSpc>
                <a:spcPct val="90000"/>
              </a:lnSpc>
            </a:pPr>
            <a:r>
              <a:rPr lang="en-US" dirty="0">
                <a:latin typeface="Times New Roman" pitchFamily="18" charset="0"/>
                <a:cs typeface="Times New Roman" pitchFamily="18" charset="0"/>
              </a:rPr>
              <a:t>A</a:t>
            </a:r>
            <a:r>
              <a:rPr lang="en-US" dirty="0">
                <a:solidFill>
                  <a:srgbClr val="00B050"/>
                </a:solidFill>
                <a:latin typeface="Times New Roman" pitchFamily="18" charset="0"/>
                <a:cs typeface="Times New Roman" pitchFamily="18" charset="0"/>
              </a:rPr>
              <a:t> </a:t>
            </a:r>
            <a:r>
              <a:rPr lang="en-US" b="1" dirty="0">
                <a:solidFill>
                  <a:srgbClr val="00B050"/>
                </a:solidFill>
                <a:latin typeface="Times New Roman" pitchFamily="18" charset="0"/>
                <a:cs typeface="Times New Roman" pitchFamily="18" charset="0"/>
              </a:rPr>
              <a:t>master file</a:t>
            </a:r>
            <a:r>
              <a:rPr lang="en-US" dirty="0">
                <a:latin typeface="Times New Roman" pitchFamily="18" charset="0"/>
                <a:cs typeface="Times New Roman" pitchFamily="18" charset="0"/>
              </a:rPr>
              <a:t> is a file that stores </a:t>
            </a:r>
            <a:r>
              <a:rPr lang="en-US" dirty="0">
                <a:solidFill>
                  <a:srgbClr val="FF0000"/>
                </a:solidFill>
                <a:latin typeface="Times New Roman" pitchFamily="18" charset="0"/>
                <a:cs typeface="Times New Roman" pitchFamily="18" charset="0"/>
              </a:rPr>
              <a:t>cumulative information about an organization’s entities.</a:t>
            </a:r>
          </a:p>
          <a:p>
            <a:pPr>
              <a:lnSpc>
                <a:spcPct val="90000"/>
              </a:lnSpc>
            </a:pPr>
            <a:r>
              <a:rPr lang="en-US" dirty="0">
                <a:latin typeface="Times New Roman" pitchFamily="18" charset="0"/>
                <a:cs typeface="Times New Roman" pitchFamily="18" charset="0"/>
              </a:rPr>
              <a:t>It is conceptually similar to a ledger in a manual AIS in that:</a:t>
            </a:r>
          </a:p>
          <a:p>
            <a:pPr lvl="1">
              <a:lnSpc>
                <a:spcPct val="90000"/>
              </a:lnSpc>
            </a:pPr>
            <a:r>
              <a:rPr lang="en-US" sz="3200" dirty="0">
                <a:latin typeface="Times New Roman" pitchFamily="18" charset="0"/>
                <a:cs typeface="Times New Roman" pitchFamily="18" charset="0"/>
              </a:rPr>
              <a:t>The file is permanent</a:t>
            </a:r>
          </a:p>
          <a:p>
            <a:pPr lvl="1">
              <a:lnSpc>
                <a:spcPct val="90000"/>
              </a:lnSpc>
            </a:pPr>
            <a:r>
              <a:rPr lang="en-US" sz="3200" dirty="0">
                <a:latin typeface="Times New Roman" pitchFamily="18" charset="0"/>
                <a:cs typeface="Times New Roman" pitchFamily="18" charset="0"/>
              </a:rPr>
              <a:t>The file exists across fiscal periods</a:t>
            </a:r>
          </a:p>
          <a:p>
            <a:pPr lvl="1">
              <a:lnSpc>
                <a:spcPct val="90000"/>
              </a:lnSpc>
            </a:pPr>
            <a:r>
              <a:rPr lang="en-US" sz="3200" dirty="0">
                <a:latin typeface="Times New Roman" pitchFamily="18" charset="0"/>
                <a:cs typeface="Times New Roman" pitchFamily="18" charset="0"/>
              </a:rPr>
              <a:t>Changes are made to the file to reflect the effects of new transactions.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1298">
                                            <p:txEl>
                                              <p:pRg st="0" end="0"/>
                                            </p:txEl>
                                          </p:spTgt>
                                        </p:tgtEl>
                                        <p:attrNameLst>
                                          <p:attrName>style.visibility</p:attrName>
                                        </p:attrNameLst>
                                      </p:cBhvr>
                                      <p:to>
                                        <p:strVal val="visible"/>
                                      </p:to>
                                    </p:set>
                                    <p:animEffect transition="in" filter="wipe(up)">
                                      <p:cBhvr>
                                        <p:cTn id="7" dur="500"/>
                                        <p:tgtEl>
                                          <p:spTgt spid="311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1298">
                                            <p:txEl>
                                              <p:pRg st="1" end="1"/>
                                            </p:txEl>
                                          </p:spTgt>
                                        </p:tgtEl>
                                        <p:attrNameLst>
                                          <p:attrName>style.visibility</p:attrName>
                                        </p:attrNameLst>
                                      </p:cBhvr>
                                      <p:to>
                                        <p:strVal val="visible"/>
                                      </p:to>
                                    </p:set>
                                    <p:animEffect transition="in" filter="wipe(up)">
                                      <p:cBhvr>
                                        <p:cTn id="12" dur="500"/>
                                        <p:tgtEl>
                                          <p:spTgt spid="3112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1298">
                                            <p:txEl>
                                              <p:pRg st="2" end="2"/>
                                            </p:txEl>
                                          </p:spTgt>
                                        </p:tgtEl>
                                        <p:attrNameLst>
                                          <p:attrName>style.visibility</p:attrName>
                                        </p:attrNameLst>
                                      </p:cBhvr>
                                      <p:to>
                                        <p:strVal val="visible"/>
                                      </p:to>
                                    </p:set>
                                    <p:animEffect transition="in" filter="wipe(up)">
                                      <p:cBhvr>
                                        <p:cTn id="17" dur="500"/>
                                        <p:tgtEl>
                                          <p:spTgt spid="3112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1298">
                                            <p:txEl>
                                              <p:pRg st="3" end="3"/>
                                            </p:txEl>
                                          </p:spTgt>
                                        </p:tgtEl>
                                        <p:attrNameLst>
                                          <p:attrName>style.visibility</p:attrName>
                                        </p:attrNameLst>
                                      </p:cBhvr>
                                      <p:to>
                                        <p:strVal val="visible"/>
                                      </p:to>
                                    </p:set>
                                    <p:animEffect transition="in" filter="wipe(up)">
                                      <p:cBhvr>
                                        <p:cTn id="22" dur="500"/>
                                        <p:tgtEl>
                                          <p:spTgt spid="3112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11298">
                                            <p:txEl>
                                              <p:pRg st="4" end="4"/>
                                            </p:txEl>
                                          </p:spTgt>
                                        </p:tgtEl>
                                        <p:attrNameLst>
                                          <p:attrName>style.visibility</p:attrName>
                                        </p:attrNameLst>
                                      </p:cBhvr>
                                      <p:to>
                                        <p:strVal val="visible"/>
                                      </p:to>
                                    </p:set>
                                    <p:animEffect transition="in" filter="wipe(up)">
                                      <p:cBhvr>
                                        <p:cTn id="27" dur="500"/>
                                        <p:tgtEl>
                                          <p:spTgt spid="3112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build="p" bldLvl="5"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3" name="Rectangle 3"/>
          <p:cNvSpPr>
            <a:spLocks noGrp="1" noChangeArrowheads="1"/>
          </p:cNvSpPr>
          <p:nvPr>
            <p:ph type="title"/>
          </p:nvPr>
        </p:nvSpPr>
        <p:spPr>
          <a:ln/>
        </p:spPr>
        <p:txBody>
          <a:bodyPr/>
          <a:lstStyle/>
          <a:p>
            <a:r>
              <a:rPr lang="en-US" sz="3200"/>
              <a:t>COMPUTER-BASED STORAGE CONCEPTS</a:t>
            </a:r>
          </a:p>
        </p:txBody>
      </p:sp>
      <p:sp>
        <p:nvSpPr>
          <p:cNvPr id="312322" name="Rectangle 2"/>
          <p:cNvSpPr>
            <a:spLocks noGrp="1" noChangeArrowheads="1"/>
          </p:cNvSpPr>
          <p:nvPr>
            <p:ph sz="quarter" idx="1"/>
          </p:nvPr>
        </p:nvSpPr>
        <p:spPr>
          <a:xfrm>
            <a:off x="457200" y="1600200"/>
            <a:ext cx="8229600" cy="4800600"/>
          </a:xfrm>
          <a:ln/>
        </p:spPr>
        <p:txBody>
          <a:bodyPr>
            <a:normAutofit/>
          </a:bodyPr>
          <a:lstStyle/>
          <a:p>
            <a:pPr>
              <a:lnSpc>
                <a:spcPct val="90000"/>
              </a:lnSpc>
            </a:pPr>
            <a:r>
              <a:rPr lang="en-US" sz="3600" dirty="0">
                <a:latin typeface="Times New Roman" pitchFamily="18" charset="0"/>
                <a:cs typeface="Times New Roman" pitchFamily="18" charset="0"/>
              </a:rPr>
              <a:t>A </a:t>
            </a:r>
            <a:r>
              <a:rPr lang="en-US" sz="3600" b="1" dirty="0">
                <a:solidFill>
                  <a:srgbClr val="CC0000"/>
                </a:solidFill>
                <a:latin typeface="Times New Roman" pitchFamily="18" charset="0"/>
                <a:cs typeface="Times New Roman" pitchFamily="18" charset="0"/>
              </a:rPr>
              <a:t>transaction</a:t>
            </a:r>
            <a:r>
              <a:rPr lang="en-US" sz="3600" b="1" dirty="0">
                <a:latin typeface="Times New Roman" pitchFamily="18" charset="0"/>
                <a:cs typeface="Times New Roman" pitchFamily="18" charset="0"/>
              </a:rPr>
              <a:t> </a:t>
            </a:r>
            <a:r>
              <a:rPr lang="en-US" sz="3600" b="1" dirty="0">
                <a:solidFill>
                  <a:srgbClr val="CC0000"/>
                </a:solidFill>
                <a:latin typeface="Times New Roman" pitchFamily="18" charset="0"/>
                <a:cs typeface="Times New Roman" pitchFamily="18" charset="0"/>
              </a:rPr>
              <a:t>file</a:t>
            </a:r>
            <a:r>
              <a:rPr lang="en-US" sz="3600" dirty="0">
                <a:latin typeface="Times New Roman" pitchFamily="18" charset="0"/>
                <a:cs typeface="Times New Roman" pitchFamily="18" charset="0"/>
              </a:rPr>
              <a:t> is a file that contains records of individual transactions (events) that occur during </a:t>
            </a:r>
            <a:r>
              <a:rPr lang="en-US" sz="3600" dirty="0">
                <a:solidFill>
                  <a:srgbClr val="FF0000"/>
                </a:solidFill>
                <a:latin typeface="Times New Roman" pitchFamily="18" charset="0"/>
                <a:cs typeface="Times New Roman" pitchFamily="18" charset="0"/>
              </a:rPr>
              <a:t>a fiscal period.</a:t>
            </a:r>
          </a:p>
          <a:p>
            <a:pPr>
              <a:lnSpc>
                <a:spcPct val="90000"/>
              </a:lnSpc>
            </a:pPr>
            <a:r>
              <a:rPr lang="en-US" sz="3600" dirty="0">
                <a:latin typeface="Times New Roman" pitchFamily="18" charset="0"/>
                <a:cs typeface="Times New Roman" pitchFamily="18" charset="0"/>
              </a:rPr>
              <a:t>It is conceptually similar to a journal in a manual AIS in that:</a:t>
            </a:r>
          </a:p>
          <a:p>
            <a:pPr lvl="1">
              <a:lnSpc>
                <a:spcPct val="90000"/>
              </a:lnSpc>
            </a:pPr>
            <a:r>
              <a:rPr lang="en-US" sz="3600" dirty="0">
                <a:latin typeface="Times New Roman" pitchFamily="18" charset="0"/>
                <a:cs typeface="Times New Roman" pitchFamily="18" charset="0"/>
              </a:rPr>
              <a:t>The files are temporary</a:t>
            </a:r>
          </a:p>
          <a:p>
            <a:pPr lvl="1">
              <a:lnSpc>
                <a:spcPct val="90000"/>
              </a:lnSpc>
            </a:pPr>
            <a:r>
              <a:rPr lang="en-US" sz="3600" dirty="0">
                <a:latin typeface="Times New Roman" pitchFamily="18" charset="0"/>
                <a:cs typeface="Times New Roman" pitchFamily="18" charset="0"/>
              </a:rPr>
              <a:t>The files are usually maintained for one fiscal period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2322">
                                            <p:txEl>
                                              <p:pRg st="0" end="0"/>
                                            </p:txEl>
                                          </p:spTgt>
                                        </p:tgtEl>
                                        <p:attrNameLst>
                                          <p:attrName>style.visibility</p:attrName>
                                        </p:attrNameLst>
                                      </p:cBhvr>
                                      <p:to>
                                        <p:strVal val="visible"/>
                                      </p:to>
                                    </p:set>
                                    <p:animEffect transition="in" filter="wipe(up)">
                                      <p:cBhvr>
                                        <p:cTn id="7" dur="500"/>
                                        <p:tgtEl>
                                          <p:spTgt spid="3123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2322">
                                            <p:txEl>
                                              <p:pRg st="1" end="1"/>
                                            </p:txEl>
                                          </p:spTgt>
                                        </p:tgtEl>
                                        <p:attrNameLst>
                                          <p:attrName>style.visibility</p:attrName>
                                        </p:attrNameLst>
                                      </p:cBhvr>
                                      <p:to>
                                        <p:strVal val="visible"/>
                                      </p:to>
                                    </p:set>
                                    <p:animEffect transition="in" filter="wipe(up)">
                                      <p:cBhvr>
                                        <p:cTn id="12" dur="500"/>
                                        <p:tgtEl>
                                          <p:spTgt spid="3123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2322">
                                            <p:txEl>
                                              <p:pRg st="2" end="2"/>
                                            </p:txEl>
                                          </p:spTgt>
                                        </p:tgtEl>
                                        <p:attrNameLst>
                                          <p:attrName>style.visibility</p:attrName>
                                        </p:attrNameLst>
                                      </p:cBhvr>
                                      <p:to>
                                        <p:strVal val="visible"/>
                                      </p:to>
                                    </p:set>
                                    <p:animEffect transition="in" filter="wipe(up)">
                                      <p:cBhvr>
                                        <p:cTn id="17" dur="500"/>
                                        <p:tgtEl>
                                          <p:spTgt spid="3123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2322">
                                            <p:txEl>
                                              <p:pRg st="3" end="3"/>
                                            </p:txEl>
                                          </p:spTgt>
                                        </p:tgtEl>
                                        <p:attrNameLst>
                                          <p:attrName>style.visibility</p:attrName>
                                        </p:attrNameLst>
                                      </p:cBhvr>
                                      <p:to>
                                        <p:strVal val="visible"/>
                                      </p:to>
                                    </p:set>
                                    <p:animEffect transition="in" filter="wipe(up)">
                                      <p:cBhvr>
                                        <p:cTn id="22" dur="500"/>
                                        <p:tgtEl>
                                          <p:spTgt spid="3123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152400" y="274638"/>
            <a:ext cx="8839200" cy="944562"/>
          </a:xfrm>
          <a:ln/>
        </p:spPr>
        <p:txBody>
          <a:bodyPr>
            <a:normAutofit/>
          </a:bodyPr>
          <a:lstStyle/>
          <a:p>
            <a:r>
              <a:rPr lang="en-US" sz="2400" dirty="0">
                <a:solidFill>
                  <a:srgbClr val="00B0F0"/>
                </a:solidFill>
                <a:latin typeface="Times New Roman" pitchFamily="18" charset="0"/>
                <a:cs typeface="Times New Roman" pitchFamily="18" charset="0"/>
              </a:rPr>
              <a:t>INTERACTION WITH EXTERNAL AND INTERNAL PARTIES</a:t>
            </a:r>
          </a:p>
        </p:txBody>
      </p:sp>
      <p:sp>
        <p:nvSpPr>
          <p:cNvPr id="207876" name="Rectangle 4"/>
          <p:cNvSpPr>
            <a:spLocks noGrp="1" noChangeArrowheads="1"/>
          </p:cNvSpPr>
          <p:nvPr>
            <p:ph sz="quarter" idx="1"/>
          </p:nvPr>
        </p:nvSpPr>
        <p:spPr>
          <a:xfrm>
            <a:off x="228600" y="4343400"/>
            <a:ext cx="8763000" cy="1782763"/>
          </a:xfrm>
          <a:ln/>
        </p:spPr>
        <p:txBody>
          <a:bodyPr>
            <a:normAutofit/>
          </a:bodyPr>
          <a:lstStyle/>
          <a:p>
            <a:r>
              <a:rPr lang="en-US" sz="3200" dirty="0">
                <a:latin typeface="Times New Roman" pitchFamily="18" charset="0"/>
                <a:cs typeface="Times New Roman" pitchFamily="18" charset="0"/>
              </a:rPr>
              <a:t>The AIS interacts with external parties, such as customers, vendors, creditors, and governmental agencies.</a:t>
            </a:r>
          </a:p>
        </p:txBody>
      </p:sp>
      <p:sp>
        <p:nvSpPr>
          <p:cNvPr id="207877" name="Oval 5"/>
          <p:cNvSpPr>
            <a:spLocks noChangeArrowheads="1"/>
          </p:cNvSpPr>
          <p:nvPr/>
        </p:nvSpPr>
        <p:spPr bwMode="auto">
          <a:xfrm>
            <a:off x="3429000" y="2209800"/>
            <a:ext cx="2133600" cy="1676400"/>
          </a:xfrm>
          <a:prstGeom prst="ellipse">
            <a:avLst/>
          </a:prstGeom>
          <a:solidFill>
            <a:schemeClr val="accent1"/>
          </a:solidFill>
          <a:ln w="9525">
            <a:solidFill>
              <a:schemeClr val="tx1"/>
            </a:solidFill>
            <a:round/>
            <a:headEnd/>
            <a:tailEnd/>
          </a:ln>
          <a:effectLst/>
        </p:spPr>
        <p:txBody>
          <a:bodyPr wrap="none" anchor="ctr"/>
          <a:lstStyle/>
          <a:p>
            <a:pPr algn="ctr"/>
            <a:r>
              <a:rPr lang="en-US" sz="4400" dirty="0"/>
              <a:t>AIS</a:t>
            </a:r>
          </a:p>
        </p:txBody>
      </p:sp>
      <p:sp>
        <p:nvSpPr>
          <p:cNvPr id="207879" name="Rectangle 7"/>
          <p:cNvSpPr>
            <a:spLocks noChangeArrowheads="1"/>
          </p:cNvSpPr>
          <p:nvPr/>
        </p:nvSpPr>
        <p:spPr bwMode="auto">
          <a:xfrm>
            <a:off x="7010400" y="2362200"/>
            <a:ext cx="1524000" cy="1143000"/>
          </a:xfrm>
          <a:prstGeom prst="rect">
            <a:avLst/>
          </a:prstGeom>
          <a:solidFill>
            <a:srgbClr val="CCFF99"/>
          </a:solidFill>
          <a:ln w="9525">
            <a:solidFill>
              <a:schemeClr val="tx1"/>
            </a:solidFill>
            <a:miter lim="800000"/>
            <a:headEnd/>
            <a:tailEnd/>
          </a:ln>
          <a:effectLst/>
        </p:spPr>
        <p:txBody>
          <a:bodyPr wrap="none" anchor="ctr"/>
          <a:lstStyle/>
          <a:p>
            <a:pPr algn="ctr"/>
            <a:r>
              <a:rPr lang="en-US"/>
              <a:t>External</a:t>
            </a:r>
          </a:p>
          <a:p>
            <a:pPr algn="ctr"/>
            <a:r>
              <a:rPr lang="en-US"/>
              <a:t>Parties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p:cTn id="7" dur="500" fill="hold"/>
                                        <p:tgtEl>
                                          <p:spTgt spid="207874"/>
                                        </p:tgtEl>
                                        <p:attrNameLst>
                                          <p:attrName>ppt_w</p:attrName>
                                        </p:attrNameLst>
                                      </p:cBhvr>
                                      <p:tavLst>
                                        <p:tav tm="0">
                                          <p:val>
                                            <p:fltVal val="0"/>
                                          </p:val>
                                        </p:tav>
                                        <p:tav tm="100000">
                                          <p:val>
                                            <p:strVal val="#ppt_w"/>
                                          </p:val>
                                        </p:tav>
                                      </p:tavLst>
                                    </p:anim>
                                    <p:anim calcmode="lin" valueType="num">
                                      <p:cBhvr>
                                        <p:cTn id="8" dur="500" fill="hold"/>
                                        <p:tgtEl>
                                          <p:spTgt spid="20787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07876">
                                            <p:txEl>
                                              <p:pRg st="0" end="0"/>
                                            </p:txEl>
                                          </p:spTgt>
                                        </p:tgtEl>
                                        <p:attrNameLst>
                                          <p:attrName>style.visibility</p:attrName>
                                        </p:attrNameLst>
                                      </p:cBhvr>
                                      <p:to>
                                        <p:strVal val="visible"/>
                                      </p:to>
                                    </p:set>
                                    <p:animEffect transition="in" filter="wipe(up)">
                                      <p:cBhvr>
                                        <p:cTn id="12" dur="500"/>
                                        <p:tgtEl>
                                          <p:spTgt spid="207876">
                                            <p:txEl>
                                              <p:pRg st="0" end="0"/>
                                            </p:txEl>
                                          </p:spTgt>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207877"/>
                                        </p:tgtEl>
                                        <p:attrNameLst>
                                          <p:attrName>style.visibility</p:attrName>
                                        </p:attrNameLst>
                                      </p:cBhvr>
                                      <p:to>
                                        <p:strVal val="visible"/>
                                      </p:to>
                                    </p:set>
                                    <p:animEffect transition="in" filter="dissolve">
                                      <p:cBhvr>
                                        <p:cTn id="16" dur="500"/>
                                        <p:tgtEl>
                                          <p:spTgt spid="207877"/>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207879"/>
                                        </p:tgtEl>
                                        <p:attrNameLst>
                                          <p:attrName>style.visibility</p:attrName>
                                        </p:attrNameLst>
                                      </p:cBhvr>
                                      <p:to>
                                        <p:strVal val="visible"/>
                                      </p:to>
                                    </p:set>
                                    <p:animEffect transition="in" filter="dissolve">
                                      <p:cBhvr>
                                        <p:cTn id="20" dur="500"/>
                                        <p:tgtEl>
                                          <p:spTgt spid="207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animBg="1" autoUpdateAnimBg="0"/>
      <p:bldP spid="207876" grpId="0" build="p" autoUpdateAnimBg="0" advAuto="0"/>
      <p:bldP spid="207877" grpId="0" animBg="1" autoUpdateAnimBg="0"/>
      <p:bldP spid="207879"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Grp="1" noChangeArrowheads="1"/>
          </p:cNvSpPr>
          <p:nvPr>
            <p:ph type="title"/>
          </p:nvPr>
        </p:nvSpPr>
        <p:spPr>
          <a:xfrm>
            <a:off x="457200" y="274638"/>
            <a:ext cx="8229600" cy="487362"/>
          </a:xfrm>
          <a:ln/>
        </p:spPr>
        <p:txBody>
          <a:bodyPr>
            <a:normAutofit fontScale="90000"/>
          </a:bodyPr>
          <a:lstStyle/>
          <a:p>
            <a:r>
              <a:rPr lang="en-US" sz="3200" dirty="0"/>
              <a:t>COMPUTER-BASED STORAGE CONCEPTS</a:t>
            </a:r>
          </a:p>
        </p:txBody>
      </p:sp>
      <p:sp>
        <p:nvSpPr>
          <p:cNvPr id="313346" name="Rectangle 2"/>
          <p:cNvSpPr>
            <a:spLocks noGrp="1" noChangeArrowheads="1"/>
          </p:cNvSpPr>
          <p:nvPr>
            <p:ph sz="quarter" idx="1"/>
          </p:nvPr>
        </p:nvSpPr>
        <p:spPr>
          <a:xfrm>
            <a:off x="152400" y="762000"/>
            <a:ext cx="8763000" cy="5791200"/>
          </a:xfrm>
          <a:ln/>
        </p:spPr>
        <p:txBody>
          <a:bodyPr>
            <a:normAutofit/>
          </a:bodyPr>
          <a:lstStyle/>
          <a:p>
            <a:pPr>
              <a:lnSpc>
                <a:spcPct val="90000"/>
              </a:lnSpc>
            </a:pPr>
            <a:r>
              <a:rPr lang="en-US" dirty="0">
                <a:latin typeface="Times New Roman" pitchFamily="18" charset="0"/>
                <a:cs typeface="Times New Roman" pitchFamily="18" charset="0"/>
              </a:rPr>
              <a:t>A </a:t>
            </a:r>
            <a:r>
              <a:rPr lang="en-US" b="1" dirty="0">
                <a:solidFill>
                  <a:srgbClr val="CC0000"/>
                </a:solidFill>
                <a:latin typeface="Times New Roman" pitchFamily="18" charset="0"/>
                <a:cs typeface="Times New Roman" pitchFamily="18" charset="0"/>
              </a:rPr>
              <a:t>database</a:t>
            </a:r>
            <a:r>
              <a:rPr lang="en-US" dirty="0">
                <a:latin typeface="Times New Roman" pitchFamily="18" charset="0"/>
                <a:cs typeface="Times New Roman" pitchFamily="18" charset="0"/>
              </a:rPr>
              <a:t> is a set of interrelated, centrally-coordinated files.</a:t>
            </a:r>
          </a:p>
          <a:p>
            <a:pPr>
              <a:lnSpc>
                <a:spcPct val="90000"/>
              </a:lnSpc>
            </a:pPr>
            <a:r>
              <a:rPr lang="en-US" dirty="0">
                <a:latin typeface="Times New Roman" pitchFamily="18" charset="0"/>
                <a:cs typeface="Times New Roman" pitchFamily="18" charset="0"/>
              </a:rPr>
              <a:t>When files about students are integrated with files about classes and files about instructors, we have a database</a:t>
            </a:r>
            <a:r>
              <a:rPr lang="en-US" dirty="0" smtClean="0">
                <a:latin typeface="Times New Roman" pitchFamily="18" charset="0"/>
                <a:cs typeface="Times New Roman" pitchFamily="18" charset="0"/>
              </a:rPr>
              <a:t>.                </a:t>
            </a:r>
            <a:r>
              <a:rPr lang="en-US" dirty="0" smtClean="0">
                <a:solidFill>
                  <a:srgbClr val="00B0F0"/>
                </a:solidFill>
                <a:latin typeface="Times New Roman" pitchFamily="18" charset="0"/>
                <a:cs typeface="Times New Roman" pitchFamily="18" charset="0"/>
              </a:rPr>
              <a:t>Data base</a:t>
            </a:r>
            <a:endParaRPr lang="en-US" dirty="0">
              <a:solidFill>
                <a:srgbClr val="00B0F0"/>
              </a:solidFill>
              <a:latin typeface="Times New Roman" pitchFamily="18" charset="0"/>
              <a:cs typeface="Times New Roman" pitchFamily="18" charset="0"/>
            </a:endParaRPr>
          </a:p>
        </p:txBody>
      </p:sp>
      <p:sp>
        <p:nvSpPr>
          <p:cNvPr id="313348" name="Rectangle 4"/>
          <p:cNvSpPr>
            <a:spLocks noChangeArrowheads="1"/>
          </p:cNvSpPr>
          <p:nvPr/>
        </p:nvSpPr>
        <p:spPr bwMode="auto">
          <a:xfrm>
            <a:off x="1295400" y="3810000"/>
            <a:ext cx="1905000" cy="1143000"/>
          </a:xfrm>
          <a:prstGeom prst="rect">
            <a:avLst/>
          </a:prstGeom>
          <a:solidFill>
            <a:srgbClr val="FFCCFF"/>
          </a:solidFill>
          <a:ln w="9525">
            <a:solidFill>
              <a:schemeClr val="tx1"/>
            </a:solidFill>
            <a:miter lim="800000"/>
            <a:headEnd/>
            <a:tailEnd/>
          </a:ln>
          <a:effectLst/>
        </p:spPr>
        <p:txBody>
          <a:bodyPr wrap="none" anchor="ctr"/>
          <a:lstStyle/>
          <a:p>
            <a:pPr algn="ctr"/>
            <a:r>
              <a:rPr lang="en-US" sz="2800" dirty="0"/>
              <a:t>Student</a:t>
            </a:r>
          </a:p>
          <a:p>
            <a:pPr algn="ctr"/>
            <a:r>
              <a:rPr lang="en-US" sz="2800" dirty="0"/>
              <a:t>File</a:t>
            </a:r>
          </a:p>
        </p:txBody>
      </p:sp>
      <p:sp>
        <p:nvSpPr>
          <p:cNvPr id="313349" name="Rectangle 5"/>
          <p:cNvSpPr>
            <a:spLocks noChangeArrowheads="1"/>
          </p:cNvSpPr>
          <p:nvPr/>
        </p:nvSpPr>
        <p:spPr bwMode="auto">
          <a:xfrm>
            <a:off x="5638800" y="3886200"/>
            <a:ext cx="1905000" cy="1143000"/>
          </a:xfrm>
          <a:prstGeom prst="rect">
            <a:avLst/>
          </a:prstGeom>
          <a:solidFill>
            <a:srgbClr val="FFCCFF"/>
          </a:solidFill>
          <a:ln w="9525">
            <a:solidFill>
              <a:schemeClr val="tx1"/>
            </a:solidFill>
            <a:miter lim="800000"/>
            <a:headEnd/>
            <a:tailEnd/>
          </a:ln>
          <a:effectLst/>
        </p:spPr>
        <p:txBody>
          <a:bodyPr wrap="none" anchor="ctr"/>
          <a:lstStyle/>
          <a:p>
            <a:pPr algn="ctr"/>
            <a:r>
              <a:rPr lang="en-US" sz="2800"/>
              <a:t>Class</a:t>
            </a:r>
          </a:p>
          <a:p>
            <a:pPr algn="ctr"/>
            <a:r>
              <a:rPr lang="en-US" sz="2800"/>
              <a:t>File</a:t>
            </a:r>
          </a:p>
        </p:txBody>
      </p:sp>
      <p:sp>
        <p:nvSpPr>
          <p:cNvPr id="313350" name="Rectangle 6"/>
          <p:cNvSpPr>
            <a:spLocks noChangeArrowheads="1"/>
          </p:cNvSpPr>
          <p:nvPr/>
        </p:nvSpPr>
        <p:spPr bwMode="auto">
          <a:xfrm>
            <a:off x="3581400" y="5257800"/>
            <a:ext cx="1905000" cy="1143000"/>
          </a:xfrm>
          <a:prstGeom prst="rect">
            <a:avLst/>
          </a:prstGeom>
          <a:solidFill>
            <a:srgbClr val="FFCCFF"/>
          </a:solidFill>
          <a:ln w="9525">
            <a:solidFill>
              <a:schemeClr val="tx1"/>
            </a:solidFill>
            <a:miter lim="800000"/>
            <a:headEnd/>
            <a:tailEnd/>
          </a:ln>
          <a:effectLst/>
        </p:spPr>
        <p:txBody>
          <a:bodyPr wrap="none" anchor="ctr"/>
          <a:lstStyle/>
          <a:p>
            <a:pPr algn="ctr"/>
            <a:r>
              <a:rPr lang="en-US" sz="2800"/>
              <a:t>Instructor</a:t>
            </a:r>
          </a:p>
          <a:p>
            <a:pPr algn="ctr"/>
            <a:r>
              <a:rPr lang="en-US" sz="2800"/>
              <a:t>File</a:t>
            </a:r>
          </a:p>
        </p:txBody>
      </p:sp>
      <p:sp>
        <p:nvSpPr>
          <p:cNvPr id="313351" name="Line 7"/>
          <p:cNvSpPr>
            <a:spLocks noChangeShapeType="1"/>
          </p:cNvSpPr>
          <p:nvPr/>
        </p:nvSpPr>
        <p:spPr bwMode="auto">
          <a:xfrm>
            <a:off x="3352800" y="4267200"/>
            <a:ext cx="2133600" cy="15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13352" name="Line 8"/>
          <p:cNvSpPr>
            <a:spLocks noChangeShapeType="1"/>
          </p:cNvSpPr>
          <p:nvPr/>
        </p:nvSpPr>
        <p:spPr bwMode="auto">
          <a:xfrm>
            <a:off x="3352800" y="4648200"/>
            <a:ext cx="762000" cy="457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13353" name="Line 9"/>
          <p:cNvSpPr>
            <a:spLocks noChangeShapeType="1"/>
          </p:cNvSpPr>
          <p:nvPr/>
        </p:nvSpPr>
        <p:spPr bwMode="auto">
          <a:xfrm flipV="1">
            <a:off x="4648200" y="4572000"/>
            <a:ext cx="838200" cy="533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13354" name="Rectangle 10"/>
          <p:cNvSpPr>
            <a:spLocks noChangeArrowheads="1"/>
          </p:cNvSpPr>
          <p:nvPr/>
        </p:nvSpPr>
        <p:spPr bwMode="auto">
          <a:xfrm>
            <a:off x="1066800" y="3886200"/>
            <a:ext cx="6705600" cy="2514600"/>
          </a:xfrm>
          <a:prstGeom prst="rect">
            <a:avLst/>
          </a:prstGeom>
          <a:noFill/>
          <a:ln w="57150">
            <a:solidFill>
              <a:srgbClr val="FF0000"/>
            </a:solidFill>
            <a:miter lim="800000"/>
            <a:headEnd/>
            <a:tailEnd/>
          </a:ln>
          <a:effectLst/>
        </p:spPr>
        <p:txBody>
          <a:bodyPr wrap="none" anchor="ctr"/>
          <a:lstStyle/>
          <a:p>
            <a:endParaRPr lang="en-US"/>
          </a:p>
        </p:txBody>
      </p:sp>
      <p:cxnSp>
        <p:nvCxnSpPr>
          <p:cNvPr id="14" name="Straight Arrow Connector 13"/>
          <p:cNvCxnSpPr/>
          <p:nvPr/>
        </p:nvCxnSpPr>
        <p:spPr>
          <a:xfrm>
            <a:off x="4495800" y="29718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3346">
                                            <p:txEl>
                                              <p:pRg st="0" end="0"/>
                                            </p:txEl>
                                          </p:spTgt>
                                        </p:tgtEl>
                                        <p:attrNameLst>
                                          <p:attrName>style.visibility</p:attrName>
                                        </p:attrNameLst>
                                      </p:cBhvr>
                                      <p:to>
                                        <p:strVal val="visible"/>
                                      </p:to>
                                    </p:set>
                                    <p:animEffect transition="in" filter="wipe(up)">
                                      <p:cBhvr>
                                        <p:cTn id="7" dur="500"/>
                                        <p:tgtEl>
                                          <p:spTgt spid="3133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3346">
                                            <p:txEl>
                                              <p:pRg st="1" end="1"/>
                                            </p:txEl>
                                          </p:spTgt>
                                        </p:tgtEl>
                                        <p:attrNameLst>
                                          <p:attrName>style.visibility</p:attrName>
                                        </p:attrNameLst>
                                      </p:cBhvr>
                                      <p:to>
                                        <p:strVal val="visible"/>
                                      </p:to>
                                    </p:set>
                                    <p:animEffect transition="in" filter="wipe(up)">
                                      <p:cBhvr>
                                        <p:cTn id="12" dur="500"/>
                                        <p:tgtEl>
                                          <p:spTgt spid="3133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3348"/>
                                        </p:tgtEl>
                                        <p:attrNameLst>
                                          <p:attrName>style.visibility</p:attrName>
                                        </p:attrNameLst>
                                      </p:cBhvr>
                                      <p:to>
                                        <p:strVal val="visible"/>
                                      </p:to>
                                    </p:set>
                                    <p:animEffect transition="in" filter="dissolve">
                                      <p:cBhvr>
                                        <p:cTn id="17" dur="500"/>
                                        <p:tgtEl>
                                          <p:spTgt spid="313348"/>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313349"/>
                                        </p:tgtEl>
                                        <p:attrNameLst>
                                          <p:attrName>style.visibility</p:attrName>
                                        </p:attrNameLst>
                                      </p:cBhvr>
                                      <p:to>
                                        <p:strVal val="visible"/>
                                      </p:to>
                                    </p:set>
                                    <p:animEffect transition="in" filter="dissolve">
                                      <p:cBhvr>
                                        <p:cTn id="21" dur="500"/>
                                        <p:tgtEl>
                                          <p:spTgt spid="313349"/>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313350"/>
                                        </p:tgtEl>
                                        <p:attrNameLst>
                                          <p:attrName>style.visibility</p:attrName>
                                        </p:attrNameLst>
                                      </p:cBhvr>
                                      <p:to>
                                        <p:strVal val="visible"/>
                                      </p:to>
                                    </p:set>
                                    <p:animEffect transition="in" filter="dissolve">
                                      <p:cBhvr>
                                        <p:cTn id="25" dur="500"/>
                                        <p:tgtEl>
                                          <p:spTgt spid="313350"/>
                                        </p:tgtEl>
                                      </p:cBhvr>
                                    </p:animEffect>
                                  </p:childTnLst>
                                </p:cTn>
                              </p:par>
                            </p:childTnLst>
                          </p:cTn>
                        </p:par>
                        <p:par>
                          <p:cTn id="26" fill="hold">
                            <p:stCondLst>
                              <p:cond delay="1500"/>
                            </p:stCondLst>
                            <p:childTnLst>
                              <p:par>
                                <p:cTn id="27" presetID="9" presetClass="entr" presetSubtype="0" fill="hold" grpId="0" nodeType="afterEffect">
                                  <p:stCondLst>
                                    <p:cond delay="0"/>
                                  </p:stCondLst>
                                  <p:childTnLst>
                                    <p:set>
                                      <p:cBhvr>
                                        <p:cTn id="28" dur="1" fill="hold">
                                          <p:stCondLst>
                                            <p:cond delay="0"/>
                                          </p:stCondLst>
                                        </p:cTn>
                                        <p:tgtEl>
                                          <p:spTgt spid="313351"/>
                                        </p:tgtEl>
                                        <p:attrNameLst>
                                          <p:attrName>style.visibility</p:attrName>
                                        </p:attrNameLst>
                                      </p:cBhvr>
                                      <p:to>
                                        <p:strVal val="visible"/>
                                      </p:to>
                                    </p:set>
                                    <p:animEffect transition="in" filter="dissolve">
                                      <p:cBhvr>
                                        <p:cTn id="29" dur="500"/>
                                        <p:tgtEl>
                                          <p:spTgt spid="313351"/>
                                        </p:tgtEl>
                                      </p:cBhvr>
                                    </p:animEffect>
                                  </p:childTnLst>
                                </p:cTn>
                              </p:par>
                            </p:childTnLst>
                          </p:cTn>
                        </p:par>
                        <p:par>
                          <p:cTn id="30" fill="hold">
                            <p:stCondLst>
                              <p:cond delay="2000"/>
                            </p:stCondLst>
                            <p:childTnLst>
                              <p:par>
                                <p:cTn id="31" presetID="9" presetClass="entr" presetSubtype="0" fill="hold" grpId="0" nodeType="afterEffect">
                                  <p:stCondLst>
                                    <p:cond delay="0"/>
                                  </p:stCondLst>
                                  <p:childTnLst>
                                    <p:set>
                                      <p:cBhvr>
                                        <p:cTn id="32" dur="1" fill="hold">
                                          <p:stCondLst>
                                            <p:cond delay="0"/>
                                          </p:stCondLst>
                                        </p:cTn>
                                        <p:tgtEl>
                                          <p:spTgt spid="313352"/>
                                        </p:tgtEl>
                                        <p:attrNameLst>
                                          <p:attrName>style.visibility</p:attrName>
                                        </p:attrNameLst>
                                      </p:cBhvr>
                                      <p:to>
                                        <p:strVal val="visible"/>
                                      </p:to>
                                    </p:set>
                                    <p:animEffect transition="in" filter="dissolve">
                                      <p:cBhvr>
                                        <p:cTn id="33" dur="500"/>
                                        <p:tgtEl>
                                          <p:spTgt spid="313352"/>
                                        </p:tgtEl>
                                      </p:cBhvr>
                                    </p:animEffect>
                                  </p:childTnLst>
                                </p:cTn>
                              </p:par>
                            </p:childTnLst>
                          </p:cTn>
                        </p:par>
                        <p:par>
                          <p:cTn id="34" fill="hold">
                            <p:stCondLst>
                              <p:cond delay="2500"/>
                            </p:stCondLst>
                            <p:childTnLst>
                              <p:par>
                                <p:cTn id="35" presetID="9" presetClass="entr" presetSubtype="0" fill="hold" grpId="0" nodeType="afterEffect">
                                  <p:stCondLst>
                                    <p:cond delay="0"/>
                                  </p:stCondLst>
                                  <p:childTnLst>
                                    <p:set>
                                      <p:cBhvr>
                                        <p:cTn id="36" dur="1" fill="hold">
                                          <p:stCondLst>
                                            <p:cond delay="0"/>
                                          </p:stCondLst>
                                        </p:cTn>
                                        <p:tgtEl>
                                          <p:spTgt spid="313353"/>
                                        </p:tgtEl>
                                        <p:attrNameLst>
                                          <p:attrName>style.visibility</p:attrName>
                                        </p:attrNameLst>
                                      </p:cBhvr>
                                      <p:to>
                                        <p:strVal val="visible"/>
                                      </p:to>
                                    </p:set>
                                    <p:animEffect transition="in" filter="dissolve">
                                      <p:cBhvr>
                                        <p:cTn id="37" dur="500"/>
                                        <p:tgtEl>
                                          <p:spTgt spid="313353"/>
                                        </p:tgtEl>
                                      </p:cBhvr>
                                    </p:animEffect>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13354"/>
                                        </p:tgtEl>
                                        <p:attrNameLst>
                                          <p:attrName>style.visibility</p:attrName>
                                        </p:attrNameLst>
                                      </p:cBhvr>
                                      <p:to>
                                        <p:strVal val="visible"/>
                                      </p:to>
                                    </p:set>
                                    <p:anim calcmode="lin" valueType="num">
                                      <p:cBhvr>
                                        <p:cTn id="41" dur="500" fill="hold"/>
                                        <p:tgtEl>
                                          <p:spTgt spid="313354"/>
                                        </p:tgtEl>
                                        <p:attrNameLst>
                                          <p:attrName>ppt_w</p:attrName>
                                        </p:attrNameLst>
                                      </p:cBhvr>
                                      <p:tavLst>
                                        <p:tav tm="0">
                                          <p:val>
                                            <p:fltVal val="0"/>
                                          </p:val>
                                        </p:tav>
                                        <p:tav tm="100000">
                                          <p:val>
                                            <p:strVal val="#ppt_w"/>
                                          </p:val>
                                        </p:tav>
                                      </p:tavLst>
                                    </p:anim>
                                    <p:anim calcmode="lin" valueType="num">
                                      <p:cBhvr>
                                        <p:cTn id="42" dur="500" fill="hold"/>
                                        <p:tgtEl>
                                          <p:spTgt spid="3133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build="p" bldLvl="5" autoUpdateAnimBg="0"/>
      <p:bldP spid="313348" grpId="0" animBg="1" autoUpdateAnimBg="0"/>
      <p:bldP spid="313349" grpId="0" animBg="1" autoUpdateAnimBg="0"/>
      <p:bldP spid="313350" grpId="0" animBg="1" autoUpdateAnimBg="0"/>
      <p:bldP spid="313351" grpId="0" animBg="1"/>
      <p:bldP spid="313352" grpId="0" animBg="1"/>
      <p:bldP spid="313353" grpId="0" animBg="1"/>
      <p:bldP spid="313354"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1" name="Rectangle 3"/>
          <p:cNvSpPr>
            <a:spLocks noGrp="1" noChangeArrowheads="1"/>
          </p:cNvSpPr>
          <p:nvPr>
            <p:ph type="title"/>
          </p:nvPr>
        </p:nvSpPr>
        <p:spPr>
          <a:xfrm>
            <a:off x="457200" y="274638"/>
            <a:ext cx="8229600" cy="715962"/>
          </a:xfrm>
          <a:ln/>
        </p:spPr>
        <p:txBody>
          <a:bodyPr>
            <a:normAutofit fontScale="90000"/>
          </a:bodyPr>
          <a:lstStyle/>
          <a:p>
            <a:r>
              <a:rPr lang="en-US" dirty="0" smtClean="0"/>
              <a:t> </a:t>
            </a:r>
            <a:r>
              <a:rPr lang="en-US" dirty="0"/>
              <a:t>DATA PROCESSING CYCLE</a:t>
            </a:r>
          </a:p>
        </p:txBody>
      </p:sp>
      <p:sp>
        <p:nvSpPr>
          <p:cNvPr id="314370" name="Rectangle 2"/>
          <p:cNvSpPr>
            <a:spLocks noGrp="1" noChangeArrowheads="1"/>
          </p:cNvSpPr>
          <p:nvPr>
            <p:ph sz="quarter" idx="1"/>
          </p:nvPr>
        </p:nvSpPr>
        <p:spPr>
          <a:ln/>
        </p:spPr>
        <p:txBody>
          <a:bodyPr/>
          <a:lstStyle/>
          <a:p>
            <a:r>
              <a:rPr lang="en-US"/>
              <a:t>The data processing cycle consists of four steps:</a:t>
            </a:r>
          </a:p>
          <a:p>
            <a:pPr lvl="1"/>
            <a:r>
              <a:rPr lang="en-US"/>
              <a:t>Data input</a:t>
            </a:r>
          </a:p>
          <a:p>
            <a:pPr lvl="1"/>
            <a:r>
              <a:rPr lang="en-US"/>
              <a:t>Data storage</a:t>
            </a:r>
          </a:p>
          <a:p>
            <a:pPr lvl="1"/>
            <a:r>
              <a:rPr lang="en-US" b="1">
                <a:solidFill>
                  <a:srgbClr val="CC0000"/>
                </a:solidFill>
                <a:effectLst>
                  <a:outerShdw blurRad="38100" dist="38100" dir="2700000" algn="tl">
                    <a:srgbClr val="000000"/>
                  </a:outerShdw>
                </a:effectLst>
              </a:rPr>
              <a:t>Data processing</a:t>
            </a:r>
          </a:p>
          <a:p>
            <a:pPr lvl="1"/>
            <a:r>
              <a:rPr lang="en-US"/>
              <a:t>Information output</a:t>
            </a:r>
          </a:p>
        </p:txBody>
      </p:sp>
      <p:sp>
        <p:nvSpPr>
          <p:cNvPr id="314372" name="Rectangle 4"/>
          <p:cNvSpPr>
            <a:spLocks noChangeArrowheads="1"/>
          </p:cNvSpPr>
          <p:nvPr/>
        </p:nvSpPr>
        <p:spPr bwMode="auto">
          <a:xfrm>
            <a:off x="914400" y="3733800"/>
            <a:ext cx="35814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4372"/>
                                        </p:tgtEl>
                                        <p:attrNameLst>
                                          <p:attrName>style.visibility</p:attrName>
                                        </p:attrNameLst>
                                      </p:cBhvr>
                                      <p:to>
                                        <p:strVal val="visible"/>
                                      </p:to>
                                    </p:set>
                                    <p:anim calcmode="lin" valueType="num">
                                      <p:cBhvr>
                                        <p:cTn id="7" dur="500" fill="hold"/>
                                        <p:tgtEl>
                                          <p:spTgt spid="314372"/>
                                        </p:tgtEl>
                                        <p:attrNameLst>
                                          <p:attrName>ppt_w</p:attrName>
                                        </p:attrNameLst>
                                      </p:cBhvr>
                                      <p:tavLst>
                                        <p:tav tm="0">
                                          <p:val>
                                            <p:fltVal val="0"/>
                                          </p:val>
                                        </p:tav>
                                        <p:tav tm="100000">
                                          <p:val>
                                            <p:strVal val="#ppt_w"/>
                                          </p:val>
                                        </p:tav>
                                      </p:tavLst>
                                    </p:anim>
                                    <p:anim calcmode="lin" valueType="num">
                                      <p:cBhvr>
                                        <p:cTn id="8" dur="500" fill="hold"/>
                                        <p:tgtEl>
                                          <p:spTgt spid="3143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2"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title"/>
          </p:nvPr>
        </p:nvSpPr>
        <p:spPr>
          <a:ln/>
        </p:spPr>
        <p:txBody>
          <a:bodyPr/>
          <a:lstStyle/>
          <a:p>
            <a:r>
              <a:rPr lang="en-US" dirty="0">
                <a:solidFill>
                  <a:srgbClr val="00B0F0"/>
                </a:solidFill>
              </a:rPr>
              <a:t>DATA PROCESSING</a:t>
            </a:r>
          </a:p>
        </p:txBody>
      </p:sp>
      <p:sp>
        <p:nvSpPr>
          <p:cNvPr id="315394" name="Rectangle 2"/>
          <p:cNvSpPr>
            <a:spLocks noGrp="1" noChangeArrowheads="1"/>
          </p:cNvSpPr>
          <p:nvPr>
            <p:ph sz="quarter" idx="1"/>
          </p:nvPr>
        </p:nvSpPr>
        <p:spPr>
          <a:xfrm>
            <a:off x="457200" y="1600200"/>
            <a:ext cx="8229600" cy="4800600"/>
          </a:xfrm>
          <a:ln/>
        </p:spPr>
        <p:txBody>
          <a:bodyPr/>
          <a:lstStyle/>
          <a:p>
            <a:pPr>
              <a:lnSpc>
                <a:spcPct val="90000"/>
              </a:lnSpc>
            </a:pPr>
            <a:r>
              <a:rPr lang="en-US" sz="3600" dirty="0">
                <a:latin typeface="Times New Roman" pitchFamily="18" charset="0"/>
                <a:cs typeface="Times New Roman" pitchFamily="18" charset="0"/>
              </a:rPr>
              <a:t>Once data about a business activity has been collected and entered into a system, it must be processed.</a:t>
            </a:r>
          </a:p>
          <a:p>
            <a:pPr>
              <a:lnSpc>
                <a:spcPct val="90000"/>
              </a:lnSpc>
              <a:buFontTx/>
              <a:buNone/>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5395"/>
                                        </p:tgtEl>
                                        <p:attrNameLst>
                                          <p:attrName>style.visibility</p:attrName>
                                        </p:attrNameLst>
                                      </p:cBhvr>
                                      <p:to>
                                        <p:strVal val="visible"/>
                                      </p:to>
                                    </p:set>
                                    <p:anim calcmode="lin" valueType="num">
                                      <p:cBhvr>
                                        <p:cTn id="7" dur="500" fill="hold"/>
                                        <p:tgtEl>
                                          <p:spTgt spid="315395"/>
                                        </p:tgtEl>
                                        <p:attrNameLst>
                                          <p:attrName>ppt_w</p:attrName>
                                        </p:attrNameLst>
                                      </p:cBhvr>
                                      <p:tavLst>
                                        <p:tav tm="0">
                                          <p:val>
                                            <p:fltVal val="0"/>
                                          </p:val>
                                        </p:tav>
                                        <p:tav tm="100000">
                                          <p:val>
                                            <p:strVal val="#ppt_w"/>
                                          </p:val>
                                        </p:tav>
                                      </p:tavLst>
                                    </p:anim>
                                    <p:anim calcmode="lin" valueType="num">
                                      <p:cBhvr>
                                        <p:cTn id="8" dur="500" fill="hold"/>
                                        <p:tgtEl>
                                          <p:spTgt spid="31539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15394">
                                            <p:txEl>
                                              <p:pRg st="0" end="0"/>
                                            </p:txEl>
                                          </p:spTgt>
                                        </p:tgtEl>
                                        <p:attrNameLst>
                                          <p:attrName>style.visibility</p:attrName>
                                        </p:attrNameLst>
                                      </p:cBhvr>
                                      <p:to>
                                        <p:strVal val="visible"/>
                                      </p:to>
                                    </p:set>
                                    <p:animEffect transition="in" filter="wipe(up)">
                                      <p:cBhvr>
                                        <p:cTn id="13" dur="500"/>
                                        <p:tgtEl>
                                          <p:spTgt spid="3153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animBg="1"/>
      <p:bldP spid="315394" grpId="0" build="p" bldLvl="5"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9" name="Rectangle 3"/>
          <p:cNvSpPr>
            <a:spLocks noGrp="1" noChangeArrowheads="1"/>
          </p:cNvSpPr>
          <p:nvPr>
            <p:ph type="title"/>
          </p:nvPr>
        </p:nvSpPr>
        <p:spPr>
          <a:ln/>
        </p:spPr>
        <p:txBody>
          <a:bodyPr/>
          <a:lstStyle/>
          <a:p>
            <a:r>
              <a:rPr lang="en-US" dirty="0">
                <a:solidFill>
                  <a:srgbClr val="C00000"/>
                </a:solidFill>
              </a:rPr>
              <a:t>DATA PROCESSING</a:t>
            </a:r>
          </a:p>
        </p:txBody>
      </p:sp>
      <p:sp>
        <p:nvSpPr>
          <p:cNvPr id="316418" name="Rectangle 2"/>
          <p:cNvSpPr>
            <a:spLocks noGrp="1" noChangeArrowheads="1"/>
          </p:cNvSpPr>
          <p:nvPr>
            <p:ph sz="quarter" idx="1"/>
          </p:nvPr>
        </p:nvSpPr>
        <p:spPr>
          <a:xfrm>
            <a:off x="228600" y="1219200"/>
            <a:ext cx="8686800" cy="5410200"/>
          </a:xfrm>
          <a:ln/>
        </p:spPr>
        <p:txBody>
          <a:bodyPr>
            <a:noAutofit/>
          </a:bodyPr>
          <a:lstStyle/>
          <a:p>
            <a:pPr>
              <a:lnSpc>
                <a:spcPct val="90000"/>
              </a:lnSpc>
            </a:pPr>
            <a:r>
              <a:rPr lang="en-US" dirty="0">
                <a:latin typeface="Times New Roman" pitchFamily="18" charset="0"/>
                <a:cs typeface="Times New Roman" pitchFamily="18" charset="0"/>
              </a:rPr>
              <a:t>There are </a:t>
            </a:r>
            <a:r>
              <a:rPr lang="en-US" dirty="0">
                <a:solidFill>
                  <a:srgbClr val="00B0F0"/>
                </a:solidFill>
                <a:latin typeface="Times New Roman" pitchFamily="18" charset="0"/>
                <a:cs typeface="Times New Roman" pitchFamily="18" charset="0"/>
              </a:rPr>
              <a:t>four different types of file processing:</a:t>
            </a:r>
          </a:p>
          <a:p>
            <a:pPr lvl="1">
              <a:lnSpc>
                <a:spcPct val="90000"/>
              </a:lnSpc>
            </a:pPr>
            <a:r>
              <a:rPr lang="en-US" sz="3200" dirty="0">
                <a:solidFill>
                  <a:srgbClr val="CC0000"/>
                </a:solidFill>
                <a:latin typeface="Times New Roman" pitchFamily="18" charset="0"/>
                <a:cs typeface="Times New Roman" pitchFamily="18" charset="0"/>
              </a:rPr>
              <a:t>Updating data</a:t>
            </a:r>
            <a:r>
              <a:rPr lang="en-US" sz="3200" dirty="0">
                <a:latin typeface="Times New Roman" pitchFamily="18" charset="0"/>
                <a:cs typeface="Times New Roman" pitchFamily="18" charset="0"/>
              </a:rPr>
              <a:t> to record the occurrence of an event, the resources affected by the event, and the agents who participated, e.g., recording a sale to a customer.</a:t>
            </a:r>
          </a:p>
          <a:p>
            <a:pPr lvl="1">
              <a:lnSpc>
                <a:spcPct val="90000"/>
              </a:lnSpc>
            </a:pPr>
            <a:r>
              <a:rPr lang="en-US" sz="3200" dirty="0">
                <a:solidFill>
                  <a:srgbClr val="CC0000"/>
                </a:solidFill>
                <a:latin typeface="Times New Roman" pitchFamily="18" charset="0"/>
                <a:cs typeface="Times New Roman" pitchFamily="18" charset="0"/>
              </a:rPr>
              <a:t>Changing data</a:t>
            </a:r>
            <a:r>
              <a:rPr lang="en-US" sz="3200" dirty="0">
                <a:latin typeface="Times New Roman" pitchFamily="18" charset="0"/>
                <a:cs typeface="Times New Roman" pitchFamily="18" charset="0"/>
              </a:rPr>
              <a:t>, e.g., a customer address</a:t>
            </a:r>
          </a:p>
          <a:p>
            <a:pPr lvl="1">
              <a:lnSpc>
                <a:spcPct val="90000"/>
              </a:lnSpc>
            </a:pPr>
            <a:r>
              <a:rPr lang="en-US" sz="3200" dirty="0">
                <a:solidFill>
                  <a:srgbClr val="CC0000"/>
                </a:solidFill>
                <a:latin typeface="Times New Roman" pitchFamily="18" charset="0"/>
                <a:cs typeface="Times New Roman" pitchFamily="18" charset="0"/>
              </a:rPr>
              <a:t>Adding data</a:t>
            </a:r>
            <a:r>
              <a:rPr lang="en-US" sz="3200" dirty="0">
                <a:latin typeface="Times New Roman" pitchFamily="18" charset="0"/>
                <a:cs typeface="Times New Roman" pitchFamily="18" charset="0"/>
              </a:rPr>
              <a:t>, e.g., a new customer.</a:t>
            </a:r>
          </a:p>
          <a:p>
            <a:pPr lvl="1">
              <a:lnSpc>
                <a:spcPct val="90000"/>
              </a:lnSpc>
            </a:pPr>
            <a:r>
              <a:rPr lang="en-US" sz="3200" dirty="0">
                <a:solidFill>
                  <a:srgbClr val="CC0000"/>
                </a:solidFill>
                <a:latin typeface="Times New Roman" pitchFamily="18" charset="0"/>
                <a:cs typeface="Times New Roman" pitchFamily="18" charset="0"/>
              </a:rPr>
              <a:t>Deleting data</a:t>
            </a:r>
            <a:r>
              <a:rPr lang="en-US" sz="3200" dirty="0">
                <a:latin typeface="Times New Roman" pitchFamily="18" charset="0"/>
                <a:cs typeface="Times New Roman" pitchFamily="18" charset="0"/>
              </a:rPr>
              <a:t>, e.g., removing an old customer that has not purchased anything in 5 years.</a:t>
            </a:r>
          </a:p>
          <a:p>
            <a:pPr>
              <a:lnSpc>
                <a:spcPct val="90000"/>
              </a:lnSpc>
              <a:buFontTx/>
              <a:buNone/>
            </a:pPr>
            <a:endParaRPr lang="en-US"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6418">
                                            <p:txEl>
                                              <p:pRg st="0" end="0"/>
                                            </p:txEl>
                                          </p:spTgt>
                                        </p:tgtEl>
                                        <p:attrNameLst>
                                          <p:attrName>style.visibility</p:attrName>
                                        </p:attrNameLst>
                                      </p:cBhvr>
                                      <p:to>
                                        <p:strVal val="visible"/>
                                      </p:to>
                                    </p:set>
                                    <p:animEffect transition="in" filter="wipe(up)">
                                      <p:cBhvr>
                                        <p:cTn id="7" dur="500"/>
                                        <p:tgtEl>
                                          <p:spTgt spid="316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6418">
                                            <p:txEl>
                                              <p:pRg st="1" end="1"/>
                                            </p:txEl>
                                          </p:spTgt>
                                        </p:tgtEl>
                                        <p:attrNameLst>
                                          <p:attrName>style.visibility</p:attrName>
                                        </p:attrNameLst>
                                      </p:cBhvr>
                                      <p:to>
                                        <p:strVal val="visible"/>
                                      </p:to>
                                    </p:set>
                                    <p:animEffect transition="in" filter="wipe(up)">
                                      <p:cBhvr>
                                        <p:cTn id="12" dur="500"/>
                                        <p:tgtEl>
                                          <p:spTgt spid="3164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6418">
                                            <p:txEl>
                                              <p:pRg st="2" end="2"/>
                                            </p:txEl>
                                          </p:spTgt>
                                        </p:tgtEl>
                                        <p:attrNameLst>
                                          <p:attrName>style.visibility</p:attrName>
                                        </p:attrNameLst>
                                      </p:cBhvr>
                                      <p:to>
                                        <p:strVal val="visible"/>
                                      </p:to>
                                    </p:set>
                                    <p:animEffect transition="in" filter="wipe(up)">
                                      <p:cBhvr>
                                        <p:cTn id="17" dur="500"/>
                                        <p:tgtEl>
                                          <p:spTgt spid="3164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6418">
                                            <p:txEl>
                                              <p:pRg st="3" end="3"/>
                                            </p:txEl>
                                          </p:spTgt>
                                        </p:tgtEl>
                                        <p:attrNameLst>
                                          <p:attrName>style.visibility</p:attrName>
                                        </p:attrNameLst>
                                      </p:cBhvr>
                                      <p:to>
                                        <p:strVal val="visible"/>
                                      </p:to>
                                    </p:set>
                                    <p:animEffect transition="in" filter="wipe(up)">
                                      <p:cBhvr>
                                        <p:cTn id="22" dur="500"/>
                                        <p:tgtEl>
                                          <p:spTgt spid="3164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16418">
                                            <p:txEl>
                                              <p:pRg st="4" end="4"/>
                                            </p:txEl>
                                          </p:spTgt>
                                        </p:tgtEl>
                                        <p:attrNameLst>
                                          <p:attrName>style.visibility</p:attrName>
                                        </p:attrNameLst>
                                      </p:cBhvr>
                                      <p:to>
                                        <p:strVal val="visible"/>
                                      </p:to>
                                    </p:set>
                                    <p:animEffect transition="in" filter="wipe(up)">
                                      <p:cBhvr>
                                        <p:cTn id="27" dur="500"/>
                                        <p:tgtEl>
                                          <p:spTgt spid="3164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build="p" bldLvl="5"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3" name="Rectangle 3"/>
          <p:cNvSpPr>
            <a:spLocks noGrp="1" noChangeArrowheads="1"/>
          </p:cNvSpPr>
          <p:nvPr>
            <p:ph type="title"/>
          </p:nvPr>
        </p:nvSpPr>
        <p:spPr>
          <a:xfrm>
            <a:off x="457200" y="274638"/>
            <a:ext cx="8229600" cy="868362"/>
          </a:xfrm>
          <a:ln/>
        </p:spPr>
        <p:txBody>
          <a:bodyPr/>
          <a:lstStyle/>
          <a:p>
            <a:r>
              <a:rPr lang="en-US" dirty="0">
                <a:solidFill>
                  <a:srgbClr val="00B0F0"/>
                </a:solidFill>
              </a:rPr>
              <a:t>DATA PROCESSING</a:t>
            </a:r>
          </a:p>
        </p:txBody>
      </p:sp>
      <p:sp>
        <p:nvSpPr>
          <p:cNvPr id="317442" name="Rectangle 2"/>
          <p:cNvSpPr>
            <a:spLocks noGrp="1" noChangeArrowheads="1"/>
          </p:cNvSpPr>
          <p:nvPr>
            <p:ph sz="quarter" idx="1"/>
          </p:nvPr>
        </p:nvSpPr>
        <p:spPr>
          <a:xfrm>
            <a:off x="457200" y="1600200"/>
            <a:ext cx="8229600" cy="4800600"/>
          </a:xfrm>
          <a:ln/>
        </p:spPr>
        <p:txBody>
          <a:bodyPr/>
          <a:lstStyle/>
          <a:p>
            <a:pPr>
              <a:lnSpc>
                <a:spcPct val="90000"/>
              </a:lnSpc>
            </a:pPr>
            <a:r>
              <a:rPr lang="en-US" dirty="0">
                <a:latin typeface="Times New Roman" pitchFamily="18" charset="0"/>
                <a:cs typeface="Times New Roman" pitchFamily="18" charset="0"/>
              </a:rPr>
              <a:t>Updating can be done through several approaches:</a:t>
            </a:r>
          </a:p>
          <a:p>
            <a:pPr lvl="1">
              <a:lnSpc>
                <a:spcPct val="90000"/>
              </a:lnSpc>
            </a:pPr>
            <a:r>
              <a:rPr lang="en-US" dirty="0">
                <a:solidFill>
                  <a:srgbClr val="CC0000"/>
                </a:solidFill>
                <a:effectLst>
                  <a:outerShdw blurRad="38100" dist="38100" dir="2700000" algn="tl">
                    <a:srgbClr val="000000"/>
                  </a:outerShdw>
                </a:effectLst>
              </a:rPr>
              <a:t>Batch processing</a:t>
            </a:r>
          </a:p>
        </p:txBody>
      </p:sp>
      <p:sp>
        <p:nvSpPr>
          <p:cNvPr id="317445" name="Rectangle 5"/>
          <p:cNvSpPr>
            <a:spLocks noChangeArrowheads="1"/>
          </p:cNvSpPr>
          <p:nvPr/>
        </p:nvSpPr>
        <p:spPr bwMode="auto">
          <a:xfrm>
            <a:off x="838200" y="2514600"/>
            <a:ext cx="3429000" cy="6858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7442">
                                            <p:txEl>
                                              <p:pRg st="0" end="0"/>
                                            </p:txEl>
                                          </p:spTgt>
                                        </p:tgtEl>
                                        <p:attrNameLst>
                                          <p:attrName>style.visibility</p:attrName>
                                        </p:attrNameLst>
                                      </p:cBhvr>
                                      <p:to>
                                        <p:strVal val="visible"/>
                                      </p:to>
                                    </p:set>
                                    <p:animEffect transition="in" filter="wipe(up)">
                                      <p:cBhvr>
                                        <p:cTn id="7" dur="500"/>
                                        <p:tgtEl>
                                          <p:spTgt spid="317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7442">
                                            <p:txEl>
                                              <p:pRg st="1" end="1"/>
                                            </p:txEl>
                                          </p:spTgt>
                                        </p:tgtEl>
                                        <p:attrNameLst>
                                          <p:attrName>style.visibility</p:attrName>
                                        </p:attrNameLst>
                                      </p:cBhvr>
                                      <p:to>
                                        <p:strVal val="visible"/>
                                      </p:to>
                                    </p:set>
                                    <p:animEffect transition="in" filter="wipe(up)">
                                      <p:cBhvr>
                                        <p:cTn id="12" dur="500"/>
                                        <p:tgtEl>
                                          <p:spTgt spid="317442">
                                            <p:txEl>
                                              <p:pRg st="1" end="1"/>
                                            </p:txEl>
                                          </p:spTgt>
                                        </p:tgtEl>
                                      </p:cBhvr>
                                    </p:animEffect>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317445"/>
                                        </p:tgtEl>
                                        <p:attrNameLst>
                                          <p:attrName>style.visibility</p:attrName>
                                        </p:attrNameLst>
                                      </p:cBhvr>
                                      <p:to>
                                        <p:strVal val="visible"/>
                                      </p:to>
                                    </p:set>
                                    <p:anim calcmode="lin" valueType="num">
                                      <p:cBhvr>
                                        <p:cTn id="16" dur="500" fill="hold"/>
                                        <p:tgtEl>
                                          <p:spTgt spid="317445"/>
                                        </p:tgtEl>
                                        <p:attrNameLst>
                                          <p:attrName>ppt_w</p:attrName>
                                        </p:attrNameLst>
                                      </p:cBhvr>
                                      <p:tavLst>
                                        <p:tav tm="0">
                                          <p:val>
                                            <p:fltVal val="0"/>
                                          </p:val>
                                        </p:tav>
                                        <p:tav tm="100000">
                                          <p:val>
                                            <p:strVal val="#ppt_w"/>
                                          </p:val>
                                        </p:tav>
                                      </p:tavLst>
                                    </p:anim>
                                    <p:anim calcmode="lin" valueType="num">
                                      <p:cBhvr>
                                        <p:cTn id="17" dur="500" fill="hold"/>
                                        <p:tgtEl>
                                          <p:spTgt spid="3174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2" grpId="0" build="p" bldLvl="5" autoUpdateAnimBg="0"/>
      <p:bldP spid="317445"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8467" name="Rectangle 3"/>
          <p:cNvSpPr>
            <a:spLocks noGrp="1" noChangeArrowheads="1"/>
          </p:cNvSpPr>
          <p:nvPr>
            <p:ph type="title"/>
          </p:nvPr>
        </p:nvSpPr>
        <p:spPr>
          <a:xfrm>
            <a:off x="457200" y="274638"/>
            <a:ext cx="8229600" cy="944562"/>
          </a:xfrm>
          <a:ln/>
        </p:spPr>
        <p:txBody>
          <a:bodyPr/>
          <a:lstStyle/>
          <a:p>
            <a:r>
              <a:rPr lang="en-US" dirty="0">
                <a:solidFill>
                  <a:srgbClr val="00B0F0"/>
                </a:solidFill>
              </a:rPr>
              <a:t>DATA PROCESSING</a:t>
            </a:r>
          </a:p>
        </p:txBody>
      </p:sp>
      <p:sp>
        <p:nvSpPr>
          <p:cNvPr id="318466" name="Rectangle 2"/>
          <p:cNvSpPr>
            <a:spLocks noGrp="1" noChangeArrowheads="1"/>
          </p:cNvSpPr>
          <p:nvPr>
            <p:ph sz="quarter" idx="1"/>
          </p:nvPr>
        </p:nvSpPr>
        <p:spPr>
          <a:xfrm>
            <a:off x="457200" y="1143000"/>
            <a:ext cx="8229600" cy="5257800"/>
          </a:xfrm>
          <a:ln/>
        </p:spPr>
        <p:txBody>
          <a:bodyPr>
            <a:noAutofit/>
          </a:bodyPr>
          <a:lstStyle/>
          <a:p>
            <a:pPr>
              <a:lnSpc>
                <a:spcPct val="90000"/>
              </a:lnSpc>
            </a:pPr>
            <a:r>
              <a:rPr lang="en-US" b="1" dirty="0">
                <a:solidFill>
                  <a:srgbClr val="CC0000"/>
                </a:solidFill>
                <a:latin typeface="Times New Roman" pitchFamily="18" charset="0"/>
                <a:cs typeface="Times New Roman" pitchFamily="18" charset="0"/>
              </a:rPr>
              <a:t>Batch processing:</a:t>
            </a:r>
          </a:p>
          <a:p>
            <a:pPr lvl="1">
              <a:lnSpc>
                <a:spcPct val="90000"/>
              </a:lnSpc>
            </a:pPr>
            <a:r>
              <a:rPr lang="en-US" sz="3200" dirty="0">
                <a:latin typeface="Times New Roman" pitchFamily="18" charset="0"/>
                <a:cs typeface="Times New Roman" pitchFamily="18" charset="0"/>
              </a:rPr>
              <a:t>Source documents are grouped into batches, and control totals are calculated.</a:t>
            </a:r>
          </a:p>
          <a:p>
            <a:pPr lvl="1">
              <a:lnSpc>
                <a:spcPct val="90000"/>
              </a:lnSpc>
            </a:pPr>
            <a:r>
              <a:rPr lang="en-US" sz="3200" dirty="0">
                <a:latin typeface="Times New Roman" pitchFamily="18" charset="0"/>
                <a:cs typeface="Times New Roman" pitchFamily="18" charset="0"/>
              </a:rPr>
              <a:t>Periodically, the batches are entered into the computer system, edited, sorted, and stored in a temporary file.</a:t>
            </a:r>
          </a:p>
          <a:p>
            <a:pPr lvl="1">
              <a:lnSpc>
                <a:spcPct val="90000"/>
              </a:lnSpc>
            </a:pPr>
            <a:r>
              <a:rPr lang="en-US" sz="3200" dirty="0">
                <a:latin typeface="Times New Roman" pitchFamily="18" charset="0"/>
                <a:cs typeface="Times New Roman" pitchFamily="18" charset="0"/>
              </a:rPr>
              <a:t>The temporary transaction file is run against the master file to update the master file.</a:t>
            </a:r>
          </a:p>
          <a:p>
            <a:pPr lvl="1">
              <a:lnSpc>
                <a:spcPct val="90000"/>
              </a:lnSpc>
            </a:pPr>
            <a:r>
              <a:rPr lang="en-US" sz="3200" dirty="0">
                <a:latin typeface="Times New Roman" pitchFamily="18" charset="0"/>
                <a:cs typeface="Times New Roman" pitchFamily="18" charset="0"/>
              </a:rPr>
              <a:t>Output is printed or displayed, along with error reports, transaction reports, and control totals.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8466">
                                            <p:txEl>
                                              <p:pRg st="0" end="0"/>
                                            </p:txEl>
                                          </p:spTgt>
                                        </p:tgtEl>
                                        <p:attrNameLst>
                                          <p:attrName>style.visibility</p:attrName>
                                        </p:attrNameLst>
                                      </p:cBhvr>
                                      <p:to>
                                        <p:strVal val="visible"/>
                                      </p:to>
                                    </p:set>
                                    <p:animEffect transition="in" filter="wipe(up)">
                                      <p:cBhvr>
                                        <p:cTn id="7" dur="500"/>
                                        <p:tgtEl>
                                          <p:spTgt spid="3184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8466">
                                            <p:txEl>
                                              <p:pRg st="1" end="1"/>
                                            </p:txEl>
                                          </p:spTgt>
                                        </p:tgtEl>
                                        <p:attrNameLst>
                                          <p:attrName>style.visibility</p:attrName>
                                        </p:attrNameLst>
                                      </p:cBhvr>
                                      <p:to>
                                        <p:strVal val="visible"/>
                                      </p:to>
                                    </p:set>
                                    <p:animEffect transition="in" filter="wipe(up)">
                                      <p:cBhvr>
                                        <p:cTn id="12" dur="500"/>
                                        <p:tgtEl>
                                          <p:spTgt spid="3184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8466">
                                            <p:txEl>
                                              <p:pRg st="2" end="2"/>
                                            </p:txEl>
                                          </p:spTgt>
                                        </p:tgtEl>
                                        <p:attrNameLst>
                                          <p:attrName>style.visibility</p:attrName>
                                        </p:attrNameLst>
                                      </p:cBhvr>
                                      <p:to>
                                        <p:strVal val="visible"/>
                                      </p:to>
                                    </p:set>
                                    <p:animEffect transition="in" filter="wipe(up)">
                                      <p:cBhvr>
                                        <p:cTn id="17" dur="500"/>
                                        <p:tgtEl>
                                          <p:spTgt spid="3184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8466">
                                            <p:txEl>
                                              <p:pRg st="3" end="3"/>
                                            </p:txEl>
                                          </p:spTgt>
                                        </p:tgtEl>
                                        <p:attrNameLst>
                                          <p:attrName>style.visibility</p:attrName>
                                        </p:attrNameLst>
                                      </p:cBhvr>
                                      <p:to>
                                        <p:strVal val="visible"/>
                                      </p:to>
                                    </p:set>
                                    <p:animEffect transition="in" filter="wipe(up)">
                                      <p:cBhvr>
                                        <p:cTn id="22" dur="500"/>
                                        <p:tgtEl>
                                          <p:spTgt spid="3184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18466">
                                            <p:txEl>
                                              <p:pRg st="4" end="4"/>
                                            </p:txEl>
                                          </p:spTgt>
                                        </p:tgtEl>
                                        <p:attrNameLst>
                                          <p:attrName>style.visibility</p:attrName>
                                        </p:attrNameLst>
                                      </p:cBhvr>
                                      <p:to>
                                        <p:strVal val="visible"/>
                                      </p:to>
                                    </p:set>
                                    <p:animEffect transition="in" filter="wipe(up)">
                                      <p:cBhvr>
                                        <p:cTn id="27" dur="500"/>
                                        <p:tgtEl>
                                          <p:spTgt spid="3184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build="p" bldLvl="5"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1" name="Rectangle 3"/>
          <p:cNvSpPr>
            <a:spLocks noGrp="1" noChangeArrowheads="1"/>
          </p:cNvSpPr>
          <p:nvPr>
            <p:ph type="title"/>
          </p:nvPr>
        </p:nvSpPr>
        <p:spPr>
          <a:ln/>
        </p:spPr>
        <p:txBody>
          <a:bodyPr/>
          <a:lstStyle/>
          <a:p>
            <a:r>
              <a:rPr lang="en-US"/>
              <a:t>DATA PROCESSING</a:t>
            </a:r>
          </a:p>
        </p:txBody>
      </p:sp>
      <p:sp>
        <p:nvSpPr>
          <p:cNvPr id="319490" name="Rectangle 2"/>
          <p:cNvSpPr>
            <a:spLocks noGrp="1" noChangeArrowheads="1"/>
          </p:cNvSpPr>
          <p:nvPr>
            <p:ph sz="quarter" idx="1"/>
          </p:nvPr>
        </p:nvSpPr>
        <p:spPr>
          <a:xfrm>
            <a:off x="457200" y="1600200"/>
            <a:ext cx="8229600" cy="4800600"/>
          </a:xfrm>
          <a:ln/>
        </p:spPr>
        <p:txBody>
          <a:bodyPr/>
          <a:lstStyle/>
          <a:p>
            <a:pPr>
              <a:lnSpc>
                <a:spcPct val="90000"/>
              </a:lnSpc>
            </a:pPr>
            <a:r>
              <a:rPr lang="en-US"/>
              <a:t>Updating can be done through several approaches:</a:t>
            </a:r>
          </a:p>
          <a:p>
            <a:pPr lvl="1">
              <a:lnSpc>
                <a:spcPct val="90000"/>
              </a:lnSpc>
            </a:pPr>
            <a:r>
              <a:rPr lang="en-US"/>
              <a:t>Batch processing</a:t>
            </a:r>
          </a:p>
          <a:p>
            <a:pPr lvl="1">
              <a:lnSpc>
                <a:spcPct val="90000"/>
              </a:lnSpc>
            </a:pPr>
            <a:r>
              <a:rPr lang="en-US">
                <a:solidFill>
                  <a:srgbClr val="CC0000"/>
                </a:solidFill>
                <a:effectLst>
                  <a:outerShdw blurRad="38100" dist="38100" dir="2700000" algn="tl">
                    <a:srgbClr val="000000"/>
                  </a:outerShdw>
                </a:effectLst>
              </a:rPr>
              <a:t>On-line Batch Processing</a:t>
            </a:r>
          </a:p>
        </p:txBody>
      </p:sp>
      <p:sp>
        <p:nvSpPr>
          <p:cNvPr id="319492" name="Rectangle 4"/>
          <p:cNvSpPr>
            <a:spLocks noChangeArrowheads="1"/>
          </p:cNvSpPr>
          <p:nvPr/>
        </p:nvSpPr>
        <p:spPr bwMode="auto">
          <a:xfrm>
            <a:off x="838200" y="2971800"/>
            <a:ext cx="4648200" cy="6858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9492"/>
                                        </p:tgtEl>
                                        <p:attrNameLst>
                                          <p:attrName>style.visibility</p:attrName>
                                        </p:attrNameLst>
                                      </p:cBhvr>
                                      <p:to>
                                        <p:strVal val="visible"/>
                                      </p:to>
                                    </p:set>
                                    <p:anim calcmode="lin" valueType="num">
                                      <p:cBhvr>
                                        <p:cTn id="7" dur="500" fill="hold"/>
                                        <p:tgtEl>
                                          <p:spTgt spid="319492"/>
                                        </p:tgtEl>
                                        <p:attrNameLst>
                                          <p:attrName>ppt_w</p:attrName>
                                        </p:attrNameLst>
                                      </p:cBhvr>
                                      <p:tavLst>
                                        <p:tav tm="0">
                                          <p:val>
                                            <p:fltVal val="0"/>
                                          </p:val>
                                        </p:tav>
                                        <p:tav tm="100000">
                                          <p:val>
                                            <p:strVal val="#ppt_w"/>
                                          </p:val>
                                        </p:tav>
                                      </p:tavLst>
                                    </p:anim>
                                    <p:anim calcmode="lin" valueType="num">
                                      <p:cBhvr>
                                        <p:cTn id="8" dur="500" fill="hold"/>
                                        <p:tgtEl>
                                          <p:spTgt spid="3194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2"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5" name="Rectangle 3"/>
          <p:cNvSpPr>
            <a:spLocks noGrp="1" noChangeArrowheads="1"/>
          </p:cNvSpPr>
          <p:nvPr>
            <p:ph type="title"/>
          </p:nvPr>
        </p:nvSpPr>
        <p:spPr>
          <a:ln/>
        </p:spPr>
        <p:txBody>
          <a:bodyPr/>
          <a:lstStyle/>
          <a:p>
            <a:r>
              <a:rPr lang="en-US"/>
              <a:t>DATA PROCESSING</a:t>
            </a:r>
          </a:p>
        </p:txBody>
      </p:sp>
      <p:sp>
        <p:nvSpPr>
          <p:cNvPr id="320514" name="Rectangle 2"/>
          <p:cNvSpPr>
            <a:spLocks noGrp="1" noChangeArrowheads="1"/>
          </p:cNvSpPr>
          <p:nvPr>
            <p:ph sz="quarter" idx="1"/>
          </p:nvPr>
        </p:nvSpPr>
        <p:spPr>
          <a:xfrm>
            <a:off x="457200" y="1600200"/>
            <a:ext cx="8458200" cy="4800600"/>
          </a:xfrm>
          <a:ln/>
        </p:spPr>
        <p:txBody>
          <a:bodyPr>
            <a:normAutofit/>
          </a:bodyPr>
          <a:lstStyle/>
          <a:p>
            <a:pPr>
              <a:lnSpc>
                <a:spcPct val="90000"/>
              </a:lnSpc>
            </a:pPr>
            <a:r>
              <a:rPr lang="en-US" b="1" dirty="0">
                <a:solidFill>
                  <a:srgbClr val="CC0000"/>
                </a:solidFill>
                <a:latin typeface="Times New Roman" pitchFamily="18" charset="0"/>
                <a:cs typeface="Times New Roman" pitchFamily="18" charset="0"/>
              </a:rPr>
              <a:t>On-line batch processing:</a:t>
            </a:r>
          </a:p>
          <a:p>
            <a:pPr lvl="1">
              <a:lnSpc>
                <a:spcPct val="90000"/>
              </a:lnSpc>
            </a:pPr>
            <a:r>
              <a:rPr lang="en-US" sz="3200" dirty="0">
                <a:latin typeface="Times New Roman" pitchFamily="18" charset="0"/>
                <a:cs typeface="Times New Roman" pitchFamily="18" charset="0"/>
              </a:rPr>
              <a:t>Transactions are entered into a computer system as they occur and stored in a temporary file.</a:t>
            </a:r>
          </a:p>
          <a:p>
            <a:pPr lvl="1">
              <a:lnSpc>
                <a:spcPct val="90000"/>
              </a:lnSpc>
            </a:pPr>
            <a:r>
              <a:rPr lang="en-US" sz="3200" dirty="0">
                <a:latin typeface="Times New Roman" pitchFamily="18" charset="0"/>
                <a:cs typeface="Times New Roman" pitchFamily="18" charset="0"/>
              </a:rPr>
              <a:t>Periodically, the temporary transaction file is run against the master file to update the master file.</a:t>
            </a:r>
          </a:p>
          <a:p>
            <a:pPr lvl="1">
              <a:lnSpc>
                <a:spcPct val="90000"/>
              </a:lnSpc>
            </a:pPr>
            <a:r>
              <a:rPr lang="en-US" sz="3200" dirty="0">
                <a:latin typeface="Times New Roman" pitchFamily="18" charset="0"/>
                <a:cs typeface="Times New Roman" pitchFamily="18" charset="0"/>
              </a:rPr>
              <a:t>The output is printed or displayed.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0514">
                                            <p:txEl>
                                              <p:pRg st="0" end="0"/>
                                            </p:txEl>
                                          </p:spTgt>
                                        </p:tgtEl>
                                        <p:attrNameLst>
                                          <p:attrName>style.visibility</p:attrName>
                                        </p:attrNameLst>
                                      </p:cBhvr>
                                      <p:to>
                                        <p:strVal val="visible"/>
                                      </p:to>
                                    </p:set>
                                    <p:animEffect transition="in" filter="wipe(up)">
                                      <p:cBhvr>
                                        <p:cTn id="7" dur="500"/>
                                        <p:tgtEl>
                                          <p:spTgt spid="3205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0514">
                                            <p:txEl>
                                              <p:pRg st="1" end="1"/>
                                            </p:txEl>
                                          </p:spTgt>
                                        </p:tgtEl>
                                        <p:attrNameLst>
                                          <p:attrName>style.visibility</p:attrName>
                                        </p:attrNameLst>
                                      </p:cBhvr>
                                      <p:to>
                                        <p:strVal val="visible"/>
                                      </p:to>
                                    </p:set>
                                    <p:animEffect transition="in" filter="wipe(up)">
                                      <p:cBhvr>
                                        <p:cTn id="12" dur="500"/>
                                        <p:tgtEl>
                                          <p:spTgt spid="3205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0514">
                                            <p:txEl>
                                              <p:pRg st="2" end="2"/>
                                            </p:txEl>
                                          </p:spTgt>
                                        </p:tgtEl>
                                        <p:attrNameLst>
                                          <p:attrName>style.visibility</p:attrName>
                                        </p:attrNameLst>
                                      </p:cBhvr>
                                      <p:to>
                                        <p:strVal val="visible"/>
                                      </p:to>
                                    </p:set>
                                    <p:animEffect transition="in" filter="wipe(up)">
                                      <p:cBhvr>
                                        <p:cTn id="17" dur="500"/>
                                        <p:tgtEl>
                                          <p:spTgt spid="3205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0514">
                                            <p:txEl>
                                              <p:pRg st="3" end="3"/>
                                            </p:txEl>
                                          </p:spTgt>
                                        </p:tgtEl>
                                        <p:attrNameLst>
                                          <p:attrName>style.visibility</p:attrName>
                                        </p:attrNameLst>
                                      </p:cBhvr>
                                      <p:to>
                                        <p:strVal val="visible"/>
                                      </p:to>
                                    </p:set>
                                    <p:animEffect transition="in" filter="wipe(up)">
                                      <p:cBhvr>
                                        <p:cTn id="22" dur="500"/>
                                        <p:tgtEl>
                                          <p:spTgt spid="3205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a:ln/>
        </p:spPr>
        <p:txBody>
          <a:bodyPr/>
          <a:lstStyle/>
          <a:p>
            <a:r>
              <a:rPr lang="en-US"/>
              <a:t>DATA PROCESSING</a:t>
            </a:r>
          </a:p>
        </p:txBody>
      </p:sp>
      <p:sp>
        <p:nvSpPr>
          <p:cNvPr id="321538" name="Rectangle 2"/>
          <p:cNvSpPr>
            <a:spLocks noGrp="1" noChangeArrowheads="1"/>
          </p:cNvSpPr>
          <p:nvPr>
            <p:ph sz="quarter" idx="1"/>
          </p:nvPr>
        </p:nvSpPr>
        <p:spPr>
          <a:xfrm>
            <a:off x="457200" y="1600200"/>
            <a:ext cx="8229600" cy="4800600"/>
          </a:xfrm>
          <a:ln/>
        </p:spPr>
        <p:txBody>
          <a:bodyPr/>
          <a:lstStyle/>
          <a:p>
            <a:pPr>
              <a:lnSpc>
                <a:spcPct val="90000"/>
              </a:lnSpc>
            </a:pPr>
            <a:r>
              <a:rPr lang="en-US"/>
              <a:t>Updating can be done through several approaches:</a:t>
            </a:r>
          </a:p>
          <a:p>
            <a:pPr lvl="1">
              <a:lnSpc>
                <a:spcPct val="90000"/>
              </a:lnSpc>
            </a:pPr>
            <a:r>
              <a:rPr lang="en-US"/>
              <a:t>Batch processing</a:t>
            </a:r>
          </a:p>
          <a:p>
            <a:pPr lvl="1">
              <a:lnSpc>
                <a:spcPct val="90000"/>
              </a:lnSpc>
            </a:pPr>
            <a:r>
              <a:rPr lang="en-US"/>
              <a:t>On-line Batch Processing</a:t>
            </a:r>
          </a:p>
          <a:p>
            <a:pPr lvl="1">
              <a:lnSpc>
                <a:spcPct val="90000"/>
              </a:lnSpc>
            </a:pPr>
            <a:r>
              <a:rPr lang="en-US">
                <a:solidFill>
                  <a:srgbClr val="CC0000"/>
                </a:solidFill>
                <a:effectLst>
                  <a:outerShdw blurRad="38100" dist="38100" dir="2700000" algn="tl">
                    <a:srgbClr val="000000"/>
                  </a:outerShdw>
                </a:effectLst>
              </a:rPr>
              <a:t>On-line, Real-time Processing</a:t>
            </a:r>
          </a:p>
        </p:txBody>
      </p:sp>
      <p:sp>
        <p:nvSpPr>
          <p:cNvPr id="321540" name="Rectangle 4"/>
          <p:cNvSpPr>
            <a:spLocks noChangeArrowheads="1"/>
          </p:cNvSpPr>
          <p:nvPr/>
        </p:nvSpPr>
        <p:spPr bwMode="auto">
          <a:xfrm>
            <a:off x="685800" y="3505200"/>
            <a:ext cx="56388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1540"/>
                                        </p:tgtEl>
                                        <p:attrNameLst>
                                          <p:attrName>style.visibility</p:attrName>
                                        </p:attrNameLst>
                                      </p:cBhvr>
                                      <p:to>
                                        <p:strVal val="visible"/>
                                      </p:to>
                                    </p:set>
                                    <p:anim calcmode="lin" valueType="num">
                                      <p:cBhvr>
                                        <p:cTn id="7" dur="500" fill="hold"/>
                                        <p:tgtEl>
                                          <p:spTgt spid="321540"/>
                                        </p:tgtEl>
                                        <p:attrNameLst>
                                          <p:attrName>ppt_w</p:attrName>
                                        </p:attrNameLst>
                                      </p:cBhvr>
                                      <p:tavLst>
                                        <p:tav tm="0">
                                          <p:val>
                                            <p:fltVal val="0"/>
                                          </p:val>
                                        </p:tav>
                                        <p:tav tm="100000">
                                          <p:val>
                                            <p:strVal val="#ppt_w"/>
                                          </p:val>
                                        </p:tav>
                                      </p:tavLst>
                                    </p:anim>
                                    <p:anim calcmode="lin" valueType="num">
                                      <p:cBhvr>
                                        <p:cTn id="8" dur="500" fill="hold"/>
                                        <p:tgtEl>
                                          <p:spTgt spid="3215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0"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3" name="Rectangle 3"/>
          <p:cNvSpPr>
            <a:spLocks noGrp="1" noChangeArrowheads="1"/>
          </p:cNvSpPr>
          <p:nvPr>
            <p:ph type="title"/>
          </p:nvPr>
        </p:nvSpPr>
        <p:spPr>
          <a:ln/>
        </p:spPr>
        <p:txBody>
          <a:bodyPr/>
          <a:lstStyle/>
          <a:p>
            <a:r>
              <a:rPr lang="en-US"/>
              <a:t>DATA PROCESSING</a:t>
            </a:r>
          </a:p>
        </p:txBody>
      </p:sp>
      <p:sp>
        <p:nvSpPr>
          <p:cNvPr id="322562" name="Rectangle 2"/>
          <p:cNvSpPr>
            <a:spLocks noGrp="1" noChangeArrowheads="1"/>
          </p:cNvSpPr>
          <p:nvPr>
            <p:ph sz="quarter" idx="1"/>
          </p:nvPr>
        </p:nvSpPr>
        <p:spPr>
          <a:xfrm>
            <a:off x="457200" y="1600200"/>
            <a:ext cx="8229600" cy="4800600"/>
          </a:xfrm>
          <a:ln/>
        </p:spPr>
        <p:txBody>
          <a:bodyPr/>
          <a:lstStyle/>
          <a:p>
            <a:pPr>
              <a:lnSpc>
                <a:spcPct val="90000"/>
              </a:lnSpc>
            </a:pPr>
            <a:r>
              <a:rPr lang="en-US" sz="3600" b="1" dirty="0">
                <a:solidFill>
                  <a:srgbClr val="CC0000"/>
                </a:solidFill>
                <a:latin typeface="Times New Roman" pitchFamily="18" charset="0"/>
                <a:cs typeface="Times New Roman" pitchFamily="18" charset="0"/>
              </a:rPr>
              <a:t>On-line, Real-time Processing</a:t>
            </a:r>
          </a:p>
          <a:p>
            <a:pPr lvl="1">
              <a:lnSpc>
                <a:spcPct val="90000"/>
              </a:lnSpc>
            </a:pPr>
            <a:r>
              <a:rPr lang="en-US" sz="3600" dirty="0"/>
              <a:t>T</a:t>
            </a:r>
            <a:r>
              <a:rPr lang="en-US" sz="3600" dirty="0">
                <a:latin typeface="Times New Roman" pitchFamily="18" charset="0"/>
                <a:cs typeface="Times New Roman" pitchFamily="18" charset="0"/>
              </a:rPr>
              <a:t>ransactions are entered into a computer system as they occur.</a:t>
            </a:r>
          </a:p>
          <a:p>
            <a:pPr lvl="1">
              <a:lnSpc>
                <a:spcPct val="90000"/>
              </a:lnSpc>
            </a:pPr>
            <a:r>
              <a:rPr lang="en-US" sz="3600" dirty="0">
                <a:latin typeface="Times New Roman" pitchFamily="18" charset="0"/>
                <a:cs typeface="Times New Roman" pitchFamily="18" charset="0"/>
              </a:rPr>
              <a:t>The master file is immediately updated with the data from the transaction.</a:t>
            </a:r>
          </a:p>
          <a:p>
            <a:pPr lvl="1">
              <a:lnSpc>
                <a:spcPct val="90000"/>
              </a:lnSpc>
            </a:pPr>
            <a:r>
              <a:rPr lang="en-US" sz="3600" dirty="0">
                <a:latin typeface="Times New Roman" pitchFamily="18" charset="0"/>
                <a:cs typeface="Times New Roman" pitchFamily="18" charset="0"/>
              </a:rPr>
              <a:t>Output is printed or displayed.</a:t>
            </a:r>
          </a:p>
          <a:p>
            <a:pPr lvl="1">
              <a:lnSpc>
                <a:spcPct val="90000"/>
              </a:lnSpc>
              <a:buNone/>
            </a:pPr>
            <a:endParaRPr lang="en-US" sz="36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2562">
                                            <p:txEl>
                                              <p:pRg st="0" end="0"/>
                                            </p:txEl>
                                          </p:spTgt>
                                        </p:tgtEl>
                                        <p:attrNameLst>
                                          <p:attrName>style.visibility</p:attrName>
                                        </p:attrNameLst>
                                      </p:cBhvr>
                                      <p:to>
                                        <p:strVal val="visible"/>
                                      </p:to>
                                    </p:set>
                                    <p:animEffect transition="in" filter="wipe(up)">
                                      <p:cBhvr>
                                        <p:cTn id="7" dur="500"/>
                                        <p:tgtEl>
                                          <p:spTgt spid="322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2562">
                                            <p:txEl>
                                              <p:pRg st="1" end="1"/>
                                            </p:txEl>
                                          </p:spTgt>
                                        </p:tgtEl>
                                        <p:attrNameLst>
                                          <p:attrName>style.visibility</p:attrName>
                                        </p:attrNameLst>
                                      </p:cBhvr>
                                      <p:to>
                                        <p:strVal val="visible"/>
                                      </p:to>
                                    </p:set>
                                    <p:animEffect transition="in" filter="wipe(up)">
                                      <p:cBhvr>
                                        <p:cTn id="12" dur="500"/>
                                        <p:tgtEl>
                                          <p:spTgt spid="3225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2562">
                                            <p:txEl>
                                              <p:pRg st="2" end="2"/>
                                            </p:txEl>
                                          </p:spTgt>
                                        </p:tgtEl>
                                        <p:attrNameLst>
                                          <p:attrName>style.visibility</p:attrName>
                                        </p:attrNameLst>
                                      </p:cBhvr>
                                      <p:to>
                                        <p:strVal val="visible"/>
                                      </p:to>
                                    </p:set>
                                    <p:animEffect transition="in" filter="wipe(up)">
                                      <p:cBhvr>
                                        <p:cTn id="17" dur="500"/>
                                        <p:tgtEl>
                                          <p:spTgt spid="3225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2562">
                                            <p:txEl>
                                              <p:pRg st="3" end="3"/>
                                            </p:txEl>
                                          </p:spTgt>
                                        </p:tgtEl>
                                        <p:attrNameLst>
                                          <p:attrName>style.visibility</p:attrName>
                                        </p:attrNameLst>
                                      </p:cBhvr>
                                      <p:to>
                                        <p:strVal val="visible"/>
                                      </p:to>
                                    </p:set>
                                    <p:animEffect transition="in" filter="wipe(up)">
                                      <p:cBhvr>
                                        <p:cTn id="22" dur="500"/>
                                        <p:tgtEl>
                                          <p:spTgt spid="3225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152400" y="304800"/>
            <a:ext cx="8839200" cy="685800"/>
          </a:xfrm>
          <a:ln/>
        </p:spPr>
        <p:txBody>
          <a:bodyPr>
            <a:normAutofit/>
          </a:bodyPr>
          <a:lstStyle/>
          <a:p>
            <a:r>
              <a:rPr lang="en-US" sz="2400" dirty="0">
                <a:solidFill>
                  <a:srgbClr val="00B0F0"/>
                </a:solidFill>
                <a:latin typeface="Times New Roman" pitchFamily="18" charset="0"/>
                <a:cs typeface="Times New Roman" pitchFamily="18" charset="0"/>
              </a:rPr>
              <a:t>INTERACTION WITH EXTERNAL AND INTERNAL PARTIES</a:t>
            </a:r>
          </a:p>
        </p:txBody>
      </p:sp>
      <p:sp>
        <p:nvSpPr>
          <p:cNvPr id="208899" name="Rectangle 3"/>
          <p:cNvSpPr>
            <a:spLocks noGrp="1" noChangeArrowheads="1"/>
          </p:cNvSpPr>
          <p:nvPr>
            <p:ph sz="quarter" idx="1"/>
          </p:nvPr>
        </p:nvSpPr>
        <p:spPr>
          <a:xfrm>
            <a:off x="457200" y="4343400"/>
            <a:ext cx="8229600" cy="1782763"/>
          </a:xfrm>
          <a:ln/>
        </p:spPr>
        <p:txBody>
          <a:bodyPr>
            <a:normAutofit/>
          </a:bodyPr>
          <a:lstStyle/>
          <a:p>
            <a:r>
              <a:rPr lang="en-US" sz="3200" dirty="0">
                <a:latin typeface="Times New Roman" pitchFamily="18" charset="0"/>
                <a:cs typeface="Times New Roman" pitchFamily="18" charset="0"/>
              </a:rPr>
              <a:t>The AIS also interacts with internal parties such as employees and management.</a:t>
            </a:r>
          </a:p>
        </p:txBody>
      </p:sp>
      <p:sp>
        <p:nvSpPr>
          <p:cNvPr id="208900" name="Oval 4"/>
          <p:cNvSpPr>
            <a:spLocks noChangeArrowheads="1"/>
          </p:cNvSpPr>
          <p:nvPr/>
        </p:nvSpPr>
        <p:spPr bwMode="auto">
          <a:xfrm>
            <a:off x="3429000" y="2209800"/>
            <a:ext cx="2133600" cy="1676400"/>
          </a:xfrm>
          <a:prstGeom prst="ellipse">
            <a:avLst/>
          </a:prstGeom>
          <a:solidFill>
            <a:schemeClr val="accent1"/>
          </a:solidFill>
          <a:ln w="9525">
            <a:solidFill>
              <a:schemeClr val="tx1"/>
            </a:solidFill>
            <a:round/>
            <a:headEnd/>
            <a:tailEnd/>
          </a:ln>
          <a:effectLst/>
        </p:spPr>
        <p:txBody>
          <a:bodyPr wrap="none" anchor="ctr"/>
          <a:lstStyle/>
          <a:p>
            <a:pPr algn="ctr"/>
            <a:r>
              <a:rPr lang="en-US" sz="4400"/>
              <a:t>AIS</a:t>
            </a:r>
          </a:p>
        </p:txBody>
      </p:sp>
      <p:sp>
        <p:nvSpPr>
          <p:cNvPr id="208901" name="Rectangle 5"/>
          <p:cNvSpPr>
            <a:spLocks noChangeArrowheads="1"/>
          </p:cNvSpPr>
          <p:nvPr/>
        </p:nvSpPr>
        <p:spPr bwMode="auto">
          <a:xfrm>
            <a:off x="457200" y="2514600"/>
            <a:ext cx="1524000" cy="1219200"/>
          </a:xfrm>
          <a:prstGeom prst="rect">
            <a:avLst/>
          </a:prstGeom>
          <a:solidFill>
            <a:srgbClr val="FFFFCC"/>
          </a:solidFill>
          <a:ln w="9525">
            <a:solidFill>
              <a:schemeClr val="tx1"/>
            </a:solidFill>
            <a:miter lim="800000"/>
            <a:headEnd/>
            <a:tailEnd/>
          </a:ln>
          <a:effectLst/>
        </p:spPr>
        <p:txBody>
          <a:bodyPr wrap="none" anchor="ctr"/>
          <a:lstStyle/>
          <a:p>
            <a:pPr algn="ctr"/>
            <a:r>
              <a:rPr lang="en-US" sz="2800" dirty="0">
                <a:solidFill>
                  <a:srgbClr val="00B0F0"/>
                </a:solidFill>
              </a:rPr>
              <a:t>Internal</a:t>
            </a:r>
          </a:p>
          <a:p>
            <a:pPr algn="ctr"/>
            <a:r>
              <a:rPr lang="en-US" sz="2800" dirty="0">
                <a:solidFill>
                  <a:srgbClr val="00B0F0"/>
                </a:solidFill>
              </a:rPr>
              <a:t>Parties</a:t>
            </a:r>
          </a:p>
        </p:txBody>
      </p:sp>
      <p:sp>
        <p:nvSpPr>
          <p:cNvPr id="208903" name="Rectangle 7"/>
          <p:cNvSpPr>
            <a:spLocks noChangeArrowheads="1"/>
          </p:cNvSpPr>
          <p:nvPr/>
        </p:nvSpPr>
        <p:spPr bwMode="auto">
          <a:xfrm>
            <a:off x="7010400" y="2362200"/>
            <a:ext cx="1524000" cy="1143000"/>
          </a:xfrm>
          <a:prstGeom prst="rect">
            <a:avLst/>
          </a:prstGeom>
          <a:solidFill>
            <a:srgbClr val="CCFF99"/>
          </a:solidFill>
          <a:ln w="9525">
            <a:solidFill>
              <a:schemeClr val="tx1"/>
            </a:solidFill>
            <a:miter lim="800000"/>
            <a:headEnd/>
            <a:tailEnd/>
          </a:ln>
          <a:effectLst/>
        </p:spPr>
        <p:txBody>
          <a:bodyPr wrap="none" anchor="ctr"/>
          <a:lstStyle/>
          <a:p>
            <a:pPr algn="ctr"/>
            <a:r>
              <a:rPr lang="en-US" sz="2800" dirty="0"/>
              <a:t>External</a:t>
            </a:r>
          </a:p>
          <a:p>
            <a:pPr algn="ctr"/>
            <a:r>
              <a:rPr lang="en-US" sz="2800" dirty="0"/>
              <a:t>Parties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Effect transition="in" filter="wipe(up)">
                                      <p:cBhvr>
                                        <p:cTn id="7" dur="500"/>
                                        <p:tgtEl>
                                          <p:spTgt spid="20889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8901"/>
                                        </p:tgtEl>
                                        <p:attrNameLst>
                                          <p:attrName>style.visibility</p:attrName>
                                        </p:attrNameLst>
                                      </p:cBhvr>
                                      <p:to>
                                        <p:strVal val="visible"/>
                                      </p:to>
                                    </p:set>
                                    <p:animEffect transition="in" filter="dissolve">
                                      <p:cBhvr>
                                        <p:cTn id="11" dur="500"/>
                                        <p:tgtEl>
                                          <p:spTgt spid="208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autoUpdateAnimBg="0" advAuto="0"/>
      <p:bldP spid="208901"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1" name="Rectangle 3"/>
          <p:cNvSpPr>
            <a:spLocks noGrp="1" noChangeArrowheads="1"/>
          </p:cNvSpPr>
          <p:nvPr>
            <p:ph type="title"/>
          </p:nvPr>
        </p:nvSpPr>
        <p:spPr>
          <a:ln/>
        </p:spPr>
        <p:txBody>
          <a:bodyPr/>
          <a:lstStyle/>
          <a:p>
            <a:r>
              <a:rPr lang="en-US"/>
              <a:t>DATA PROCESSING</a:t>
            </a:r>
          </a:p>
        </p:txBody>
      </p:sp>
      <p:sp>
        <p:nvSpPr>
          <p:cNvPr id="324610" name="Rectangle 2"/>
          <p:cNvSpPr>
            <a:spLocks noGrp="1" noChangeArrowheads="1"/>
          </p:cNvSpPr>
          <p:nvPr>
            <p:ph sz="quarter" idx="1"/>
          </p:nvPr>
        </p:nvSpPr>
        <p:spPr>
          <a:xfrm>
            <a:off x="457200" y="1219200"/>
            <a:ext cx="8229600" cy="5181600"/>
          </a:xfrm>
          <a:ln/>
        </p:spPr>
        <p:txBody>
          <a:bodyPr>
            <a:normAutofit/>
          </a:bodyPr>
          <a:lstStyle/>
          <a:p>
            <a:pPr>
              <a:lnSpc>
                <a:spcPct val="90000"/>
              </a:lnSpc>
            </a:pPr>
            <a:r>
              <a:rPr lang="en-US" dirty="0">
                <a:latin typeface="Times New Roman" pitchFamily="18" charset="0"/>
                <a:cs typeface="Times New Roman" pitchFamily="18" charset="0"/>
              </a:rPr>
              <a:t>Updating can be done through several approaches:</a:t>
            </a:r>
          </a:p>
          <a:p>
            <a:pPr lvl="1">
              <a:lnSpc>
                <a:spcPct val="90000"/>
              </a:lnSpc>
            </a:pPr>
            <a:r>
              <a:rPr lang="en-US" sz="3200" dirty="0">
                <a:latin typeface="Times New Roman" pitchFamily="18" charset="0"/>
                <a:cs typeface="Times New Roman" pitchFamily="18" charset="0"/>
              </a:rPr>
              <a:t>Batch processing</a:t>
            </a:r>
          </a:p>
          <a:p>
            <a:pPr lvl="1">
              <a:lnSpc>
                <a:spcPct val="90000"/>
              </a:lnSpc>
            </a:pPr>
            <a:r>
              <a:rPr lang="en-US" sz="3200" dirty="0">
                <a:latin typeface="Times New Roman" pitchFamily="18" charset="0"/>
                <a:cs typeface="Times New Roman" pitchFamily="18" charset="0"/>
              </a:rPr>
              <a:t>On-line Batch Processing</a:t>
            </a:r>
          </a:p>
          <a:p>
            <a:pPr lvl="1">
              <a:lnSpc>
                <a:spcPct val="90000"/>
              </a:lnSpc>
            </a:pPr>
            <a:r>
              <a:rPr lang="en-US" sz="3200" dirty="0">
                <a:latin typeface="Times New Roman" pitchFamily="18" charset="0"/>
                <a:cs typeface="Times New Roman" pitchFamily="18" charset="0"/>
              </a:rPr>
              <a:t>On-line, Real-time Processing</a:t>
            </a:r>
          </a:p>
          <a:p>
            <a:pPr>
              <a:lnSpc>
                <a:spcPct val="90000"/>
              </a:lnSpc>
            </a:pPr>
            <a:r>
              <a:rPr lang="en-US" b="1" dirty="0">
                <a:solidFill>
                  <a:srgbClr val="CC0000"/>
                </a:solidFill>
                <a:latin typeface="Times New Roman" pitchFamily="18" charset="0"/>
                <a:cs typeface="Times New Roman" pitchFamily="18" charset="0"/>
              </a:rPr>
              <a:t>If you’re going through enrollment, which of these approaches would you prefer that your university was using?</a:t>
            </a:r>
          </a:p>
          <a:p>
            <a:pPr>
              <a:lnSpc>
                <a:spcPct val="90000"/>
              </a:lnSpc>
            </a:pPr>
            <a:r>
              <a:rPr lang="en-US" b="1" dirty="0">
                <a:solidFill>
                  <a:srgbClr val="CC0000"/>
                </a:solidFill>
                <a:latin typeface="Times New Roman" pitchFamily="18" charset="0"/>
                <a:cs typeface="Times New Roman" pitchFamily="18" charset="0"/>
              </a:rPr>
              <a:t>Why?</a:t>
            </a:r>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5" name="Rectangle 3"/>
          <p:cNvSpPr>
            <a:spLocks noGrp="1" noChangeArrowheads="1"/>
          </p:cNvSpPr>
          <p:nvPr>
            <p:ph type="title"/>
          </p:nvPr>
        </p:nvSpPr>
        <p:spPr>
          <a:xfrm>
            <a:off x="457200" y="274638"/>
            <a:ext cx="8229600" cy="792162"/>
          </a:xfrm>
          <a:ln/>
        </p:spPr>
        <p:txBody>
          <a:bodyPr>
            <a:normAutofit/>
          </a:bodyPr>
          <a:lstStyle/>
          <a:p>
            <a:r>
              <a:rPr lang="en-US" dirty="0" smtClean="0"/>
              <a:t> </a:t>
            </a:r>
            <a:r>
              <a:rPr lang="en-US" dirty="0"/>
              <a:t>DATA PROCESSING CYCLE</a:t>
            </a:r>
          </a:p>
        </p:txBody>
      </p:sp>
      <p:sp>
        <p:nvSpPr>
          <p:cNvPr id="325634" name="Rectangle 2"/>
          <p:cNvSpPr>
            <a:spLocks noGrp="1" noChangeArrowheads="1"/>
          </p:cNvSpPr>
          <p:nvPr>
            <p:ph sz="quarter" idx="1"/>
          </p:nvPr>
        </p:nvSpPr>
        <p:spPr>
          <a:ln/>
        </p:spPr>
        <p:txBody>
          <a:bodyPr>
            <a:normAutofit/>
          </a:bodyPr>
          <a:lstStyle/>
          <a:p>
            <a:r>
              <a:rPr lang="en-US" dirty="0">
                <a:latin typeface="Times New Roman" pitchFamily="18" charset="0"/>
                <a:cs typeface="Times New Roman" pitchFamily="18" charset="0"/>
              </a:rPr>
              <a:t>The data processing cycle consists of four steps:</a:t>
            </a:r>
          </a:p>
          <a:p>
            <a:pPr lvl="1"/>
            <a:r>
              <a:rPr lang="en-US" sz="3200" dirty="0">
                <a:latin typeface="Times New Roman" pitchFamily="18" charset="0"/>
                <a:cs typeface="Times New Roman" pitchFamily="18" charset="0"/>
              </a:rPr>
              <a:t>Data input</a:t>
            </a:r>
          </a:p>
          <a:p>
            <a:pPr lvl="1"/>
            <a:r>
              <a:rPr lang="en-US" sz="3200" dirty="0">
                <a:latin typeface="Times New Roman" pitchFamily="18" charset="0"/>
                <a:cs typeface="Times New Roman" pitchFamily="18" charset="0"/>
              </a:rPr>
              <a:t>Data storage</a:t>
            </a:r>
          </a:p>
          <a:p>
            <a:pPr lvl="1"/>
            <a:r>
              <a:rPr lang="en-US" sz="3200" dirty="0">
                <a:latin typeface="Times New Roman" pitchFamily="18" charset="0"/>
                <a:cs typeface="Times New Roman" pitchFamily="18" charset="0"/>
              </a:rPr>
              <a:t>Data processing</a:t>
            </a:r>
          </a:p>
          <a:p>
            <a:pPr lvl="1"/>
            <a:r>
              <a:rPr lang="en-US" sz="3200" b="1" dirty="0">
                <a:solidFill>
                  <a:srgbClr val="CC0000"/>
                </a:solidFill>
                <a:effectLst>
                  <a:outerShdw blurRad="38100" dist="38100" dir="2700000" algn="tl">
                    <a:srgbClr val="000000"/>
                  </a:outerShdw>
                </a:effectLst>
                <a:latin typeface="Times New Roman" pitchFamily="18" charset="0"/>
                <a:cs typeface="Times New Roman" pitchFamily="18" charset="0"/>
              </a:rPr>
              <a:t>Information output</a:t>
            </a:r>
          </a:p>
        </p:txBody>
      </p:sp>
      <p:sp>
        <p:nvSpPr>
          <p:cNvPr id="325636" name="Rectangle 4"/>
          <p:cNvSpPr>
            <a:spLocks noChangeArrowheads="1"/>
          </p:cNvSpPr>
          <p:nvPr/>
        </p:nvSpPr>
        <p:spPr bwMode="auto">
          <a:xfrm>
            <a:off x="838200" y="4495800"/>
            <a:ext cx="3962400" cy="6096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5636"/>
                                        </p:tgtEl>
                                        <p:attrNameLst>
                                          <p:attrName>style.visibility</p:attrName>
                                        </p:attrNameLst>
                                      </p:cBhvr>
                                      <p:to>
                                        <p:strVal val="visible"/>
                                      </p:to>
                                    </p:set>
                                    <p:anim calcmode="lin" valueType="num">
                                      <p:cBhvr>
                                        <p:cTn id="7" dur="500" fill="hold"/>
                                        <p:tgtEl>
                                          <p:spTgt spid="325636"/>
                                        </p:tgtEl>
                                        <p:attrNameLst>
                                          <p:attrName>ppt_w</p:attrName>
                                        </p:attrNameLst>
                                      </p:cBhvr>
                                      <p:tavLst>
                                        <p:tav tm="0">
                                          <p:val>
                                            <p:fltVal val="0"/>
                                          </p:val>
                                        </p:tav>
                                        <p:tav tm="100000">
                                          <p:val>
                                            <p:strVal val="#ppt_w"/>
                                          </p:val>
                                        </p:tav>
                                      </p:tavLst>
                                    </p:anim>
                                    <p:anim calcmode="lin" valueType="num">
                                      <p:cBhvr>
                                        <p:cTn id="8" dur="500" fill="hold"/>
                                        <p:tgtEl>
                                          <p:spTgt spid="3256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6" grpId="0" animBg="1"/>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9" name="Rectangle 3"/>
          <p:cNvSpPr>
            <a:spLocks noGrp="1" noChangeArrowheads="1"/>
          </p:cNvSpPr>
          <p:nvPr>
            <p:ph type="title"/>
          </p:nvPr>
        </p:nvSpPr>
        <p:spPr>
          <a:xfrm>
            <a:off x="457200" y="274638"/>
            <a:ext cx="8229600" cy="715962"/>
          </a:xfrm>
          <a:ln/>
        </p:spPr>
        <p:txBody>
          <a:bodyPr>
            <a:normAutofit fontScale="90000"/>
          </a:bodyPr>
          <a:lstStyle/>
          <a:p>
            <a:r>
              <a:rPr lang="en-US" dirty="0">
                <a:solidFill>
                  <a:srgbClr val="00B0F0"/>
                </a:solidFill>
              </a:rPr>
              <a:t>INFORMATION OUTPUT</a:t>
            </a:r>
          </a:p>
        </p:txBody>
      </p:sp>
      <p:sp>
        <p:nvSpPr>
          <p:cNvPr id="326658" name="Rectangle 2"/>
          <p:cNvSpPr>
            <a:spLocks noGrp="1" noChangeArrowheads="1"/>
          </p:cNvSpPr>
          <p:nvPr>
            <p:ph sz="quarter" idx="1"/>
          </p:nvPr>
        </p:nvSpPr>
        <p:spPr>
          <a:xfrm>
            <a:off x="457200" y="914400"/>
            <a:ext cx="8229600" cy="5211763"/>
          </a:xfrm>
          <a:ln/>
        </p:spPr>
        <p:txBody>
          <a:bodyPr>
            <a:normAutofit/>
          </a:bodyPr>
          <a:lstStyle/>
          <a:p>
            <a:r>
              <a:rPr lang="en-US" dirty="0">
                <a:latin typeface="Times New Roman" pitchFamily="18" charset="0"/>
                <a:cs typeface="Times New Roman" pitchFamily="18" charset="0"/>
              </a:rPr>
              <a:t>The final step in the information process is information output.</a:t>
            </a:r>
          </a:p>
          <a:p>
            <a:r>
              <a:rPr lang="en-US" dirty="0">
                <a:latin typeface="Times New Roman" pitchFamily="18" charset="0"/>
                <a:cs typeface="Times New Roman" pitchFamily="18" charset="0"/>
              </a:rPr>
              <a:t>This output can be in the form of:</a:t>
            </a:r>
          </a:p>
          <a:p>
            <a:pPr lvl="1"/>
            <a:r>
              <a:rPr lang="en-US" sz="3200" b="1" dirty="0">
                <a:solidFill>
                  <a:srgbClr val="CC0000"/>
                </a:solidFill>
                <a:effectLst>
                  <a:outerShdw blurRad="38100" dist="38100" dir="2700000" algn="tl">
                    <a:srgbClr val="000000"/>
                  </a:outerShdw>
                </a:effectLst>
                <a:latin typeface="Times New Roman" pitchFamily="18" charset="0"/>
                <a:cs typeface="Times New Roman" pitchFamily="18" charset="0"/>
              </a:rPr>
              <a:t>Documents</a:t>
            </a:r>
          </a:p>
        </p:txBody>
      </p:sp>
      <p:sp>
        <p:nvSpPr>
          <p:cNvPr id="326661" name="Rectangle 5"/>
          <p:cNvSpPr>
            <a:spLocks noChangeArrowheads="1"/>
          </p:cNvSpPr>
          <p:nvPr/>
        </p:nvSpPr>
        <p:spPr bwMode="auto">
          <a:xfrm>
            <a:off x="914400" y="3200400"/>
            <a:ext cx="7772400" cy="3505200"/>
          </a:xfrm>
          <a:prstGeom prst="rect">
            <a:avLst/>
          </a:prstGeom>
          <a:solidFill>
            <a:schemeClr val="bg1"/>
          </a:solidFill>
          <a:ln w="57150">
            <a:solidFill>
              <a:srgbClr val="1672CE"/>
            </a:solidFill>
            <a:miter lim="800000"/>
            <a:headEnd/>
            <a:tailEnd/>
          </a:ln>
          <a:effectLst/>
        </p:spPr>
        <p:txBody>
          <a:bodyPr/>
          <a:lstStyle/>
          <a:p>
            <a:pPr marL="342900" indent="-342900">
              <a:lnSpc>
                <a:spcPct val="90000"/>
              </a:lnSpc>
              <a:spcBef>
                <a:spcPct val="20000"/>
              </a:spcBef>
              <a:buFontTx/>
              <a:buChar char="•"/>
            </a:pPr>
            <a:r>
              <a:rPr lang="en-US" sz="2800" dirty="0">
                <a:latin typeface="Times New Roman" pitchFamily="18" charset="0"/>
                <a:cs typeface="Times New Roman" pitchFamily="18" charset="0"/>
              </a:rPr>
              <a:t>Documents are records of transactions or other company data.</a:t>
            </a:r>
          </a:p>
          <a:p>
            <a:pPr marL="342900" indent="-342900">
              <a:lnSpc>
                <a:spcPct val="90000"/>
              </a:lnSpc>
              <a:spcBef>
                <a:spcPct val="20000"/>
              </a:spcBef>
              <a:buFontTx/>
              <a:buChar char="•"/>
            </a:pPr>
            <a:r>
              <a:rPr lang="en-US" sz="2800" dirty="0">
                <a:latin typeface="Times New Roman" pitchFamily="18" charset="0"/>
                <a:cs typeface="Times New Roman" pitchFamily="18" charset="0"/>
              </a:rPr>
              <a:t>EXAMPLE:  Employee paychecks or purchase orders for merchandise</a:t>
            </a:r>
          </a:p>
          <a:p>
            <a:pPr marL="342900" indent="-342900">
              <a:lnSpc>
                <a:spcPct val="90000"/>
              </a:lnSpc>
              <a:spcBef>
                <a:spcPct val="20000"/>
              </a:spcBef>
              <a:buFontTx/>
              <a:buChar char="•"/>
            </a:pPr>
            <a:r>
              <a:rPr lang="en-US" sz="2800" dirty="0">
                <a:latin typeface="Times New Roman" pitchFamily="18" charset="0"/>
                <a:cs typeface="Times New Roman" pitchFamily="18" charset="0"/>
              </a:rPr>
              <a:t>Documents generated at the end of the transaction processing activities are known as </a:t>
            </a:r>
            <a:r>
              <a:rPr lang="en-US" sz="2800" dirty="0">
                <a:solidFill>
                  <a:srgbClr val="CC0000"/>
                </a:solidFill>
                <a:effectLst>
                  <a:outerShdw blurRad="38100" dist="38100" dir="2700000" algn="tl">
                    <a:srgbClr val="C0C0C0"/>
                  </a:outerShdw>
                </a:effectLst>
                <a:latin typeface="Times New Roman" pitchFamily="18" charset="0"/>
                <a:cs typeface="Times New Roman" pitchFamily="18" charset="0"/>
              </a:rPr>
              <a:t>operational documents</a:t>
            </a:r>
            <a:r>
              <a:rPr lang="en-US" sz="2800" dirty="0">
                <a:latin typeface="Times New Roman" pitchFamily="18" charset="0"/>
                <a:cs typeface="Times New Roman" pitchFamily="18" charset="0"/>
              </a:rPr>
              <a:t> (as opposed to source documents).</a:t>
            </a:r>
          </a:p>
          <a:p>
            <a:pPr marL="342900" indent="-342900">
              <a:lnSpc>
                <a:spcPct val="90000"/>
              </a:lnSpc>
              <a:spcBef>
                <a:spcPct val="20000"/>
              </a:spcBef>
              <a:buFontTx/>
              <a:buChar char="•"/>
            </a:pPr>
            <a:r>
              <a:rPr lang="en-US" sz="2800" dirty="0">
                <a:latin typeface="Times New Roman" pitchFamily="18" charset="0"/>
                <a:cs typeface="Times New Roman" pitchFamily="18" charset="0"/>
              </a:rPr>
              <a:t>They can be printed or stored as electronic images.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6659"/>
                                        </p:tgtEl>
                                        <p:attrNameLst>
                                          <p:attrName>style.visibility</p:attrName>
                                        </p:attrNameLst>
                                      </p:cBhvr>
                                      <p:to>
                                        <p:strVal val="visible"/>
                                      </p:to>
                                    </p:set>
                                    <p:anim calcmode="lin" valueType="num">
                                      <p:cBhvr>
                                        <p:cTn id="7" dur="500" fill="hold"/>
                                        <p:tgtEl>
                                          <p:spTgt spid="326659"/>
                                        </p:tgtEl>
                                        <p:attrNameLst>
                                          <p:attrName>ppt_w</p:attrName>
                                        </p:attrNameLst>
                                      </p:cBhvr>
                                      <p:tavLst>
                                        <p:tav tm="0">
                                          <p:val>
                                            <p:fltVal val="0"/>
                                          </p:val>
                                        </p:tav>
                                        <p:tav tm="100000">
                                          <p:val>
                                            <p:strVal val="#ppt_w"/>
                                          </p:val>
                                        </p:tav>
                                      </p:tavLst>
                                    </p:anim>
                                    <p:anim calcmode="lin" valueType="num">
                                      <p:cBhvr>
                                        <p:cTn id="8" dur="500" fill="hold"/>
                                        <p:tgtEl>
                                          <p:spTgt spid="32665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26658">
                                            <p:txEl>
                                              <p:pRg st="0" end="0"/>
                                            </p:txEl>
                                          </p:spTgt>
                                        </p:tgtEl>
                                        <p:attrNameLst>
                                          <p:attrName>style.visibility</p:attrName>
                                        </p:attrNameLst>
                                      </p:cBhvr>
                                      <p:to>
                                        <p:strVal val="visible"/>
                                      </p:to>
                                    </p:set>
                                    <p:animEffect transition="in" filter="wipe(up)">
                                      <p:cBhvr>
                                        <p:cTn id="13" dur="500"/>
                                        <p:tgtEl>
                                          <p:spTgt spid="32665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26658">
                                            <p:txEl>
                                              <p:pRg st="1" end="1"/>
                                            </p:txEl>
                                          </p:spTgt>
                                        </p:tgtEl>
                                        <p:attrNameLst>
                                          <p:attrName>style.visibility</p:attrName>
                                        </p:attrNameLst>
                                      </p:cBhvr>
                                      <p:to>
                                        <p:strVal val="visible"/>
                                      </p:to>
                                    </p:set>
                                    <p:animEffect transition="in" filter="wipe(up)">
                                      <p:cBhvr>
                                        <p:cTn id="18" dur="500"/>
                                        <p:tgtEl>
                                          <p:spTgt spid="32665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26658">
                                            <p:txEl>
                                              <p:pRg st="2" end="2"/>
                                            </p:txEl>
                                          </p:spTgt>
                                        </p:tgtEl>
                                        <p:attrNameLst>
                                          <p:attrName>style.visibility</p:attrName>
                                        </p:attrNameLst>
                                      </p:cBhvr>
                                      <p:to>
                                        <p:strVal val="visible"/>
                                      </p:to>
                                    </p:set>
                                    <p:animEffect transition="in" filter="wipe(up)">
                                      <p:cBhvr>
                                        <p:cTn id="23" dur="500"/>
                                        <p:tgtEl>
                                          <p:spTgt spid="32665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26661">
                                            <p:bg/>
                                          </p:spTgt>
                                        </p:tgtEl>
                                        <p:attrNameLst>
                                          <p:attrName>style.visibility</p:attrName>
                                        </p:attrNameLst>
                                      </p:cBhvr>
                                      <p:to>
                                        <p:strVal val="visible"/>
                                      </p:to>
                                    </p:set>
                                    <p:animEffect transition="in" filter="dissolve">
                                      <p:cBhvr>
                                        <p:cTn id="28" dur="500"/>
                                        <p:tgtEl>
                                          <p:spTgt spid="326661">
                                            <p:bg/>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26661">
                                            <p:txEl>
                                              <p:pRg st="0" end="0"/>
                                            </p:txEl>
                                          </p:spTgt>
                                        </p:tgtEl>
                                        <p:attrNameLst>
                                          <p:attrName>style.visibility</p:attrName>
                                        </p:attrNameLst>
                                      </p:cBhvr>
                                      <p:to>
                                        <p:strVal val="visible"/>
                                      </p:to>
                                    </p:set>
                                    <p:animEffect transition="in" filter="dissolve">
                                      <p:cBhvr>
                                        <p:cTn id="33" dur="500"/>
                                        <p:tgtEl>
                                          <p:spTgt spid="32666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26661">
                                            <p:txEl>
                                              <p:pRg st="1" end="1"/>
                                            </p:txEl>
                                          </p:spTgt>
                                        </p:tgtEl>
                                        <p:attrNameLst>
                                          <p:attrName>style.visibility</p:attrName>
                                        </p:attrNameLst>
                                      </p:cBhvr>
                                      <p:to>
                                        <p:strVal val="visible"/>
                                      </p:to>
                                    </p:set>
                                    <p:animEffect transition="in" filter="dissolve">
                                      <p:cBhvr>
                                        <p:cTn id="38" dur="500"/>
                                        <p:tgtEl>
                                          <p:spTgt spid="326661">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26661">
                                            <p:txEl>
                                              <p:pRg st="2" end="2"/>
                                            </p:txEl>
                                          </p:spTgt>
                                        </p:tgtEl>
                                        <p:attrNameLst>
                                          <p:attrName>style.visibility</p:attrName>
                                        </p:attrNameLst>
                                      </p:cBhvr>
                                      <p:to>
                                        <p:strVal val="visible"/>
                                      </p:to>
                                    </p:set>
                                    <p:animEffect transition="in" filter="dissolve">
                                      <p:cBhvr>
                                        <p:cTn id="43" dur="500"/>
                                        <p:tgtEl>
                                          <p:spTgt spid="326661">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26661">
                                            <p:txEl>
                                              <p:pRg st="3" end="3"/>
                                            </p:txEl>
                                          </p:spTgt>
                                        </p:tgtEl>
                                        <p:attrNameLst>
                                          <p:attrName>style.visibility</p:attrName>
                                        </p:attrNameLst>
                                      </p:cBhvr>
                                      <p:to>
                                        <p:strVal val="visible"/>
                                      </p:to>
                                    </p:set>
                                    <p:animEffect transition="in" filter="dissolve">
                                      <p:cBhvr>
                                        <p:cTn id="48" dur="500"/>
                                        <p:tgtEl>
                                          <p:spTgt spid="3266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animBg="1" autoUpdateAnimBg="0"/>
      <p:bldP spid="326658" grpId="0" build="p" bldLvl="5" autoUpdateAnimBg="0"/>
      <p:bldP spid="326661" grpId="0" build="p"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3" name="Rectangle 3"/>
          <p:cNvSpPr>
            <a:spLocks noGrp="1" noChangeArrowheads="1"/>
          </p:cNvSpPr>
          <p:nvPr>
            <p:ph type="title"/>
          </p:nvPr>
        </p:nvSpPr>
        <p:spPr>
          <a:xfrm>
            <a:off x="457200" y="274638"/>
            <a:ext cx="8229600" cy="639762"/>
          </a:xfrm>
          <a:ln/>
        </p:spPr>
        <p:txBody>
          <a:bodyPr>
            <a:normAutofit fontScale="90000"/>
          </a:bodyPr>
          <a:lstStyle/>
          <a:p>
            <a:r>
              <a:rPr lang="en-US" dirty="0"/>
              <a:t>INFORMATION OUTPUT</a:t>
            </a:r>
          </a:p>
        </p:txBody>
      </p:sp>
      <p:sp>
        <p:nvSpPr>
          <p:cNvPr id="327682" name="Rectangle 2"/>
          <p:cNvSpPr>
            <a:spLocks noGrp="1" noChangeArrowheads="1"/>
          </p:cNvSpPr>
          <p:nvPr>
            <p:ph sz="quarter" idx="1"/>
          </p:nvPr>
        </p:nvSpPr>
        <p:spPr>
          <a:xfrm>
            <a:off x="457200" y="914400"/>
            <a:ext cx="8229600" cy="5211763"/>
          </a:xfrm>
          <a:ln/>
        </p:spPr>
        <p:txBody>
          <a:bodyPr>
            <a:normAutofit/>
          </a:bodyPr>
          <a:lstStyle/>
          <a:p>
            <a:r>
              <a:rPr lang="en-US" dirty="0">
                <a:latin typeface="Times New Roman" pitchFamily="18" charset="0"/>
                <a:cs typeface="Times New Roman" pitchFamily="18" charset="0"/>
              </a:rPr>
              <a:t>The final step in the information process is information output.</a:t>
            </a:r>
          </a:p>
          <a:p>
            <a:r>
              <a:rPr lang="en-US" dirty="0">
                <a:latin typeface="Times New Roman" pitchFamily="18" charset="0"/>
                <a:cs typeface="Times New Roman" pitchFamily="18" charset="0"/>
              </a:rPr>
              <a:t>This output can be in the form of:</a:t>
            </a:r>
          </a:p>
          <a:p>
            <a:pPr lvl="1"/>
            <a:r>
              <a:rPr lang="en-US" sz="3200" dirty="0">
                <a:latin typeface="Times New Roman" pitchFamily="18" charset="0"/>
                <a:cs typeface="Times New Roman" pitchFamily="18" charset="0"/>
              </a:rPr>
              <a:t>Documents</a:t>
            </a:r>
          </a:p>
          <a:p>
            <a:pPr lvl="1"/>
            <a:r>
              <a:rPr lang="en-US" sz="3200" b="1" dirty="0">
                <a:solidFill>
                  <a:srgbClr val="CC0000"/>
                </a:solidFill>
                <a:effectLst>
                  <a:outerShdw blurRad="38100" dist="38100" dir="2700000" algn="tl">
                    <a:srgbClr val="000000"/>
                  </a:outerShdw>
                </a:effectLst>
                <a:latin typeface="Times New Roman" pitchFamily="18" charset="0"/>
                <a:cs typeface="Times New Roman" pitchFamily="18" charset="0"/>
              </a:rPr>
              <a:t>Reports</a:t>
            </a:r>
          </a:p>
        </p:txBody>
      </p:sp>
      <p:sp>
        <p:nvSpPr>
          <p:cNvPr id="327684" name="Rectangle 4"/>
          <p:cNvSpPr>
            <a:spLocks noChangeArrowheads="1"/>
          </p:cNvSpPr>
          <p:nvPr/>
        </p:nvSpPr>
        <p:spPr bwMode="auto">
          <a:xfrm>
            <a:off x="3048000" y="3124200"/>
            <a:ext cx="5791200" cy="3581400"/>
          </a:xfrm>
          <a:prstGeom prst="rect">
            <a:avLst/>
          </a:prstGeom>
          <a:solidFill>
            <a:schemeClr val="bg1"/>
          </a:solidFill>
          <a:ln w="57150">
            <a:solidFill>
              <a:srgbClr val="1672CE"/>
            </a:solidFill>
            <a:miter lim="800000"/>
            <a:headEnd/>
            <a:tailEnd/>
          </a:ln>
          <a:effectLst/>
        </p:spPr>
        <p:txBody>
          <a:bodyPr/>
          <a:lstStyle/>
          <a:p>
            <a:pPr marL="342900" indent="-342900">
              <a:lnSpc>
                <a:spcPct val="90000"/>
              </a:lnSpc>
              <a:spcBef>
                <a:spcPct val="20000"/>
              </a:spcBef>
              <a:buFontTx/>
              <a:buChar char="•"/>
            </a:pPr>
            <a:r>
              <a:rPr lang="en-US" sz="2400" dirty="0">
                <a:latin typeface="Times New Roman" pitchFamily="18" charset="0"/>
                <a:cs typeface="Times New Roman" pitchFamily="18" charset="0"/>
              </a:rPr>
              <a:t>Reports are used by employees to control operational activities and by managers to make decisions and design strategies.</a:t>
            </a:r>
          </a:p>
          <a:p>
            <a:pPr marL="342900" indent="-342900">
              <a:lnSpc>
                <a:spcPct val="90000"/>
              </a:lnSpc>
              <a:spcBef>
                <a:spcPct val="20000"/>
              </a:spcBef>
              <a:buFontTx/>
              <a:buChar char="•"/>
            </a:pPr>
            <a:r>
              <a:rPr lang="en-US" sz="2400" dirty="0">
                <a:latin typeface="Times New Roman" pitchFamily="18" charset="0"/>
                <a:cs typeface="Times New Roman" pitchFamily="18" charset="0"/>
              </a:rPr>
              <a:t>They may be produced:</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 a regular basis</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 an exception basis</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 demand</a:t>
            </a:r>
          </a:p>
          <a:p>
            <a:pPr marL="342900" indent="-342900">
              <a:lnSpc>
                <a:spcPct val="90000"/>
              </a:lnSpc>
              <a:spcBef>
                <a:spcPct val="20000"/>
              </a:spcBef>
              <a:buFontTx/>
              <a:buChar char="•"/>
            </a:pPr>
            <a:r>
              <a:rPr lang="en-US" sz="2400" dirty="0">
                <a:latin typeface="Times New Roman" pitchFamily="18" charset="0"/>
                <a:cs typeface="Times New Roman" pitchFamily="18" charset="0"/>
              </a:rPr>
              <a:t>Organizations should periodically reassess whether each report is needed.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684">
                                            <p:bg/>
                                          </p:spTgt>
                                        </p:tgtEl>
                                        <p:attrNameLst>
                                          <p:attrName>style.visibility</p:attrName>
                                        </p:attrNameLst>
                                      </p:cBhvr>
                                      <p:to>
                                        <p:strVal val="visible"/>
                                      </p:to>
                                    </p:set>
                                    <p:animEffect transition="in" filter="dissolve">
                                      <p:cBhvr>
                                        <p:cTn id="7" dur="500"/>
                                        <p:tgtEl>
                                          <p:spTgt spid="32768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684">
                                            <p:txEl>
                                              <p:pRg st="0" end="0"/>
                                            </p:txEl>
                                          </p:spTgt>
                                        </p:tgtEl>
                                        <p:attrNameLst>
                                          <p:attrName>style.visibility</p:attrName>
                                        </p:attrNameLst>
                                      </p:cBhvr>
                                      <p:to>
                                        <p:strVal val="visible"/>
                                      </p:to>
                                    </p:set>
                                    <p:animEffect transition="in" filter="dissolve">
                                      <p:cBhvr>
                                        <p:cTn id="12" dur="500"/>
                                        <p:tgtEl>
                                          <p:spTgt spid="3276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684">
                                            <p:txEl>
                                              <p:pRg st="1" end="1"/>
                                            </p:txEl>
                                          </p:spTgt>
                                        </p:tgtEl>
                                        <p:attrNameLst>
                                          <p:attrName>style.visibility</p:attrName>
                                        </p:attrNameLst>
                                      </p:cBhvr>
                                      <p:to>
                                        <p:strVal val="visible"/>
                                      </p:to>
                                    </p:set>
                                    <p:animEffect transition="in" filter="dissolve">
                                      <p:cBhvr>
                                        <p:cTn id="17" dur="500"/>
                                        <p:tgtEl>
                                          <p:spTgt spid="3276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684">
                                            <p:txEl>
                                              <p:pRg st="2" end="2"/>
                                            </p:txEl>
                                          </p:spTgt>
                                        </p:tgtEl>
                                        <p:attrNameLst>
                                          <p:attrName>style.visibility</p:attrName>
                                        </p:attrNameLst>
                                      </p:cBhvr>
                                      <p:to>
                                        <p:strVal val="visible"/>
                                      </p:to>
                                    </p:set>
                                    <p:animEffect transition="in" filter="dissolve">
                                      <p:cBhvr>
                                        <p:cTn id="22" dur="500"/>
                                        <p:tgtEl>
                                          <p:spTgt spid="32768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684">
                                            <p:txEl>
                                              <p:pRg st="3" end="3"/>
                                            </p:txEl>
                                          </p:spTgt>
                                        </p:tgtEl>
                                        <p:attrNameLst>
                                          <p:attrName>style.visibility</p:attrName>
                                        </p:attrNameLst>
                                      </p:cBhvr>
                                      <p:to>
                                        <p:strVal val="visible"/>
                                      </p:to>
                                    </p:set>
                                    <p:animEffect transition="in" filter="dissolve">
                                      <p:cBhvr>
                                        <p:cTn id="27" dur="500"/>
                                        <p:tgtEl>
                                          <p:spTgt spid="32768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684">
                                            <p:txEl>
                                              <p:pRg st="4" end="4"/>
                                            </p:txEl>
                                          </p:spTgt>
                                        </p:tgtEl>
                                        <p:attrNameLst>
                                          <p:attrName>style.visibility</p:attrName>
                                        </p:attrNameLst>
                                      </p:cBhvr>
                                      <p:to>
                                        <p:strVal val="visible"/>
                                      </p:to>
                                    </p:set>
                                    <p:animEffect transition="in" filter="dissolve">
                                      <p:cBhvr>
                                        <p:cTn id="32" dur="500"/>
                                        <p:tgtEl>
                                          <p:spTgt spid="32768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684">
                                            <p:txEl>
                                              <p:pRg st="5" end="5"/>
                                            </p:txEl>
                                          </p:spTgt>
                                        </p:tgtEl>
                                        <p:attrNameLst>
                                          <p:attrName>style.visibility</p:attrName>
                                        </p:attrNameLst>
                                      </p:cBhvr>
                                      <p:to>
                                        <p:strVal val="visible"/>
                                      </p:to>
                                    </p:set>
                                    <p:animEffect transition="in" filter="dissolve">
                                      <p:cBhvr>
                                        <p:cTn id="37" dur="500"/>
                                        <p:tgtEl>
                                          <p:spTgt spid="3276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4" grpId="0" build="p" bldLvl="2"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7" name="Rectangle 3"/>
          <p:cNvSpPr>
            <a:spLocks noGrp="1" noChangeArrowheads="1"/>
          </p:cNvSpPr>
          <p:nvPr>
            <p:ph type="title"/>
          </p:nvPr>
        </p:nvSpPr>
        <p:spPr>
          <a:ln/>
        </p:spPr>
        <p:txBody>
          <a:bodyPr/>
          <a:lstStyle/>
          <a:p>
            <a:r>
              <a:rPr lang="en-US"/>
              <a:t>INFORMATION OUTPUT</a:t>
            </a:r>
          </a:p>
        </p:txBody>
      </p:sp>
      <p:sp>
        <p:nvSpPr>
          <p:cNvPr id="328706" name="Rectangle 2"/>
          <p:cNvSpPr>
            <a:spLocks noGrp="1" noChangeArrowheads="1"/>
          </p:cNvSpPr>
          <p:nvPr>
            <p:ph sz="quarter" idx="1"/>
          </p:nvPr>
        </p:nvSpPr>
        <p:spPr>
          <a:ln/>
        </p:spPr>
        <p:txBody>
          <a:bodyPr>
            <a:normAutofit/>
          </a:bodyPr>
          <a:lstStyle/>
          <a:p>
            <a:r>
              <a:rPr lang="en-US" dirty="0">
                <a:latin typeface="Times New Roman" pitchFamily="18" charset="0"/>
                <a:cs typeface="Times New Roman" pitchFamily="18" charset="0"/>
              </a:rPr>
              <a:t>The final step in the information process is information output.</a:t>
            </a:r>
          </a:p>
          <a:p>
            <a:r>
              <a:rPr lang="en-US" dirty="0">
                <a:latin typeface="Times New Roman" pitchFamily="18" charset="0"/>
                <a:cs typeface="Times New Roman" pitchFamily="18" charset="0"/>
              </a:rPr>
              <a:t>This output can be in the form of:</a:t>
            </a:r>
          </a:p>
          <a:p>
            <a:pPr lvl="1"/>
            <a:r>
              <a:rPr lang="en-US" sz="3200" dirty="0">
                <a:latin typeface="Times New Roman" pitchFamily="18" charset="0"/>
                <a:cs typeface="Times New Roman" pitchFamily="18" charset="0"/>
              </a:rPr>
              <a:t>Documents</a:t>
            </a:r>
          </a:p>
          <a:p>
            <a:pPr lvl="1"/>
            <a:r>
              <a:rPr lang="en-US" sz="3200" dirty="0">
                <a:latin typeface="Times New Roman" pitchFamily="18" charset="0"/>
                <a:cs typeface="Times New Roman" pitchFamily="18" charset="0"/>
              </a:rPr>
              <a:t>Reports</a:t>
            </a:r>
          </a:p>
          <a:p>
            <a:pPr lvl="1"/>
            <a:r>
              <a:rPr lang="en-US" sz="3200" b="1" dirty="0">
                <a:solidFill>
                  <a:srgbClr val="CC0000"/>
                </a:solidFill>
                <a:effectLst>
                  <a:outerShdw blurRad="38100" dist="38100" dir="2700000" algn="tl">
                    <a:srgbClr val="000000"/>
                  </a:outerShdw>
                </a:effectLst>
                <a:latin typeface="Times New Roman" pitchFamily="18" charset="0"/>
                <a:cs typeface="Times New Roman" pitchFamily="18" charset="0"/>
              </a:rPr>
              <a:t>Queries</a:t>
            </a:r>
          </a:p>
        </p:txBody>
      </p:sp>
      <p:sp>
        <p:nvSpPr>
          <p:cNvPr id="328708" name="Rectangle 4"/>
          <p:cNvSpPr>
            <a:spLocks noChangeArrowheads="1"/>
          </p:cNvSpPr>
          <p:nvPr/>
        </p:nvSpPr>
        <p:spPr bwMode="auto">
          <a:xfrm>
            <a:off x="3276600" y="3429000"/>
            <a:ext cx="5715000" cy="3200400"/>
          </a:xfrm>
          <a:prstGeom prst="rect">
            <a:avLst/>
          </a:prstGeom>
          <a:solidFill>
            <a:schemeClr val="bg1"/>
          </a:solidFill>
          <a:ln w="57150">
            <a:solidFill>
              <a:srgbClr val="1672CE"/>
            </a:solidFill>
            <a:miter lim="800000"/>
            <a:headEnd/>
            <a:tailEnd/>
          </a:ln>
          <a:effectLst/>
        </p:spPr>
        <p:txBody>
          <a:bodyPr/>
          <a:lstStyle/>
          <a:p>
            <a:pPr marL="342900" indent="-342900">
              <a:lnSpc>
                <a:spcPct val="90000"/>
              </a:lnSpc>
              <a:spcBef>
                <a:spcPct val="20000"/>
              </a:spcBef>
              <a:buFontTx/>
              <a:buChar char="•"/>
            </a:pPr>
            <a:r>
              <a:rPr lang="en-US" sz="2400" dirty="0">
                <a:latin typeface="Times New Roman" pitchFamily="18" charset="0"/>
                <a:cs typeface="Times New Roman" pitchFamily="18" charset="0"/>
              </a:rPr>
              <a:t>Queries are user requests for </a:t>
            </a:r>
            <a:r>
              <a:rPr lang="en-US" sz="2400" dirty="0">
                <a:solidFill>
                  <a:srgbClr val="00B0F0"/>
                </a:solidFill>
                <a:latin typeface="Times New Roman" pitchFamily="18" charset="0"/>
                <a:cs typeface="Times New Roman" pitchFamily="18" charset="0"/>
              </a:rPr>
              <a:t>specific pieces of information.</a:t>
            </a:r>
          </a:p>
          <a:p>
            <a:pPr marL="342900" indent="-342900">
              <a:lnSpc>
                <a:spcPct val="90000"/>
              </a:lnSpc>
              <a:spcBef>
                <a:spcPct val="20000"/>
              </a:spcBef>
              <a:buFontTx/>
              <a:buChar char="•"/>
            </a:pPr>
            <a:r>
              <a:rPr lang="en-US" sz="2400" dirty="0">
                <a:latin typeface="Times New Roman" pitchFamily="18" charset="0"/>
                <a:cs typeface="Times New Roman" pitchFamily="18" charset="0"/>
              </a:rPr>
              <a:t>They may be requested:</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Periodically</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One time</a:t>
            </a:r>
          </a:p>
          <a:p>
            <a:pPr marL="342900" indent="-342900">
              <a:lnSpc>
                <a:spcPct val="90000"/>
              </a:lnSpc>
              <a:spcBef>
                <a:spcPct val="20000"/>
              </a:spcBef>
              <a:buFontTx/>
              <a:buChar char="•"/>
            </a:pPr>
            <a:r>
              <a:rPr lang="en-US" sz="2400" dirty="0">
                <a:latin typeface="Times New Roman" pitchFamily="18" charset="0"/>
                <a:cs typeface="Times New Roman" pitchFamily="18" charset="0"/>
              </a:rPr>
              <a:t>They can be displayed:</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 the monitor, called </a:t>
            </a:r>
            <a:r>
              <a:rPr lang="en-US" sz="2400" i="1" dirty="0">
                <a:solidFill>
                  <a:srgbClr val="CC0000"/>
                </a:solidFill>
                <a:latin typeface="Times New Roman" pitchFamily="18" charset="0"/>
                <a:cs typeface="Times New Roman" pitchFamily="18" charset="0"/>
              </a:rPr>
              <a:t>soft copy</a:t>
            </a:r>
          </a:p>
          <a:p>
            <a:pPr marL="742950" lvl="1" indent="-285750">
              <a:lnSpc>
                <a:spcPct val="90000"/>
              </a:lnSpc>
              <a:spcBef>
                <a:spcPct val="20000"/>
              </a:spcBef>
              <a:buFontTx/>
              <a:buChar char="–"/>
            </a:pPr>
            <a:r>
              <a:rPr lang="en-US" sz="2400" dirty="0">
                <a:latin typeface="Times New Roman" pitchFamily="18" charset="0"/>
                <a:cs typeface="Times New Roman" pitchFamily="18" charset="0"/>
              </a:rPr>
              <a:t>On the screen, called </a:t>
            </a:r>
            <a:r>
              <a:rPr lang="en-US" sz="2400" i="1" dirty="0">
                <a:solidFill>
                  <a:srgbClr val="CC0000"/>
                </a:solidFill>
                <a:latin typeface="Times New Roman" pitchFamily="18" charset="0"/>
                <a:cs typeface="Times New Roman" pitchFamily="18" charset="0"/>
              </a:rPr>
              <a:t>hard copy</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8708">
                                            <p:bg/>
                                          </p:spTgt>
                                        </p:tgtEl>
                                        <p:attrNameLst>
                                          <p:attrName>style.visibility</p:attrName>
                                        </p:attrNameLst>
                                      </p:cBhvr>
                                      <p:to>
                                        <p:strVal val="visible"/>
                                      </p:to>
                                    </p:set>
                                    <p:animEffect transition="in" filter="dissolve">
                                      <p:cBhvr>
                                        <p:cTn id="7" dur="500"/>
                                        <p:tgtEl>
                                          <p:spTgt spid="328708">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8708">
                                            <p:txEl>
                                              <p:pRg st="0" end="0"/>
                                            </p:txEl>
                                          </p:spTgt>
                                        </p:tgtEl>
                                        <p:attrNameLst>
                                          <p:attrName>style.visibility</p:attrName>
                                        </p:attrNameLst>
                                      </p:cBhvr>
                                      <p:to>
                                        <p:strVal val="visible"/>
                                      </p:to>
                                    </p:set>
                                    <p:animEffect transition="in" filter="dissolve">
                                      <p:cBhvr>
                                        <p:cTn id="12" dur="500"/>
                                        <p:tgtEl>
                                          <p:spTgt spid="3287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8708">
                                            <p:txEl>
                                              <p:pRg st="1" end="1"/>
                                            </p:txEl>
                                          </p:spTgt>
                                        </p:tgtEl>
                                        <p:attrNameLst>
                                          <p:attrName>style.visibility</p:attrName>
                                        </p:attrNameLst>
                                      </p:cBhvr>
                                      <p:to>
                                        <p:strVal val="visible"/>
                                      </p:to>
                                    </p:set>
                                    <p:animEffect transition="in" filter="dissolve">
                                      <p:cBhvr>
                                        <p:cTn id="17" dur="500"/>
                                        <p:tgtEl>
                                          <p:spTgt spid="3287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8708">
                                            <p:txEl>
                                              <p:pRg st="2" end="2"/>
                                            </p:txEl>
                                          </p:spTgt>
                                        </p:tgtEl>
                                        <p:attrNameLst>
                                          <p:attrName>style.visibility</p:attrName>
                                        </p:attrNameLst>
                                      </p:cBhvr>
                                      <p:to>
                                        <p:strVal val="visible"/>
                                      </p:to>
                                    </p:set>
                                    <p:animEffect transition="in" filter="dissolve">
                                      <p:cBhvr>
                                        <p:cTn id="22" dur="500"/>
                                        <p:tgtEl>
                                          <p:spTgt spid="32870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8708">
                                            <p:txEl>
                                              <p:pRg st="3" end="3"/>
                                            </p:txEl>
                                          </p:spTgt>
                                        </p:tgtEl>
                                        <p:attrNameLst>
                                          <p:attrName>style.visibility</p:attrName>
                                        </p:attrNameLst>
                                      </p:cBhvr>
                                      <p:to>
                                        <p:strVal val="visible"/>
                                      </p:to>
                                    </p:set>
                                    <p:animEffect transition="in" filter="dissolve">
                                      <p:cBhvr>
                                        <p:cTn id="27" dur="500"/>
                                        <p:tgtEl>
                                          <p:spTgt spid="32870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8708">
                                            <p:txEl>
                                              <p:pRg st="4" end="4"/>
                                            </p:txEl>
                                          </p:spTgt>
                                        </p:tgtEl>
                                        <p:attrNameLst>
                                          <p:attrName>style.visibility</p:attrName>
                                        </p:attrNameLst>
                                      </p:cBhvr>
                                      <p:to>
                                        <p:strVal val="visible"/>
                                      </p:to>
                                    </p:set>
                                    <p:animEffect transition="in" filter="dissolve">
                                      <p:cBhvr>
                                        <p:cTn id="32" dur="500"/>
                                        <p:tgtEl>
                                          <p:spTgt spid="32870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8708">
                                            <p:txEl>
                                              <p:pRg st="5" end="5"/>
                                            </p:txEl>
                                          </p:spTgt>
                                        </p:tgtEl>
                                        <p:attrNameLst>
                                          <p:attrName>style.visibility</p:attrName>
                                        </p:attrNameLst>
                                      </p:cBhvr>
                                      <p:to>
                                        <p:strVal val="visible"/>
                                      </p:to>
                                    </p:set>
                                    <p:animEffect transition="in" filter="dissolve">
                                      <p:cBhvr>
                                        <p:cTn id="37" dur="500"/>
                                        <p:tgtEl>
                                          <p:spTgt spid="32870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28708">
                                            <p:txEl>
                                              <p:pRg st="6" end="6"/>
                                            </p:txEl>
                                          </p:spTgt>
                                        </p:tgtEl>
                                        <p:attrNameLst>
                                          <p:attrName>style.visibility</p:attrName>
                                        </p:attrNameLst>
                                      </p:cBhvr>
                                      <p:to>
                                        <p:strVal val="visible"/>
                                      </p:to>
                                    </p:set>
                                    <p:animEffect transition="in" filter="dissolve">
                                      <p:cBhvr>
                                        <p:cTn id="42" dur="500"/>
                                        <p:tgtEl>
                                          <p:spTgt spid="32870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build="p" bldLvl="2"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715000"/>
            <a:ext cx="7162800" cy="990600"/>
          </a:xfrm>
        </p:spPr>
        <p:txBody>
          <a:bodyPr/>
          <a:lstStyle/>
          <a:p>
            <a:pPr algn="ctr"/>
            <a:r>
              <a:rPr lang="en-US" sz="4800" dirty="0" smtClean="0">
                <a:solidFill>
                  <a:srgbClr val="FF0000"/>
                </a:solidFill>
              </a:rPr>
              <a:t>Always take time to smile!</a:t>
            </a:r>
            <a:endParaRPr lang="en-US" sz="4800" dirty="0">
              <a:solidFill>
                <a:srgbClr val="FF0000"/>
              </a:solidFill>
            </a:endParaRPr>
          </a:p>
        </p:txBody>
      </p:sp>
      <p:pic>
        <p:nvPicPr>
          <p:cNvPr id="1026" name="Picture 2" descr="9"/>
          <p:cNvPicPr>
            <a:picLocks noGrp="1" noChangeAspect="1" noChangeArrowheads="1"/>
          </p:cNvPicPr>
          <p:nvPr>
            <p:ph type="pic" idx="1"/>
          </p:nvPr>
        </p:nvPicPr>
        <p:blipFill>
          <a:blip r:embed="rId2" cstate="print"/>
          <a:srcRect/>
          <a:stretch>
            <a:fillRect/>
          </a:stretch>
        </p:blipFill>
        <p:spPr bwMode="auto">
          <a:xfrm>
            <a:off x="1143000" y="0"/>
            <a:ext cx="8001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n-US" sz="4000" dirty="0" smtClean="0">
                <a:solidFill>
                  <a:srgbClr val="00B050"/>
                </a:solidFill>
                <a:latin typeface="Times New Roman" pitchFamily="18" charset="0"/>
                <a:cs typeface="Times New Roman" pitchFamily="18" charset="0"/>
              </a:rPr>
              <a:t>END OF CHAPTER TWO</a:t>
            </a:r>
            <a:endParaRPr lang="en-US" sz="4000" dirty="0">
              <a:solidFill>
                <a:srgbClr val="00B05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52400" y="274638"/>
            <a:ext cx="8839200" cy="792162"/>
          </a:xfrm>
          <a:ln/>
        </p:spPr>
        <p:txBody>
          <a:bodyPr>
            <a:normAutofit/>
          </a:bodyPr>
          <a:lstStyle/>
          <a:p>
            <a:r>
              <a:rPr lang="en-US" sz="2400" dirty="0">
                <a:solidFill>
                  <a:srgbClr val="00B0F0"/>
                </a:solidFill>
                <a:latin typeface="Times New Roman" pitchFamily="18" charset="0"/>
                <a:cs typeface="Times New Roman" pitchFamily="18" charset="0"/>
              </a:rPr>
              <a:t>INTERACTION WITH EXTERNAL AND INTERNAL PARTIES</a:t>
            </a:r>
          </a:p>
        </p:txBody>
      </p:sp>
      <p:sp>
        <p:nvSpPr>
          <p:cNvPr id="209923" name="Rectangle 3"/>
          <p:cNvSpPr>
            <a:spLocks noGrp="1" noChangeArrowheads="1"/>
          </p:cNvSpPr>
          <p:nvPr>
            <p:ph sz="quarter" idx="1"/>
          </p:nvPr>
        </p:nvSpPr>
        <p:spPr>
          <a:xfrm>
            <a:off x="152400" y="4343400"/>
            <a:ext cx="8839200" cy="1782763"/>
          </a:xfrm>
          <a:ln/>
        </p:spPr>
        <p:txBody>
          <a:bodyPr>
            <a:normAutofit/>
          </a:bodyPr>
          <a:lstStyle/>
          <a:p>
            <a:r>
              <a:rPr lang="en-US" sz="3600" dirty="0">
                <a:latin typeface="Times New Roman" pitchFamily="18" charset="0"/>
                <a:cs typeface="Times New Roman" pitchFamily="18" charset="0"/>
              </a:rPr>
              <a:t>The interaction is typically</a:t>
            </a:r>
            <a:r>
              <a:rPr lang="en-US" sz="3600" dirty="0">
                <a:solidFill>
                  <a:srgbClr val="FF0000"/>
                </a:solidFill>
                <a:latin typeface="Times New Roman" pitchFamily="18" charset="0"/>
                <a:cs typeface="Times New Roman" pitchFamily="18" charset="0"/>
              </a:rPr>
              <a:t> two-way,</a:t>
            </a:r>
            <a:r>
              <a:rPr lang="en-US" sz="3600" dirty="0">
                <a:latin typeface="Times New Roman" pitchFamily="18" charset="0"/>
                <a:cs typeface="Times New Roman" pitchFamily="18" charset="0"/>
              </a:rPr>
              <a:t> in that the AIS sends information to and receives information from these parties.</a:t>
            </a:r>
          </a:p>
        </p:txBody>
      </p:sp>
      <p:sp>
        <p:nvSpPr>
          <p:cNvPr id="209924" name="Oval 4"/>
          <p:cNvSpPr>
            <a:spLocks noChangeArrowheads="1"/>
          </p:cNvSpPr>
          <p:nvPr/>
        </p:nvSpPr>
        <p:spPr bwMode="auto">
          <a:xfrm>
            <a:off x="3429000" y="2209800"/>
            <a:ext cx="2133600" cy="1676400"/>
          </a:xfrm>
          <a:prstGeom prst="ellipse">
            <a:avLst/>
          </a:prstGeom>
          <a:solidFill>
            <a:schemeClr val="accent1"/>
          </a:solidFill>
          <a:ln w="9525">
            <a:solidFill>
              <a:schemeClr val="tx1"/>
            </a:solidFill>
            <a:round/>
            <a:headEnd/>
            <a:tailEnd/>
          </a:ln>
          <a:effectLst/>
        </p:spPr>
        <p:txBody>
          <a:bodyPr wrap="none" anchor="ctr"/>
          <a:lstStyle/>
          <a:p>
            <a:pPr algn="ctr"/>
            <a:r>
              <a:rPr lang="en-US" sz="4400"/>
              <a:t>AIS</a:t>
            </a:r>
          </a:p>
        </p:txBody>
      </p:sp>
      <p:sp>
        <p:nvSpPr>
          <p:cNvPr id="209925" name="Rectangle 5"/>
          <p:cNvSpPr>
            <a:spLocks noChangeArrowheads="1"/>
          </p:cNvSpPr>
          <p:nvPr/>
        </p:nvSpPr>
        <p:spPr bwMode="auto">
          <a:xfrm>
            <a:off x="457200" y="2362200"/>
            <a:ext cx="1524000" cy="1219200"/>
          </a:xfrm>
          <a:prstGeom prst="rect">
            <a:avLst/>
          </a:prstGeom>
          <a:solidFill>
            <a:srgbClr val="FFFFCC"/>
          </a:solidFill>
          <a:ln w="9525">
            <a:solidFill>
              <a:schemeClr val="tx1"/>
            </a:solidFill>
            <a:miter lim="800000"/>
            <a:headEnd/>
            <a:tailEnd/>
          </a:ln>
          <a:effectLst/>
        </p:spPr>
        <p:txBody>
          <a:bodyPr wrap="none" anchor="ctr"/>
          <a:lstStyle/>
          <a:p>
            <a:pPr algn="ctr"/>
            <a:r>
              <a:rPr lang="en-US" sz="2800" dirty="0"/>
              <a:t>Internal</a:t>
            </a:r>
          </a:p>
          <a:p>
            <a:pPr algn="ctr"/>
            <a:r>
              <a:rPr lang="en-US" sz="2800" dirty="0"/>
              <a:t>Parties</a:t>
            </a:r>
          </a:p>
        </p:txBody>
      </p:sp>
      <p:sp>
        <p:nvSpPr>
          <p:cNvPr id="209926" name="Rectangle 6"/>
          <p:cNvSpPr>
            <a:spLocks noChangeArrowheads="1"/>
          </p:cNvSpPr>
          <p:nvPr/>
        </p:nvSpPr>
        <p:spPr bwMode="auto">
          <a:xfrm>
            <a:off x="7010400" y="2362200"/>
            <a:ext cx="1524000" cy="1143000"/>
          </a:xfrm>
          <a:prstGeom prst="rect">
            <a:avLst/>
          </a:prstGeom>
          <a:solidFill>
            <a:srgbClr val="CCFF99"/>
          </a:solidFill>
          <a:ln w="9525">
            <a:solidFill>
              <a:schemeClr val="tx1"/>
            </a:solidFill>
            <a:miter lim="800000"/>
            <a:headEnd/>
            <a:tailEnd/>
          </a:ln>
          <a:effectLst/>
        </p:spPr>
        <p:txBody>
          <a:bodyPr wrap="none" anchor="ctr"/>
          <a:lstStyle/>
          <a:p>
            <a:pPr algn="ctr"/>
            <a:r>
              <a:rPr lang="en-US" sz="2800" dirty="0"/>
              <a:t>External</a:t>
            </a:r>
          </a:p>
          <a:p>
            <a:pPr algn="ctr"/>
            <a:r>
              <a:rPr lang="en-US" sz="2800" dirty="0"/>
              <a:t>Parties</a:t>
            </a:r>
          </a:p>
        </p:txBody>
      </p:sp>
      <p:sp>
        <p:nvSpPr>
          <p:cNvPr id="209927" name="Line 7"/>
          <p:cNvSpPr>
            <a:spLocks noChangeShapeType="1"/>
          </p:cNvSpPr>
          <p:nvPr/>
        </p:nvSpPr>
        <p:spPr bwMode="auto">
          <a:xfrm>
            <a:off x="5562600" y="2743200"/>
            <a:ext cx="1447800" cy="0"/>
          </a:xfrm>
          <a:prstGeom prst="line">
            <a:avLst/>
          </a:prstGeom>
          <a:noFill/>
          <a:ln w="57150">
            <a:solidFill>
              <a:schemeClr val="tx1"/>
            </a:solidFill>
            <a:round/>
            <a:headEnd/>
            <a:tailEnd type="triangle" w="med" len="med"/>
          </a:ln>
          <a:effectLst/>
        </p:spPr>
        <p:txBody>
          <a:bodyPr/>
          <a:lstStyle/>
          <a:p>
            <a:endParaRPr lang="en-US"/>
          </a:p>
        </p:txBody>
      </p:sp>
      <p:sp>
        <p:nvSpPr>
          <p:cNvPr id="209928" name="Line 8"/>
          <p:cNvSpPr>
            <a:spLocks noChangeShapeType="1"/>
          </p:cNvSpPr>
          <p:nvPr/>
        </p:nvSpPr>
        <p:spPr bwMode="auto">
          <a:xfrm flipH="1">
            <a:off x="5638800" y="3048000"/>
            <a:ext cx="1295400" cy="0"/>
          </a:xfrm>
          <a:prstGeom prst="line">
            <a:avLst/>
          </a:prstGeom>
          <a:noFill/>
          <a:ln w="57150">
            <a:solidFill>
              <a:schemeClr val="tx1"/>
            </a:solidFill>
            <a:round/>
            <a:headEnd/>
            <a:tailEnd type="triangle" w="med" len="med"/>
          </a:ln>
          <a:effectLst/>
        </p:spPr>
        <p:txBody>
          <a:bodyPr/>
          <a:lstStyle/>
          <a:p>
            <a:endParaRPr lang="en-US"/>
          </a:p>
        </p:txBody>
      </p:sp>
      <p:sp>
        <p:nvSpPr>
          <p:cNvPr id="209929" name="Line 9"/>
          <p:cNvSpPr>
            <a:spLocks noChangeShapeType="1"/>
          </p:cNvSpPr>
          <p:nvPr/>
        </p:nvSpPr>
        <p:spPr bwMode="auto">
          <a:xfrm flipH="1">
            <a:off x="2057400" y="2743200"/>
            <a:ext cx="1295400" cy="0"/>
          </a:xfrm>
          <a:prstGeom prst="line">
            <a:avLst/>
          </a:prstGeom>
          <a:noFill/>
          <a:ln w="57150">
            <a:solidFill>
              <a:schemeClr val="tx1"/>
            </a:solidFill>
            <a:round/>
            <a:headEnd/>
            <a:tailEnd type="triangle" w="med" len="med"/>
          </a:ln>
          <a:effectLst/>
        </p:spPr>
        <p:txBody>
          <a:bodyPr/>
          <a:lstStyle/>
          <a:p>
            <a:endParaRPr lang="en-US"/>
          </a:p>
        </p:txBody>
      </p:sp>
      <p:sp>
        <p:nvSpPr>
          <p:cNvPr id="209930" name="Line 10"/>
          <p:cNvSpPr>
            <a:spLocks noChangeShapeType="1"/>
          </p:cNvSpPr>
          <p:nvPr/>
        </p:nvSpPr>
        <p:spPr bwMode="auto">
          <a:xfrm>
            <a:off x="2057400" y="3124200"/>
            <a:ext cx="1295400" cy="0"/>
          </a:xfrm>
          <a:prstGeom prst="line">
            <a:avLst/>
          </a:prstGeom>
          <a:noFill/>
          <a:ln w="57150">
            <a:solidFill>
              <a:schemeClr val="tx1"/>
            </a:solidFill>
            <a:round/>
            <a:headEnd/>
            <a:tailEnd type="triangle" w="med" len="med"/>
          </a:ln>
          <a:effectLst/>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wipe(up)">
                                      <p:cBhvr>
                                        <p:cTn id="7" dur="500"/>
                                        <p:tgtEl>
                                          <p:spTgt spid="2099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9927"/>
                                        </p:tgtEl>
                                        <p:attrNameLst>
                                          <p:attrName>style.visibility</p:attrName>
                                        </p:attrNameLst>
                                      </p:cBhvr>
                                      <p:to>
                                        <p:strVal val="visible"/>
                                      </p:to>
                                    </p:set>
                                    <p:animEffect transition="in" filter="wipe(left)">
                                      <p:cBhvr>
                                        <p:cTn id="11" dur="500"/>
                                        <p:tgtEl>
                                          <p:spTgt spid="20992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9928"/>
                                        </p:tgtEl>
                                        <p:attrNameLst>
                                          <p:attrName>style.visibility</p:attrName>
                                        </p:attrNameLst>
                                      </p:cBhvr>
                                      <p:to>
                                        <p:strVal val="visible"/>
                                      </p:to>
                                    </p:set>
                                    <p:animEffect transition="in" filter="wipe(right)">
                                      <p:cBhvr>
                                        <p:cTn id="15" dur="500"/>
                                        <p:tgtEl>
                                          <p:spTgt spid="209928"/>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09929"/>
                                        </p:tgtEl>
                                        <p:attrNameLst>
                                          <p:attrName>style.visibility</p:attrName>
                                        </p:attrNameLst>
                                      </p:cBhvr>
                                      <p:to>
                                        <p:strVal val="visible"/>
                                      </p:to>
                                    </p:set>
                                    <p:animEffect transition="in" filter="wipe(right)">
                                      <p:cBhvr>
                                        <p:cTn id="19" dur="500"/>
                                        <p:tgtEl>
                                          <p:spTgt spid="20992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9930"/>
                                        </p:tgtEl>
                                        <p:attrNameLst>
                                          <p:attrName>style.visibility</p:attrName>
                                        </p:attrNameLst>
                                      </p:cBhvr>
                                      <p:to>
                                        <p:strVal val="visible"/>
                                      </p:to>
                                    </p:set>
                                    <p:animEffect transition="in" filter="wipe(left)">
                                      <p:cBhvr>
                                        <p:cTn id="23" dur="500"/>
                                        <p:tgtEl>
                                          <p:spTgt spid="209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advAuto="0"/>
      <p:bldP spid="209927" grpId="0" animBg="1"/>
      <p:bldP spid="209928" grpId="0" animBg="1"/>
      <p:bldP spid="209929" grpId="0" animBg="1"/>
      <p:bldP spid="20993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5" name="Rectangle 3"/>
          <p:cNvSpPr>
            <a:spLocks noGrp="1" noChangeArrowheads="1"/>
          </p:cNvSpPr>
          <p:nvPr>
            <p:ph type="title"/>
          </p:nvPr>
        </p:nvSpPr>
        <p:spPr>
          <a:xfrm>
            <a:off x="457200" y="274638"/>
            <a:ext cx="8229600" cy="639762"/>
          </a:xfrm>
          <a:ln/>
        </p:spPr>
        <p:txBody>
          <a:bodyPr>
            <a:normAutofit fontScale="90000"/>
          </a:bodyPr>
          <a:lstStyle/>
          <a:p>
            <a:r>
              <a:rPr lang="en-US" dirty="0" smtClean="0">
                <a:solidFill>
                  <a:srgbClr val="00B0F0"/>
                </a:solidFill>
              </a:rPr>
              <a:t>BUSINESS CYCLES &amp; AIS</a:t>
            </a:r>
            <a:endParaRPr lang="en-US" dirty="0">
              <a:solidFill>
                <a:srgbClr val="00B0F0"/>
              </a:solidFill>
            </a:endParaRPr>
          </a:p>
        </p:txBody>
      </p:sp>
      <p:sp>
        <p:nvSpPr>
          <p:cNvPr id="212994" name="Rectangle 2"/>
          <p:cNvSpPr>
            <a:spLocks noGrp="1" noChangeArrowheads="1"/>
          </p:cNvSpPr>
          <p:nvPr>
            <p:ph sz="quarter" idx="1"/>
          </p:nvPr>
        </p:nvSpPr>
        <p:spPr>
          <a:xfrm>
            <a:off x="228600" y="914400"/>
            <a:ext cx="8686800" cy="5638800"/>
          </a:xfrm>
          <a:ln/>
        </p:spPr>
        <p:txBody>
          <a:bodyPr>
            <a:normAutofit/>
          </a:bodyPr>
          <a:lstStyle/>
          <a:p>
            <a:pPr>
              <a:lnSpc>
                <a:spcPct val="90000"/>
              </a:lnSpc>
            </a:pPr>
            <a:r>
              <a:rPr lang="en-US" sz="3200" dirty="0">
                <a:latin typeface="Times New Roman" pitchFamily="18" charset="0"/>
                <a:cs typeface="Times New Roman" pitchFamily="18" charset="0"/>
              </a:rPr>
              <a:t>Many business activities are paired in </a:t>
            </a:r>
            <a:r>
              <a:rPr lang="en-US" sz="3200" dirty="0">
                <a:solidFill>
                  <a:srgbClr val="00B0F0"/>
                </a:solidFill>
                <a:latin typeface="Times New Roman" pitchFamily="18" charset="0"/>
                <a:cs typeface="Times New Roman" pitchFamily="18" charset="0"/>
              </a:rPr>
              <a:t>give-get </a:t>
            </a:r>
            <a:r>
              <a:rPr lang="en-US" sz="3200" dirty="0" smtClean="0">
                <a:solidFill>
                  <a:srgbClr val="00B0F0"/>
                </a:solidFill>
                <a:latin typeface="Times New Roman" pitchFamily="18" charset="0"/>
                <a:cs typeface="Times New Roman" pitchFamily="18" charset="0"/>
              </a:rPr>
              <a:t>exchanges</a:t>
            </a:r>
            <a:endParaRPr lang="en-US" sz="3200" dirty="0">
              <a:solidFill>
                <a:srgbClr val="00B0F0"/>
              </a:solidFill>
              <a:latin typeface="Times New Roman" pitchFamily="18" charset="0"/>
              <a:cs typeface="Times New Roman" pitchFamily="18" charset="0"/>
            </a:endParaRPr>
          </a:p>
          <a:p>
            <a:pPr algn="just">
              <a:lnSpc>
                <a:spcPct val="90000"/>
              </a:lnSpc>
            </a:pPr>
            <a:r>
              <a:rPr lang="en-US" sz="3200" dirty="0">
                <a:latin typeface="Times New Roman" pitchFamily="18" charset="0"/>
                <a:cs typeface="Times New Roman" pitchFamily="18" charset="0"/>
              </a:rPr>
              <a:t>The basic exchanges can be grouped into </a:t>
            </a:r>
            <a:r>
              <a:rPr lang="en-US" sz="3200" dirty="0">
                <a:solidFill>
                  <a:srgbClr val="FF0000"/>
                </a:solidFill>
                <a:latin typeface="Times New Roman" pitchFamily="18" charset="0"/>
                <a:cs typeface="Times New Roman" pitchFamily="18" charset="0"/>
              </a:rPr>
              <a:t>five </a:t>
            </a:r>
            <a:r>
              <a:rPr lang="en-US" sz="3200" dirty="0">
                <a:latin typeface="Times New Roman" pitchFamily="18" charset="0"/>
                <a:cs typeface="Times New Roman" pitchFamily="18" charset="0"/>
              </a:rPr>
              <a:t>major transaction </a:t>
            </a:r>
            <a:r>
              <a:rPr lang="en-US" sz="3200" dirty="0" smtClean="0">
                <a:latin typeface="Times New Roman" pitchFamily="18" charset="0"/>
                <a:cs typeface="Times New Roman" pitchFamily="18" charset="0"/>
              </a:rPr>
              <a:t>cycles</a:t>
            </a:r>
            <a:r>
              <a:rPr lang="en-US" sz="3200" dirty="0" smtClean="0"/>
              <a:t> </a:t>
            </a:r>
            <a:r>
              <a:rPr lang="en-US" sz="3200" dirty="0" smtClean="0">
                <a:solidFill>
                  <a:srgbClr val="00B0F0"/>
                </a:solidFill>
                <a:latin typeface="Times New Roman" pitchFamily="18" charset="0"/>
                <a:cs typeface="Times New Roman" pitchFamily="18" charset="0"/>
              </a:rPr>
              <a:t>(Which is considered as basic Subsystems in the AIS)</a:t>
            </a:r>
            <a:endParaRPr lang="en-US" sz="3200" dirty="0">
              <a:solidFill>
                <a:srgbClr val="00B0F0"/>
              </a:solidFill>
              <a:latin typeface="Times New Roman" pitchFamily="18" charset="0"/>
              <a:cs typeface="Times New Roman" pitchFamily="18" charset="0"/>
            </a:endParaRPr>
          </a:p>
          <a:p>
            <a:pPr lvl="1">
              <a:lnSpc>
                <a:spcPct val="90000"/>
              </a:lnSpc>
            </a:pPr>
            <a:r>
              <a:rPr lang="en-US" sz="3200" dirty="0">
                <a:latin typeface="Times New Roman" pitchFamily="18" charset="0"/>
                <a:cs typeface="Times New Roman" pitchFamily="18" charset="0"/>
              </a:rPr>
              <a:t>Revenue cycle</a:t>
            </a:r>
          </a:p>
          <a:p>
            <a:pPr lvl="1">
              <a:lnSpc>
                <a:spcPct val="90000"/>
              </a:lnSpc>
            </a:pPr>
            <a:r>
              <a:rPr lang="en-US" sz="3200" dirty="0">
                <a:latin typeface="Times New Roman" pitchFamily="18" charset="0"/>
                <a:cs typeface="Times New Roman" pitchFamily="18" charset="0"/>
              </a:rPr>
              <a:t>Expenditure cycle</a:t>
            </a:r>
          </a:p>
          <a:p>
            <a:pPr lvl="1">
              <a:lnSpc>
                <a:spcPct val="90000"/>
              </a:lnSpc>
            </a:pPr>
            <a:r>
              <a:rPr lang="en-US" sz="3200" dirty="0">
                <a:latin typeface="Times New Roman" pitchFamily="18" charset="0"/>
                <a:cs typeface="Times New Roman" pitchFamily="18" charset="0"/>
              </a:rPr>
              <a:t>Production cycle</a:t>
            </a:r>
          </a:p>
          <a:p>
            <a:pPr lvl="1">
              <a:lnSpc>
                <a:spcPct val="90000"/>
              </a:lnSpc>
            </a:pPr>
            <a:r>
              <a:rPr lang="en-US" sz="3200" dirty="0">
                <a:latin typeface="Times New Roman" pitchFamily="18" charset="0"/>
                <a:cs typeface="Times New Roman" pitchFamily="18" charset="0"/>
              </a:rPr>
              <a:t>Human resources/payroll cycle</a:t>
            </a:r>
          </a:p>
          <a:p>
            <a:pPr lvl="1">
              <a:lnSpc>
                <a:spcPct val="90000"/>
              </a:lnSpc>
            </a:pPr>
            <a:r>
              <a:rPr lang="en-US" sz="3200" dirty="0">
                <a:latin typeface="Times New Roman" pitchFamily="18" charset="0"/>
                <a:cs typeface="Times New Roman" pitchFamily="18" charset="0"/>
              </a:rPr>
              <a:t>Financing cycle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2994">
                                            <p:txEl>
                                              <p:pRg st="0" end="0"/>
                                            </p:txEl>
                                          </p:spTgt>
                                        </p:tgtEl>
                                        <p:attrNameLst>
                                          <p:attrName>style.visibility</p:attrName>
                                        </p:attrNameLst>
                                      </p:cBhvr>
                                      <p:to>
                                        <p:strVal val="visible"/>
                                      </p:to>
                                    </p:set>
                                    <p:animEffect transition="in" filter="wipe(up)">
                                      <p:cBhvr>
                                        <p:cTn id="7" dur="500"/>
                                        <p:tgtEl>
                                          <p:spTgt spid="2129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2994">
                                            <p:txEl>
                                              <p:pRg st="1" end="1"/>
                                            </p:txEl>
                                          </p:spTgt>
                                        </p:tgtEl>
                                        <p:attrNameLst>
                                          <p:attrName>style.visibility</p:attrName>
                                        </p:attrNameLst>
                                      </p:cBhvr>
                                      <p:to>
                                        <p:strVal val="visible"/>
                                      </p:to>
                                    </p:set>
                                    <p:animEffect transition="in" filter="wipe(up)">
                                      <p:cBhvr>
                                        <p:cTn id="12" dur="500"/>
                                        <p:tgtEl>
                                          <p:spTgt spid="2129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2994">
                                            <p:txEl>
                                              <p:pRg st="2" end="2"/>
                                            </p:txEl>
                                          </p:spTgt>
                                        </p:tgtEl>
                                        <p:attrNameLst>
                                          <p:attrName>style.visibility</p:attrName>
                                        </p:attrNameLst>
                                      </p:cBhvr>
                                      <p:to>
                                        <p:strVal val="visible"/>
                                      </p:to>
                                    </p:set>
                                    <p:animEffect transition="in" filter="wipe(up)">
                                      <p:cBhvr>
                                        <p:cTn id="17" dur="500"/>
                                        <p:tgtEl>
                                          <p:spTgt spid="2129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2994">
                                            <p:txEl>
                                              <p:pRg st="3" end="3"/>
                                            </p:txEl>
                                          </p:spTgt>
                                        </p:tgtEl>
                                        <p:attrNameLst>
                                          <p:attrName>style.visibility</p:attrName>
                                        </p:attrNameLst>
                                      </p:cBhvr>
                                      <p:to>
                                        <p:strVal val="visible"/>
                                      </p:to>
                                    </p:set>
                                    <p:animEffect transition="in" filter="wipe(up)">
                                      <p:cBhvr>
                                        <p:cTn id="22" dur="500"/>
                                        <p:tgtEl>
                                          <p:spTgt spid="2129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2994">
                                            <p:txEl>
                                              <p:pRg st="4" end="4"/>
                                            </p:txEl>
                                          </p:spTgt>
                                        </p:tgtEl>
                                        <p:attrNameLst>
                                          <p:attrName>style.visibility</p:attrName>
                                        </p:attrNameLst>
                                      </p:cBhvr>
                                      <p:to>
                                        <p:strVal val="visible"/>
                                      </p:to>
                                    </p:set>
                                    <p:animEffect transition="in" filter="wipe(up)">
                                      <p:cBhvr>
                                        <p:cTn id="27" dur="500"/>
                                        <p:tgtEl>
                                          <p:spTgt spid="2129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2994">
                                            <p:txEl>
                                              <p:pRg st="5" end="5"/>
                                            </p:txEl>
                                          </p:spTgt>
                                        </p:tgtEl>
                                        <p:attrNameLst>
                                          <p:attrName>style.visibility</p:attrName>
                                        </p:attrNameLst>
                                      </p:cBhvr>
                                      <p:to>
                                        <p:strVal val="visible"/>
                                      </p:to>
                                    </p:set>
                                    <p:animEffect transition="in" filter="wipe(up)">
                                      <p:cBhvr>
                                        <p:cTn id="32" dur="500"/>
                                        <p:tgtEl>
                                          <p:spTgt spid="21299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12994">
                                            <p:txEl>
                                              <p:pRg st="6" end="6"/>
                                            </p:txEl>
                                          </p:spTgt>
                                        </p:tgtEl>
                                        <p:attrNameLst>
                                          <p:attrName>style.visibility</p:attrName>
                                        </p:attrNameLst>
                                      </p:cBhvr>
                                      <p:to>
                                        <p:strVal val="visible"/>
                                      </p:to>
                                    </p:set>
                                    <p:animEffect transition="in" filter="wipe(up)">
                                      <p:cBhvr>
                                        <p:cTn id="37" dur="500"/>
                                        <p:tgtEl>
                                          <p:spTgt spid="2129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9" name="Rectangle 3"/>
          <p:cNvSpPr>
            <a:spLocks noGrp="1" noChangeArrowheads="1"/>
          </p:cNvSpPr>
          <p:nvPr>
            <p:ph type="title"/>
          </p:nvPr>
        </p:nvSpPr>
        <p:spPr>
          <a:xfrm>
            <a:off x="457200" y="274638"/>
            <a:ext cx="8229600" cy="563562"/>
          </a:xfrm>
          <a:ln/>
        </p:spPr>
        <p:txBody>
          <a:bodyPr>
            <a:normAutofit fontScale="90000"/>
          </a:bodyPr>
          <a:lstStyle/>
          <a:p>
            <a:r>
              <a:rPr lang="en-US" sz="4400" dirty="0" smtClean="0">
                <a:solidFill>
                  <a:srgbClr val="00B0F0"/>
                </a:solidFill>
                <a:latin typeface="Times New Roman" pitchFamily="18" charset="0"/>
                <a:cs typeface="Times New Roman" pitchFamily="18" charset="0"/>
              </a:rPr>
              <a:t>BUSINESS CYCLES </a:t>
            </a:r>
            <a:endParaRPr lang="en-US" sz="4400" dirty="0">
              <a:solidFill>
                <a:srgbClr val="00B0F0"/>
              </a:solidFill>
              <a:latin typeface="Times New Roman" pitchFamily="18" charset="0"/>
              <a:cs typeface="Times New Roman" pitchFamily="18" charset="0"/>
            </a:endParaRPr>
          </a:p>
        </p:txBody>
      </p:sp>
      <p:sp>
        <p:nvSpPr>
          <p:cNvPr id="214018" name="Rectangle 2"/>
          <p:cNvSpPr>
            <a:spLocks noGrp="1" noChangeArrowheads="1"/>
          </p:cNvSpPr>
          <p:nvPr>
            <p:ph sz="quarter" idx="1"/>
          </p:nvPr>
        </p:nvSpPr>
        <p:spPr>
          <a:xfrm>
            <a:off x="457200" y="1066800"/>
            <a:ext cx="8229600" cy="4940491"/>
          </a:xfrm>
          <a:ln/>
        </p:spPr>
        <p:txBody>
          <a:bodyPr/>
          <a:lstStyle/>
          <a:p>
            <a:pPr>
              <a:lnSpc>
                <a:spcPct val="90000"/>
              </a:lnSpc>
            </a:pPr>
            <a:r>
              <a:rPr lang="en-US" dirty="0"/>
              <a:t>Many business activities are paired in </a:t>
            </a:r>
            <a:r>
              <a:rPr lang="en-US" dirty="0">
                <a:solidFill>
                  <a:srgbClr val="FF0000"/>
                </a:solidFill>
              </a:rPr>
              <a:t>give-get exchanges</a:t>
            </a:r>
          </a:p>
          <a:p>
            <a:pPr>
              <a:lnSpc>
                <a:spcPct val="90000"/>
              </a:lnSpc>
            </a:pPr>
            <a:r>
              <a:rPr lang="en-US" dirty="0"/>
              <a:t>The basic exchanges can be grouped into five major </a:t>
            </a:r>
            <a:r>
              <a:rPr lang="en-US" dirty="0" smtClean="0"/>
              <a:t>transaction cycles</a:t>
            </a:r>
            <a:r>
              <a:rPr lang="en-US" dirty="0"/>
              <a:t>.</a:t>
            </a:r>
          </a:p>
          <a:p>
            <a:pPr lvl="1">
              <a:lnSpc>
                <a:spcPct val="90000"/>
              </a:lnSpc>
            </a:pPr>
            <a:r>
              <a:rPr lang="en-US" sz="3200" dirty="0" smtClean="0">
                <a:solidFill>
                  <a:srgbClr val="CC0000"/>
                </a:solidFill>
                <a:latin typeface="Times New Roman" pitchFamily="18" charset="0"/>
                <a:cs typeface="Times New Roman" pitchFamily="18" charset="0"/>
              </a:rPr>
              <a:t>Revenue </a:t>
            </a:r>
            <a:r>
              <a:rPr lang="en-US" sz="3200" dirty="0">
                <a:solidFill>
                  <a:srgbClr val="CC0000"/>
                </a:solidFill>
                <a:latin typeface="Times New Roman" pitchFamily="18" charset="0"/>
                <a:cs typeface="Times New Roman" pitchFamily="18" charset="0"/>
              </a:rPr>
              <a:t>cycle</a:t>
            </a:r>
          </a:p>
          <a:p>
            <a:pPr lvl="1">
              <a:lnSpc>
                <a:spcPct val="90000"/>
              </a:lnSpc>
            </a:pPr>
            <a:r>
              <a:rPr lang="en-US" sz="3200" dirty="0">
                <a:latin typeface="Times New Roman" pitchFamily="18" charset="0"/>
                <a:cs typeface="Times New Roman" pitchFamily="18" charset="0"/>
              </a:rPr>
              <a:t>Expenditure cycle</a:t>
            </a:r>
          </a:p>
          <a:p>
            <a:pPr lvl="1">
              <a:lnSpc>
                <a:spcPct val="90000"/>
              </a:lnSpc>
            </a:pPr>
            <a:r>
              <a:rPr lang="en-US" sz="3200" dirty="0">
                <a:latin typeface="Times New Roman" pitchFamily="18" charset="0"/>
                <a:cs typeface="Times New Roman" pitchFamily="18" charset="0"/>
              </a:rPr>
              <a:t>Production cycle</a:t>
            </a:r>
          </a:p>
          <a:p>
            <a:pPr lvl="1">
              <a:lnSpc>
                <a:spcPct val="90000"/>
              </a:lnSpc>
            </a:pPr>
            <a:r>
              <a:rPr lang="en-US" sz="3200" dirty="0">
                <a:latin typeface="Times New Roman" pitchFamily="18" charset="0"/>
                <a:cs typeface="Times New Roman" pitchFamily="18" charset="0"/>
              </a:rPr>
              <a:t>Human resources/payroll cycle</a:t>
            </a:r>
          </a:p>
          <a:p>
            <a:pPr lvl="1">
              <a:lnSpc>
                <a:spcPct val="90000"/>
              </a:lnSpc>
            </a:pPr>
            <a:r>
              <a:rPr lang="en-US" sz="3200" dirty="0">
                <a:latin typeface="Times New Roman" pitchFamily="18" charset="0"/>
                <a:cs typeface="Times New Roman" pitchFamily="18" charset="0"/>
              </a:rPr>
              <a:t>Financing cycle</a:t>
            </a:r>
          </a:p>
        </p:txBody>
      </p:sp>
      <p:sp>
        <p:nvSpPr>
          <p:cNvPr id="214020" name="Rectangle 4"/>
          <p:cNvSpPr>
            <a:spLocks noChangeArrowheads="1"/>
          </p:cNvSpPr>
          <p:nvPr/>
        </p:nvSpPr>
        <p:spPr bwMode="auto">
          <a:xfrm>
            <a:off x="838200" y="2971800"/>
            <a:ext cx="2971800" cy="6096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4020"/>
                                        </p:tgtEl>
                                        <p:attrNameLst>
                                          <p:attrName>style.visibility</p:attrName>
                                        </p:attrNameLst>
                                      </p:cBhvr>
                                      <p:to>
                                        <p:strVal val="visible"/>
                                      </p:to>
                                    </p:set>
                                    <p:anim calcmode="lin" valueType="num">
                                      <p:cBhvr>
                                        <p:cTn id="7" dur="500" fill="hold"/>
                                        <p:tgtEl>
                                          <p:spTgt spid="214020"/>
                                        </p:tgtEl>
                                        <p:attrNameLst>
                                          <p:attrName>ppt_w</p:attrName>
                                        </p:attrNameLst>
                                      </p:cBhvr>
                                      <p:tavLst>
                                        <p:tav tm="0">
                                          <p:val>
                                            <p:fltVal val="0"/>
                                          </p:val>
                                        </p:tav>
                                        <p:tav tm="100000">
                                          <p:val>
                                            <p:strVal val="#ppt_w"/>
                                          </p:val>
                                        </p:tav>
                                      </p:tavLst>
                                    </p:anim>
                                    <p:anim calcmode="lin" valueType="num">
                                      <p:cBhvr>
                                        <p:cTn id="8" dur="500" fill="hold"/>
                                        <p:tgtEl>
                                          <p:spTgt spid="2140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2750</Words>
  <Application>Microsoft Office PowerPoint</Application>
  <PresentationFormat>On-screen Show (4:3)</PresentationFormat>
  <Paragraphs>614</Paragraphs>
  <Slides>66</Slides>
  <Notes>0</Notes>
  <HiddenSlides>4</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CHAPTER 2</vt:lpstr>
      <vt:lpstr>INTRODUCTION</vt:lpstr>
      <vt:lpstr>          INFORMATION NEEDS AND BUSINESS ACTIVITIES</vt:lpstr>
      <vt:lpstr>INFORMATION NEEDS AND BUSINESS ACTIVITIES</vt:lpstr>
      <vt:lpstr>INTERACTION WITH EXTERNAL AND INTERNAL PARTIES</vt:lpstr>
      <vt:lpstr>INTERACTION WITH EXTERNAL AND INTERNAL PARTIES</vt:lpstr>
      <vt:lpstr>INTERACTION WITH EXTERNAL AND INTERNAL PARTIES</vt:lpstr>
      <vt:lpstr>BUSINESS CYCLES &amp; AIS</vt:lpstr>
      <vt:lpstr>BUSINESS CYCLES </vt:lpstr>
      <vt:lpstr>REVENUE CYCLE</vt:lpstr>
      <vt:lpstr>BUSINESS CYCLES</vt:lpstr>
      <vt:lpstr>EXPENDITURE CYCLE</vt:lpstr>
      <vt:lpstr>              BUSINESS CYCLES</vt:lpstr>
      <vt:lpstr> PRODUCTION CYCLE</vt:lpstr>
      <vt:lpstr>BUSINESS CYCLES</vt:lpstr>
      <vt:lpstr>            HUMAN RESOURCES/ PAYROLL CYCLE</vt:lpstr>
      <vt:lpstr>            BUSINESS CYCLES</vt:lpstr>
      <vt:lpstr>            FINANCING CYCLE</vt:lpstr>
      <vt:lpstr>Business  process and  AIS</vt:lpstr>
      <vt:lpstr>BUSINESS CYCLES &amp; AIS</vt:lpstr>
      <vt:lpstr> BUSINESS CYCLES </vt:lpstr>
      <vt:lpstr>BUSINESS CYCLES</vt:lpstr>
      <vt:lpstr>BUSINESS CYCLES </vt:lpstr>
      <vt:lpstr>BUSINESS CYCLES</vt:lpstr>
      <vt:lpstr> BUSINESS CYCLES</vt:lpstr>
      <vt:lpstr>            BUSINESS CYCLES</vt:lpstr>
      <vt:lpstr>Slide 27</vt:lpstr>
      <vt:lpstr>Slide 28</vt:lpstr>
      <vt:lpstr>Slide 29</vt:lpstr>
      <vt:lpstr>Slide 30</vt:lpstr>
      <vt:lpstr>Slide 31</vt:lpstr>
      <vt:lpstr>Slide 32</vt:lpstr>
      <vt:lpstr> DATA PROCESSING CYCLE</vt:lpstr>
      <vt:lpstr> DATA PROCESSING CYCLE</vt:lpstr>
      <vt:lpstr>DATA PROCESSING CYCLE</vt:lpstr>
      <vt:lpstr>THE DATA PROCESSING CYCLE</vt:lpstr>
      <vt:lpstr>DATA INPUT</vt:lpstr>
      <vt:lpstr>DATA INPUT</vt:lpstr>
      <vt:lpstr>Common Source  Documents and Functions</vt:lpstr>
      <vt:lpstr> DATA PROCESSING CYCLE</vt:lpstr>
      <vt:lpstr>COMPUTER-BASED STORAGE CONCEPTS</vt:lpstr>
      <vt:lpstr>COMPUTER-BASED STORAGE CONCEPTS</vt:lpstr>
      <vt:lpstr>COMPUTER-BASED STORAGE CONCEPTS</vt:lpstr>
      <vt:lpstr>COMPUTER-BASED STORAGE CONCEPTS</vt:lpstr>
      <vt:lpstr>COMPUTER-BASED STORAGE CONCEPTS</vt:lpstr>
      <vt:lpstr>COMPUTER-BASED STORAGE CONCEPTS</vt:lpstr>
      <vt:lpstr>COMPUTER-BASED STORAGE CONCEPTS</vt:lpstr>
      <vt:lpstr>COMPUTER-BASED STORAGE CONCEPTS</vt:lpstr>
      <vt:lpstr>COMPUTER-BASED STORAGE CONCEPTS</vt:lpstr>
      <vt:lpstr>COMPUTER-BASED STORAGE CONCEPTS</vt:lpstr>
      <vt:lpstr> DATA PROCESSING CYCLE</vt:lpstr>
      <vt:lpstr>DATA PROCESSING</vt:lpstr>
      <vt:lpstr>DATA PROCESSING</vt:lpstr>
      <vt:lpstr>DATA PROCESSING</vt:lpstr>
      <vt:lpstr>DATA PROCESSING</vt:lpstr>
      <vt:lpstr>DATA PROCESSING</vt:lpstr>
      <vt:lpstr>DATA PROCESSING</vt:lpstr>
      <vt:lpstr>DATA PROCESSING</vt:lpstr>
      <vt:lpstr>DATA PROCESSING</vt:lpstr>
      <vt:lpstr>DATA PROCESSING</vt:lpstr>
      <vt:lpstr> DATA PROCESSING CYCLE</vt:lpstr>
      <vt:lpstr>INFORMATION OUTPUT</vt:lpstr>
      <vt:lpstr>INFORMATION OUTPUT</vt:lpstr>
      <vt:lpstr>INFORMATION OUTPUT</vt:lpstr>
      <vt:lpstr>Always take time to smile!</vt:lpstr>
      <vt:lpstr>Slide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99</cp:revision>
  <dcterms:created xsi:type="dcterms:W3CDTF">2014-04-20T06:39:01Z</dcterms:created>
  <dcterms:modified xsi:type="dcterms:W3CDTF">2016-05-21T11:21:31Z</dcterms:modified>
</cp:coreProperties>
</file>