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7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25" r:id="rId62"/>
    <p:sldId id="326" r:id="rId63"/>
    <p:sldId id="327" r:id="rId64"/>
    <p:sldId id="328" r:id="rId65"/>
    <p:sldId id="329" r:id="rId66"/>
    <p:sldId id="330" r:id="rId67"/>
    <p:sldId id="343" r:id="rId68"/>
    <p:sldId id="344" r:id="rId69"/>
    <p:sldId id="345" r:id="rId70"/>
    <p:sldId id="346" r:id="rId7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5.emf"/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5.emf"/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5.emf"/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5.emf"/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2.emf"/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3.emf"/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B30CB-F0C5-4037-AD0F-17247C5E6A03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8BE0B-2D9F-4EE8-A98F-4178B7DB49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8BE0B-2D9F-4EE8-A98F-4178B7DB4980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8DBE-E7CB-4D98-8712-F3A2DEC9CEFF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BED17-0E59-4106-9899-4F51992E49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8DBE-E7CB-4D98-8712-F3A2DEC9CEFF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BED17-0E59-4106-9899-4F51992E49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8DBE-E7CB-4D98-8712-F3A2DEC9CEFF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BED17-0E59-4106-9899-4F51992E49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8DBE-E7CB-4D98-8712-F3A2DEC9CEFF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BED17-0E59-4106-9899-4F51992E49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8DBE-E7CB-4D98-8712-F3A2DEC9CEFF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BED17-0E59-4106-9899-4F51992E49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8DBE-E7CB-4D98-8712-F3A2DEC9CEFF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BED17-0E59-4106-9899-4F51992E49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8DBE-E7CB-4D98-8712-F3A2DEC9CEFF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BED17-0E59-4106-9899-4F51992E49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8DBE-E7CB-4D98-8712-F3A2DEC9CEFF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BED17-0E59-4106-9899-4F51992E49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8DBE-E7CB-4D98-8712-F3A2DEC9CEFF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BED17-0E59-4106-9899-4F51992E49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8DBE-E7CB-4D98-8712-F3A2DEC9CEFF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BED17-0E59-4106-9899-4F51992E49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8DBE-E7CB-4D98-8712-F3A2DEC9CEFF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BED17-0E59-4106-9899-4F51992E49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D8DBE-E7CB-4D98-8712-F3A2DEC9CEFF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BED17-0E59-4106-9899-4F51992E49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Microsoft_Office_Excel_97-2003_Worksheet3.xls"/><Relationship Id="rId4" Type="http://schemas.openxmlformats.org/officeDocument/2006/relationships/oleObject" Target="../embeddings/Microsoft_Office_Excel_97-2003_Worksheet2.xls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4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Microsoft_Office_Excel_97-2003_Worksheet6.xls"/><Relationship Id="rId4" Type="http://schemas.openxmlformats.org/officeDocument/2006/relationships/oleObject" Target="../embeddings/Microsoft_Office_Excel_97-2003_Worksheet5.xls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7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Microsoft_Office_Excel_97-2003_Worksheet9.xls"/><Relationship Id="rId4" Type="http://schemas.openxmlformats.org/officeDocument/2006/relationships/oleObject" Target="../embeddings/Microsoft_Office_Excel_97-2003_Worksheet8.xls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0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Microsoft_Office_Excel_97-2003_Worksheet12.xls"/><Relationship Id="rId4" Type="http://schemas.openxmlformats.org/officeDocument/2006/relationships/oleObject" Target="../embeddings/Microsoft_Office_Excel_97-2003_Worksheet11.xls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3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Microsoft_Office_Excel_97-2003_Worksheet15.xls"/><Relationship Id="rId4" Type="http://schemas.openxmlformats.org/officeDocument/2006/relationships/oleObject" Target="../embeddings/Microsoft_Office_Excel_97-2003_Worksheet14.xls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6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Microsoft_Office_Excel_97-2003_Worksheet18.xls"/><Relationship Id="rId4" Type="http://schemas.openxmlformats.org/officeDocument/2006/relationships/oleObject" Target="../embeddings/Microsoft_Office_Excel_97-2003_Worksheet17.xls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9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Microsoft_Office_Excel_97-2003_Worksheet21.xls"/><Relationship Id="rId4" Type="http://schemas.openxmlformats.org/officeDocument/2006/relationships/oleObject" Target="../embeddings/Microsoft_Office_Excel_97-2003_Worksheet20.xls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5400" dirty="0" smtClean="0">
                <a:solidFill>
                  <a:srgbClr val="00B0F0"/>
                </a:solidFill>
              </a:rPr>
              <a:t>CHAPTER 3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pPr algn="ctr"/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Relational data base</a:t>
            </a:r>
            <a:endParaRPr lang="en-US" sz="4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 smtClean="0">
                <a:solidFill>
                  <a:srgbClr val="00B0F0"/>
                </a:solidFill>
              </a:rPr>
              <a:t>FILE VS. DATABASES</a:t>
            </a:r>
          </a:p>
        </p:txBody>
      </p:sp>
      <p:sp>
        <p:nvSpPr>
          <p:cNvPr id="1571843" name="Rectangle 3"/>
          <p:cNvSpPr>
            <a:spLocks noGrp="1" noChangeArrowheads="1"/>
          </p:cNvSpPr>
          <p:nvPr>
            <p:ph idx="1"/>
          </p:nvPr>
        </p:nvSpPr>
        <p:spPr>
          <a:xfrm>
            <a:off x="3657600" y="1066800"/>
            <a:ext cx="5334000" cy="57912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proliferation of master files created problems: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Often the 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same information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was stored in multiple master files.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Made it more difficult to effectively 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integrate data and obtain an organization-wide view of the data.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Also, the same information may 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not have been consistent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between files.</a:t>
            </a:r>
          </a:p>
          <a:p>
            <a:pPr lvl="2" eaLnBrk="1" hangingPunct="1">
              <a:lnSpc>
                <a:spcPct val="8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e.g. If a student changed his phone number, it may have been updated in one master file but not another.</a:t>
            </a:r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304800" y="1524000"/>
            <a:ext cx="1295400" cy="1524000"/>
          </a:xfrm>
          <a:prstGeom prst="flowChartMagneticDisk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Master File 1</a:t>
            </a:r>
          </a:p>
          <a:p>
            <a:pPr algn="ctr"/>
            <a:r>
              <a:rPr lang="en-US" dirty="0"/>
              <a:t>Fact A</a:t>
            </a:r>
          </a:p>
          <a:p>
            <a:pPr algn="ctr"/>
            <a:r>
              <a:rPr lang="en-US" dirty="0"/>
              <a:t>Fact B</a:t>
            </a:r>
          </a:p>
          <a:p>
            <a:pPr algn="ctr"/>
            <a:r>
              <a:rPr lang="en-US" dirty="0"/>
              <a:t>Fact C</a:t>
            </a:r>
          </a:p>
        </p:txBody>
      </p:sp>
      <p:sp>
        <p:nvSpPr>
          <p:cNvPr id="28677" name="AutoShape 7"/>
          <p:cNvSpPr>
            <a:spLocks noChangeArrowheads="1"/>
          </p:cNvSpPr>
          <p:nvPr/>
        </p:nvSpPr>
        <p:spPr bwMode="auto">
          <a:xfrm>
            <a:off x="152400" y="3276600"/>
            <a:ext cx="1371600" cy="1524000"/>
          </a:xfrm>
          <a:prstGeom prst="flowChartMagneticDisk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Master File 2</a:t>
            </a:r>
          </a:p>
          <a:p>
            <a:pPr algn="ctr"/>
            <a:r>
              <a:rPr lang="en-US" dirty="0"/>
              <a:t>Fact A</a:t>
            </a:r>
          </a:p>
          <a:p>
            <a:pPr algn="ctr"/>
            <a:r>
              <a:rPr lang="en-US" dirty="0"/>
              <a:t>Fact D</a:t>
            </a:r>
          </a:p>
          <a:p>
            <a:pPr algn="ctr"/>
            <a:r>
              <a:rPr lang="en-US" dirty="0"/>
              <a:t>Fact F</a:t>
            </a:r>
          </a:p>
        </p:txBody>
      </p:sp>
      <p:sp>
        <p:nvSpPr>
          <p:cNvPr id="28678" name="AutoShape 8"/>
          <p:cNvSpPr>
            <a:spLocks noChangeArrowheads="1"/>
          </p:cNvSpPr>
          <p:nvPr/>
        </p:nvSpPr>
        <p:spPr bwMode="auto">
          <a:xfrm>
            <a:off x="304800" y="5029200"/>
            <a:ext cx="1219200" cy="1524000"/>
          </a:xfrm>
          <a:prstGeom prst="flowChartMagneticDisk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Master File 3</a:t>
            </a:r>
          </a:p>
          <a:p>
            <a:pPr algn="ctr"/>
            <a:r>
              <a:rPr lang="en-US"/>
              <a:t>Fact A</a:t>
            </a:r>
          </a:p>
          <a:p>
            <a:pPr algn="ctr"/>
            <a:r>
              <a:rPr lang="en-US"/>
              <a:t>Fact B</a:t>
            </a:r>
          </a:p>
          <a:p>
            <a:pPr algn="ctr"/>
            <a:r>
              <a:rPr lang="en-US"/>
              <a:t>Fact F</a:t>
            </a:r>
          </a:p>
        </p:txBody>
      </p:sp>
      <p:sp>
        <p:nvSpPr>
          <p:cNvPr id="28679" name="Rectangle 9"/>
          <p:cNvSpPr>
            <a:spLocks noChangeArrowheads="1"/>
          </p:cNvSpPr>
          <p:nvPr/>
        </p:nvSpPr>
        <p:spPr bwMode="auto">
          <a:xfrm>
            <a:off x="1981200" y="1905000"/>
            <a:ext cx="13716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Enrollment</a:t>
            </a:r>
          </a:p>
          <a:p>
            <a:pPr algn="ctr"/>
            <a:r>
              <a:rPr lang="en-US" sz="1600"/>
              <a:t>Program</a:t>
            </a:r>
          </a:p>
        </p:txBody>
      </p:sp>
      <p:sp>
        <p:nvSpPr>
          <p:cNvPr id="28680" name="Rectangle 10"/>
          <p:cNvSpPr>
            <a:spLocks noChangeArrowheads="1"/>
          </p:cNvSpPr>
          <p:nvPr/>
        </p:nvSpPr>
        <p:spPr bwMode="auto">
          <a:xfrm>
            <a:off x="1981200" y="3733800"/>
            <a:ext cx="13716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Fin. Aid</a:t>
            </a:r>
          </a:p>
          <a:p>
            <a:pPr algn="ctr"/>
            <a:r>
              <a:rPr lang="en-US" sz="1600"/>
              <a:t>Program</a:t>
            </a:r>
          </a:p>
        </p:txBody>
      </p:sp>
      <p:sp>
        <p:nvSpPr>
          <p:cNvPr id="28681" name="Rectangle 11"/>
          <p:cNvSpPr>
            <a:spLocks noChangeArrowheads="1"/>
          </p:cNvSpPr>
          <p:nvPr/>
        </p:nvSpPr>
        <p:spPr bwMode="auto">
          <a:xfrm>
            <a:off x="1981200" y="5410200"/>
            <a:ext cx="13716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Grades</a:t>
            </a:r>
          </a:p>
          <a:p>
            <a:pPr algn="ctr"/>
            <a:r>
              <a:rPr lang="en-US" sz="1600"/>
              <a:t>Program</a:t>
            </a:r>
          </a:p>
        </p:txBody>
      </p:sp>
      <p:sp>
        <p:nvSpPr>
          <p:cNvPr id="28682" name="Line 12"/>
          <p:cNvSpPr>
            <a:spLocks noChangeShapeType="1"/>
          </p:cNvSpPr>
          <p:nvPr/>
        </p:nvSpPr>
        <p:spPr bwMode="auto">
          <a:xfrm>
            <a:off x="1524000" y="5715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83" name="Line 13"/>
          <p:cNvSpPr>
            <a:spLocks noChangeShapeType="1"/>
          </p:cNvSpPr>
          <p:nvPr/>
        </p:nvSpPr>
        <p:spPr bwMode="auto">
          <a:xfrm>
            <a:off x="1524000" y="4038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84" name="Line 14"/>
          <p:cNvSpPr>
            <a:spLocks noChangeShapeType="1"/>
          </p:cNvSpPr>
          <p:nvPr/>
        </p:nvSpPr>
        <p:spPr bwMode="auto">
          <a:xfrm>
            <a:off x="1524000" y="2209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7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7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7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7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7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1843" grpId="0" build="p" bldLvl="5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 smtClean="0">
                <a:solidFill>
                  <a:srgbClr val="00B0F0"/>
                </a:solidFill>
              </a:rPr>
              <a:t>FILE VS. DATABASES</a:t>
            </a:r>
          </a:p>
        </p:txBody>
      </p:sp>
      <p:sp>
        <p:nvSpPr>
          <p:cNvPr id="1572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0" y="1600200"/>
            <a:ext cx="41148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Database systems were developed to address the above stated  problems</a:t>
            </a:r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1447800" y="1524000"/>
            <a:ext cx="1600200" cy="1524000"/>
          </a:xfrm>
          <a:prstGeom prst="flowChartMagneticDisk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Database</a:t>
            </a:r>
          </a:p>
          <a:p>
            <a:pPr algn="ctr"/>
            <a:r>
              <a:rPr lang="en-US"/>
              <a:t>Fact A     Fact B</a:t>
            </a:r>
          </a:p>
          <a:p>
            <a:pPr algn="ctr"/>
            <a:r>
              <a:rPr lang="en-US"/>
              <a:t>Fact C     Fact D</a:t>
            </a:r>
          </a:p>
          <a:p>
            <a:pPr algn="ctr"/>
            <a:r>
              <a:rPr lang="en-US"/>
              <a:t>Fact E     Fact F</a:t>
            </a:r>
          </a:p>
        </p:txBody>
      </p:sp>
      <p:sp>
        <p:nvSpPr>
          <p:cNvPr id="29701" name="Rectangle 7"/>
          <p:cNvSpPr>
            <a:spLocks noChangeArrowheads="1"/>
          </p:cNvSpPr>
          <p:nvPr/>
        </p:nvSpPr>
        <p:spPr bwMode="auto">
          <a:xfrm>
            <a:off x="152400" y="5029200"/>
            <a:ext cx="1371600" cy="6858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Enrollment</a:t>
            </a:r>
          </a:p>
          <a:p>
            <a:pPr algn="ctr"/>
            <a:r>
              <a:rPr lang="en-US" sz="1600"/>
              <a:t>Program</a:t>
            </a:r>
          </a:p>
        </p:txBody>
      </p:sp>
      <p:sp>
        <p:nvSpPr>
          <p:cNvPr id="29702" name="Rectangle 8"/>
          <p:cNvSpPr>
            <a:spLocks noChangeArrowheads="1"/>
          </p:cNvSpPr>
          <p:nvPr/>
        </p:nvSpPr>
        <p:spPr bwMode="auto">
          <a:xfrm>
            <a:off x="1600200" y="5029200"/>
            <a:ext cx="1371600" cy="6858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Fin. Aid</a:t>
            </a:r>
          </a:p>
          <a:p>
            <a:pPr algn="ctr"/>
            <a:r>
              <a:rPr lang="en-US" sz="1600"/>
              <a:t>Program</a:t>
            </a:r>
          </a:p>
        </p:txBody>
      </p:sp>
      <p:sp>
        <p:nvSpPr>
          <p:cNvPr id="29703" name="Rectangle 9"/>
          <p:cNvSpPr>
            <a:spLocks noChangeArrowheads="1"/>
          </p:cNvSpPr>
          <p:nvPr/>
        </p:nvSpPr>
        <p:spPr bwMode="auto">
          <a:xfrm>
            <a:off x="3048000" y="5029200"/>
            <a:ext cx="1371600" cy="6858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Grades</a:t>
            </a:r>
          </a:p>
          <a:p>
            <a:pPr algn="ctr"/>
            <a:r>
              <a:rPr lang="en-US" sz="1600"/>
              <a:t>Program</a:t>
            </a:r>
          </a:p>
        </p:txBody>
      </p:sp>
      <p:sp>
        <p:nvSpPr>
          <p:cNvPr id="29704" name="Rectangle 13"/>
          <p:cNvSpPr>
            <a:spLocks noChangeArrowheads="1"/>
          </p:cNvSpPr>
          <p:nvPr/>
        </p:nvSpPr>
        <p:spPr bwMode="auto">
          <a:xfrm>
            <a:off x="1219200" y="3581400"/>
            <a:ext cx="1981200" cy="9144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Database</a:t>
            </a:r>
          </a:p>
          <a:p>
            <a:pPr algn="ctr"/>
            <a:r>
              <a:rPr lang="en-US" sz="1800"/>
              <a:t>Management</a:t>
            </a:r>
          </a:p>
          <a:p>
            <a:pPr algn="ctr"/>
            <a:r>
              <a:rPr lang="en-US" sz="1800"/>
              <a:t>System</a:t>
            </a:r>
          </a:p>
        </p:txBody>
      </p:sp>
      <p:sp>
        <p:nvSpPr>
          <p:cNvPr id="29705" name="Line 14"/>
          <p:cNvSpPr>
            <a:spLocks noChangeShapeType="1"/>
          </p:cNvSpPr>
          <p:nvPr/>
        </p:nvSpPr>
        <p:spPr bwMode="auto">
          <a:xfrm>
            <a:off x="2286000" y="30480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6" name="Line 15"/>
          <p:cNvSpPr>
            <a:spLocks noChangeShapeType="1"/>
          </p:cNvSpPr>
          <p:nvPr/>
        </p:nvSpPr>
        <p:spPr bwMode="auto">
          <a:xfrm>
            <a:off x="2209800" y="44958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Line 16"/>
          <p:cNvSpPr>
            <a:spLocks noChangeShapeType="1"/>
          </p:cNvSpPr>
          <p:nvPr/>
        </p:nvSpPr>
        <p:spPr bwMode="auto">
          <a:xfrm flipH="1">
            <a:off x="914400" y="4495800"/>
            <a:ext cx="7620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8" name="Line 17"/>
          <p:cNvSpPr>
            <a:spLocks noChangeShapeType="1"/>
          </p:cNvSpPr>
          <p:nvPr/>
        </p:nvSpPr>
        <p:spPr bwMode="auto">
          <a:xfrm>
            <a:off x="2895600" y="4495800"/>
            <a:ext cx="8382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72882" name="Line 18"/>
          <p:cNvSpPr>
            <a:spLocks noChangeShapeType="1"/>
          </p:cNvSpPr>
          <p:nvPr/>
        </p:nvSpPr>
        <p:spPr bwMode="auto">
          <a:xfrm flipH="1">
            <a:off x="3124200" y="2362200"/>
            <a:ext cx="1295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7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572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2867" grpId="0" build="p" bldLvl="5" autoUpdateAnimBg="0"/>
      <p:bldP spid="157288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solidFill>
                  <a:srgbClr val="00B0F0"/>
                </a:solidFill>
              </a:rPr>
              <a:t>FILE VS. DATABASES</a:t>
            </a:r>
          </a:p>
        </p:txBody>
      </p:sp>
      <p:sp>
        <p:nvSpPr>
          <p:cNvPr id="1574915" name="Rectangle 3"/>
          <p:cNvSpPr>
            <a:spLocks noGrp="1" noChangeArrowheads="1"/>
          </p:cNvSpPr>
          <p:nvPr>
            <p:ph idx="1"/>
          </p:nvPr>
        </p:nvSpPr>
        <p:spPr>
          <a:xfrm>
            <a:off x="4343400" y="1600200"/>
            <a:ext cx="4648200" cy="47244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database approach treats data as an organizational resource that should be used by 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entire organization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managed for the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entire organization,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Data is not just 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particular department.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database management system (DBMS)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serves as the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interface between the database and the various application programs.</a:t>
            </a: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1447800" y="1524000"/>
            <a:ext cx="1600200" cy="1524000"/>
          </a:xfrm>
          <a:prstGeom prst="flowChartMagneticDisk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Database</a:t>
            </a:r>
          </a:p>
          <a:p>
            <a:pPr algn="ctr"/>
            <a:r>
              <a:rPr lang="en-US"/>
              <a:t>Fact A     Fact B</a:t>
            </a:r>
          </a:p>
          <a:p>
            <a:pPr algn="ctr"/>
            <a:r>
              <a:rPr lang="en-US"/>
              <a:t>Fact C     Fact D</a:t>
            </a:r>
          </a:p>
          <a:p>
            <a:pPr algn="ctr"/>
            <a:r>
              <a:rPr lang="en-US"/>
              <a:t>Fact E     Fact F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52400" y="5029200"/>
            <a:ext cx="1371600" cy="6858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Enrollment</a:t>
            </a:r>
          </a:p>
          <a:p>
            <a:pPr algn="ctr"/>
            <a:r>
              <a:rPr lang="en-US" sz="1600"/>
              <a:t>Program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600200" y="5029200"/>
            <a:ext cx="1371600" cy="6858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Fin. Aid</a:t>
            </a:r>
          </a:p>
          <a:p>
            <a:pPr algn="ctr"/>
            <a:r>
              <a:rPr lang="en-US" sz="1600"/>
              <a:t>Program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3048000" y="5029200"/>
            <a:ext cx="1371600" cy="6858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Grades</a:t>
            </a:r>
          </a:p>
          <a:p>
            <a:pPr algn="ctr"/>
            <a:r>
              <a:rPr lang="en-US" sz="1600"/>
              <a:t>Program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1219200" y="3581400"/>
            <a:ext cx="1981200" cy="9144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Database</a:t>
            </a:r>
          </a:p>
          <a:p>
            <a:pPr algn="ctr"/>
            <a:r>
              <a:rPr lang="en-US" sz="1800"/>
              <a:t>Management</a:t>
            </a:r>
          </a:p>
          <a:p>
            <a:pPr algn="ctr"/>
            <a:r>
              <a:rPr lang="en-US" sz="1800"/>
              <a:t>System</a:t>
            </a:r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2286000" y="30480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2209800" y="44958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 flipH="1">
            <a:off x="914400" y="4495800"/>
            <a:ext cx="7620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2895600" y="4495800"/>
            <a:ext cx="8382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74925" name="Line 13"/>
          <p:cNvSpPr>
            <a:spLocks noChangeShapeType="1"/>
          </p:cNvSpPr>
          <p:nvPr/>
        </p:nvSpPr>
        <p:spPr bwMode="auto">
          <a:xfrm flipH="1" flipV="1">
            <a:off x="2971800" y="3886200"/>
            <a:ext cx="1600200" cy="914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7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7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7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574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4915" grpId="0" build="p" bldLvl="5" autoUpdateAnimBg="0"/>
      <p:bldP spid="15749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 smtClean="0">
                <a:solidFill>
                  <a:srgbClr val="00B0F0"/>
                </a:solidFill>
              </a:rPr>
              <a:t>FILE VS. DATABASES</a:t>
            </a:r>
          </a:p>
        </p:txBody>
      </p:sp>
      <p:sp>
        <p:nvSpPr>
          <p:cNvPr id="1573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0" y="1600200"/>
            <a:ext cx="4114800" cy="47244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combination of the database, the DBMS, and the application programs that access the database is referred to as the </a:t>
            </a:r>
            <a:r>
              <a:rPr lang="en-US" sz="3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database system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 typeface="Symbol" pitchFamily="18" charset="2"/>
              <a:buChar char=""/>
            </a:pPr>
            <a:endParaRPr lang="en-US" dirty="0" smtClean="0"/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1447800" y="1524000"/>
            <a:ext cx="1600200" cy="1524000"/>
          </a:xfrm>
          <a:prstGeom prst="flowChartMagneticDisk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Database</a:t>
            </a:r>
          </a:p>
          <a:p>
            <a:pPr algn="ctr"/>
            <a:r>
              <a:rPr lang="en-US"/>
              <a:t>Fact A     Fact B</a:t>
            </a:r>
          </a:p>
          <a:p>
            <a:pPr algn="ctr"/>
            <a:r>
              <a:rPr lang="en-US"/>
              <a:t>Fact C     Fact D</a:t>
            </a:r>
          </a:p>
          <a:p>
            <a:pPr algn="ctr"/>
            <a:r>
              <a:rPr lang="en-US"/>
              <a:t>Fact E     Fact F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52400" y="5029200"/>
            <a:ext cx="1371600" cy="6858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Enrollment</a:t>
            </a:r>
          </a:p>
          <a:p>
            <a:pPr algn="ctr"/>
            <a:r>
              <a:rPr lang="en-US" sz="1600"/>
              <a:t>Program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1600200" y="5029200"/>
            <a:ext cx="1371600" cy="6858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Fin. Aid</a:t>
            </a:r>
          </a:p>
          <a:p>
            <a:pPr algn="ctr"/>
            <a:r>
              <a:rPr lang="en-US" sz="1600"/>
              <a:t>Program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3048000" y="5029200"/>
            <a:ext cx="1371600" cy="6858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Grades</a:t>
            </a:r>
          </a:p>
          <a:p>
            <a:pPr algn="ctr"/>
            <a:r>
              <a:rPr lang="en-US" sz="1600"/>
              <a:t>Program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1219200" y="3581400"/>
            <a:ext cx="1981200" cy="9144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Database</a:t>
            </a:r>
          </a:p>
          <a:p>
            <a:pPr algn="ctr"/>
            <a:r>
              <a:rPr lang="en-US" sz="1800"/>
              <a:t>Management</a:t>
            </a:r>
          </a:p>
          <a:p>
            <a:pPr algn="ctr"/>
            <a:r>
              <a:rPr lang="en-US" sz="1800"/>
              <a:t>System</a:t>
            </a:r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2286000" y="30480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>
            <a:off x="2209800" y="44958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 flipH="1">
            <a:off x="914400" y="4495800"/>
            <a:ext cx="7620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2895600" y="4495800"/>
            <a:ext cx="8382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73902" name="AutoShape 14"/>
          <p:cNvSpPr>
            <a:spLocks/>
          </p:cNvSpPr>
          <p:nvPr/>
        </p:nvSpPr>
        <p:spPr bwMode="auto">
          <a:xfrm>
            <a:off x="4079875" y="1617663"/>
            <a:ext cx="844550" cy="4852987"/>
          </a:xfrm>
          <a:prstGeom prst="rightBrace">
            <a:avLst>
              <a:gd name="adj1" fmla="val 47885"/>
              <a:gd name="adj2" fmla="val 50000"/>
            </a:avLst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7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3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1573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3891" grpId="0" build="p" bldLvl="5" autoUpdateAnimBg="0"/>
      <p:bldP spid="157390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 smtClean="0"/>
              <a:t>FILE VS. DATABASES</a:t>
            </a:r>
          </a:p>
        </p:txBody>
      </p:sp>
      <p:sp>
        <p:nvSpPr>
          <p:cNvPr id="1575939" name="Rectangle 3"/>
          <p:cNvSpPr>
            <a:spLocks noGrp="1" noChangeArrowheads="1"/>
          </p:cNvSpPr>
          <p:nvPr>
            <p:ph idx="1"/>
          </p:nvPr>
        </p:nvSpPr>
        <p:spPr>
          <a:xfrm>
            <a:off x="4495800" y="1600200"/>
            <a:ext cx="4419600" cy="47244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person responsible for the database is the </a:t>
            </a:r>
            <a:r>
              <a:rPr lang="en-US" sz="3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database administrator</a:t>
            </a:r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 technology improves, many large companies are developing very large databases called </a:t>
            </a:r>
            <a:r>
              <a:rPr lang="en-US" sz="3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data warehouses.</a:t>
            </a:r>
            <a:endParaRPr lang="en-US" sz="32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1447800" y="1524000"/>
            <a:ext cx="1600200" cy="1524000"/>
          </a:xfrm>
          <a:prstGeom prst="flowChartMagneticDisk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Database</a:t>
            </a:r>
          </a:p>
          <a:p>
            <a:pPr algn="ctr"/>
            <a:r>
              <a:rPr lang="en-US"/>
              <a:t>Fact A     Fact B</a:t>
            </a:r>
          </a:p>
          <a:p>
            <a:pPr algn="ctr"/>
            <a:r>
              <a:rPr lang="en-US"/>
              <a:t>Fact C     Fact D</a:t>
            </a:r>
          </a:p>
          <a:p>
            <a:pPr algn="ctr"/>
            <a:r>
              <a:rPr lang="en-US"/>
              <a:t>Fact E     Fact F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152400" y="5029200"/>
            <a:ext cx="1371600" cy="6858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Enrollment</a:t>
            </a:r>
          </a:p>
          <a:p>
            <a:pPr algn="ctr"/>
            <a:r>
              <a:rPr lang="en-US" sz="1600"/>
              <a:t>Program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1600200" y="5029200"/>
            <a:ext cx="1371600" cy="6858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Fin. Aid</a:t>
            </a:r>
          </a:p>
          <a:p>
            <a:pPr algn="ctr"/>
            <a:r>
              <a:rPr lang="en-US" sz="1600"/>
              <a:t>Program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3048000" y="5029200"/>
            <a:ext cx="1371600" cy="6858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Grades</a:t>
            </a:r>
          </a:p>
          <a:p>
            <a:pPr algn="ctr"/>
            <a:r>
              <a:rPr lang="en-US" sz="1600"/>
              <a:t>Program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1219200" y="3581400"/>
            <a:ext cx="1981200" cy="9144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Database</a:t>
            </a:r>
          </a:p>
          <a:p>
            <a:pPr algn="ctr"/>
            <a:r>
              <a:rPr lang="en-US" sz="1800"/>
              <a:t>Management</a:t>
            </a:r>
          </a:p>
          <a:p>
            <a:pPr algn="ctr"/>
            <a:r>
              <a:rPr lang="en-US" sz="1800"/>
              <a:t>System</a:t>
            </a: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2286000" y="30480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2209800" y="44958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H="1">
            <a:off x="914400" y="4495800"/>
            <a:ext cx="7620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2895600" y="4495800"/>
            <a:ext cx="8382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7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7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5939" grpId="0" build="p" bldLvl="5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4582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>
                <a:solidFill>
                  <a:srgbClr val="00B0F0"/>
                </a:solidFill>
              </a:rPr>
              <a:t>IMPORTANCE AND ADVANTAGES OF DATABASE SYSTEMS</a:t>
            </a:r>
          </a:p>
        </p:txBody>
      </p:sp>
      <p:sp>
        <p:nvSpPr>
          <p:cNvPr id="157696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752600"/>
            <a:ext cx="8686800" cy="4876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Database technology is every where.</a:t>
            </a:r>
          </a:p>
          <a:p>
            <a:pPr lvl="1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Most new AISs implement a database approach.</a:t>
            </a:r>
          </a:p>
          <a:p>
            <a:pPr lvl="1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Virtually all mainframe computer sites use database technology.</a:t>
            </a:r>
          </a:p>
          <a:p>
            <a:pPr lvl="1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Use of databases with PCs is growing also.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76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76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7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57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7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576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62" grpId="0" animBg="1"/>
      <p:bldP spid="1576963" grpId="0" build="p" bldLvl="5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839200" cy="76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F0"/>
                </a:solidFill>
              </a:rPr>
              <a:t>IMPORTANCE AND ADVANTAGES OF DATABASE SYSTEMS</a:t>
            </a:r>
            <a:endParaRPr lang="en-US" sz="28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798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371600"/>
            <a:ext cx="8763000" cy="5257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 accountants, you are likely to audit or work for companies that use database technology to store, process, and report accounting transactions.</a:t>
            </a:r>
          </a:p>
          <a:p>
            <a:pPr lvl="1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Many accountants work directly with databases and will enter, process, and query databases.</a:t>
            </a:r>
          </a:p>
          <a:p>
            <a:pPr lvl="1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Some will develop and evaluate internal controls necessary to ensure database integrity.</a:t>
            </a:r>
          </a:p>
          <a:p>
            <a:pPr lvl="1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Others will be involved in the design and management of databases.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7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77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77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77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987" grpId="0" build="p" bldLvl="5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839200" cy="6858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  </a:t>
            </a:r>
            <a:r>
              <a:rPr lang="en-US" sz="3200" dirty="0" smtClean="0">
                <a:solidFill>
                  <a:srgbClr val="00B0F0"/>
                </a:solidFill>
              </a:rPr>
              <a:t>IMPORTANCE AND ADVANTAGES OF DATABASE SYSTEMS</a:t>
            </a:r>
          </a:p>
        </p:txBody>
      </p:sp>
      <p:sp>
        <p:nvSpPr>
          <p:cNvPr id="1579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Database technology provides the following </a:t>
            </a:r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benefits to organizations:</a:t>
            </a:r>
          </a:p>
          <a:p>
            <a:pPr lvl="1" eaLnBrk="1" hangingPunct="1"/>
            <a:r>
              <a:rPr lang="en-US" sz="32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Data integration</a:t>
            </a:r>
          </a:p>
        </p:txBody>
      </p:sp>
      <p:sp>
        <p:nvSpPr>
          <p:cNvPr id="1579012" name="Rectangle 4"/>
          <p:cNvSpPr>
            <a:spLocks noChangeArrowheads="1"/>
          </p:cNvSpPr>
          <p:nvPr/>
        </p:nvSpPr>
        <p:spPr bwMode="auto">
          <a:xfrm>
            <a:off x="4343400" y="2743200"/>
            <a:ext cx="4572000" cy="297180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Achieved by combining master files into larger pools of data accessible by many programs.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7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7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79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79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9011" grpId="0" build="p" bldLvl="5" autoUpdateAnimBg="0"/>
      <p:bldP spid="1579012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04088"/>
            <a:ext cx="8839200" cy="667512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IMPORTANCE AND ADVANTAGES OF DATABASE SYSTEMS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17663"/>
            <a:ext cx="8229600" cy="472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Database technology provides the following benefits to organizations:</a:t>
            </a:r>
          </a:p>
          <a:p>
            <a:pPr lvl="1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Data integration</a:t>
            </a:r>
          </a:p>
          <a:p>
            <a:pPr lvl="1" eaLnBrk="1" hangingPunct="1"/>
            <a:r>
              <a:rPr lang="en-US" sz="32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Data sharing</a:t>
            </a:r>
          </a:p>
        </p:txBody>
      </p:sp>
      <p:sp>
        <p:nvSpPr>
          <p:cNvPr id="1580036" name="Rectangle 4"/>
          <p:cNvSpPr>
            <a:spLocks noChangeArrowheads="1"/>
          </p:cNvSpPr>
          <p:nvPr/>
        </p:nvSpPr>
        <p:spPr bwMode="auto">
          <a:xfrm>
            <a:off x="3962400" y="3200400"/>
            <a:ext cx="4876800" cy="213360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It’s easier to share data that’s integrated.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80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80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0036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04088"/>
            <a:ext cx="8763000" cy="591312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IMPORTANCE AND ADVANTAGES OF DATABASE SYSTEMS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Database technology provides the following benefits to organizations:</a:t>
            </a:r>
          </a:p>
          <a:p>
            <a:pPr lvl="1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Data integration</a:t>
            </a:r>
          </a:p>
          <a:p>
            <a:pPr lvl="1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Data sharing</a:t>
            </a:r>
          </a:p>
          <a:p>
            <a:pPr lvl="1" eaLnBrk="1" hangingPunct="1"/>
            <a:r>
              <a:rPr lang="en-US" sz="32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Reporting flexibility</a:t>
            </a:r>
          </a:p>
        </p:txBody>
      </p:sp>
      <p:sp>
        <p:nvSpPr>
          <p:cNvPr id="1581060" name="Rectangle 4"/>
          <p:cNvSpPr>
            <a:spLocks noChangeArrowheads="1"/>
          </p:cNvSpPr>
          <p:nvPr/>
        </p:nvSpPr>
        <p:spPr bwMode="auto">
          <a:xfrm>
            <a:off x="3048000" y="4419600"/>
            <a:ext cx="5943600" cy="2286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Reports can be revised easily and generated as needed.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 database can easily be browsed to research problems or obtain detailed information.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81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81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1060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14400"/>
            <a:ext cx="8763000" cy="5791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en-US" sz="2800" dirty="0" smtClean="0"/>
              <a:t>               </a:t>
            </a:r>
            <a:r>
              <a:rPr lang="en-US" sz="3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Questions to be addressed in this chapter: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3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How are databases different than file-based systems?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Why  databases are important and what is their advantage?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What is the difference between logical and physical views of a database?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What are the fundamental concepts of database systems such as DBMS, schemas, the data dictionary, and DBMS languages?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What is a relational database, and how does it organize data?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How are tables structured to properly store data in a relational database?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275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275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02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02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02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02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4" grpId="0" autoUpdateAnimBg="0"/>
      <p:bldP spid="202755" grpId="0" build="p" bldLvl="5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610600" cy="76200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IMPORTANCE AND ADVANTAGES OF DATABASE SYSTEMS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Database technology provides the following benefits to organizations:</a:t>
            </a:r>
          </a:p>
          <a:p>
            <a:pPr lvl="1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Data integration</a:t>
            </a:r>
          </a:p>
          <a:p>
            <a:pPr lvl="1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Data sharing</a:t>
            </a:r>
          </a:p>
          <a:p>
            <a:pPr lvl="1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Reporting flexibility</a:t>
            </a:r>
          </a:p>
          <a:p>
            <a:pPr lvl="1" eaLnBrk="1" hangingPunct="1"/>
            <a:r>
              <a:rPr lang="en-US" sz="32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Minimal data redundancy and inconsistencies</a:t>
            </a:r>
          </a:p>
        </p:txBody>
      </p:sp>
      <p:sp>
        <p:nvSpPr>
          <p:cNvPr id="1582084" name="Rectangle 4"/>
          <p:cNvSpPr>
            <a:spLocks noChangeArrowheads="1"/>
          </p:cNvSpPr>
          <p:nvPr/>
        </p:nvSpPr>
        <p:spPr bwMode="auto">
          <a:xfrm>
            <a:off x="4191000" y="5105400"/>
            <a:ext cx="4724400" cy="144780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Because data items are usually stored only once.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82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82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2084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04088"/>
            <a:ext cx="8839200" cy="591312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IMPORTANCE AND ADVANTAGES OF DATABASE SYSTEMS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371600"/>
            <a:ext cx="8839200" cy="5486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Database technology provides the following benefits to organizations:</a:t>
            </a: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Data integration</a:t>
            </a: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Data sharing</a:t>
            </a: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Reporting flexibility</a:t>
            </a: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Minimal data redundancy and inconsistencies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04088"/>
            <a:ext cx="8763000" cy="6675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>
                <a:solidFill>
                  <a:srgbClr val="00B0F0"/>
                </a:solidFill>
              </a:rPr>
              <a:t>IMPORTANCE AND ADVANTAGES OF DATABASE SYSTEMS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Database technology provides the following benefits to organizations: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 integration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 sharing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Reporting flexibility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Minimal data redundancy and inconsistencies</a:t>
            </a:r>
          </a:p>
          <a:p>
            <a:pPr lvl="1" eaLnBrk="1" hangingPunct="1"/>
            <a:r>
              <a:rPr lang="en-US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Central management of data</a:t>
            </a:r>
          </a:p>
        </p:txBody>
      </p:sp>
      <p:sp>
        <p:nvSpPr>
          <p:cNvPr id="1584132" name="Rectangle 4"/>
          <p:cNvSpPr>
            <a:spLocks noChangeArrowheads="1"/>
          </p:cNvSpPr>
          <p:nvPr/>
        </p:nvSpPr>
        <p:spPr bwMode="auto">
          <a:xfrm>
            <a:off x="609600" y="5029200"/>
            <a:ext cx="8382000" cy="1524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Data management is more efficient because the database administrator is responsible for coordinating, controlling, and managing data.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84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84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4132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04088"/>
            <a:ext cx="8839200" cy="5913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>
                <a:solidFill>
                  <a:srgbClr val="00B0F0"/>
                </a:solidFill>
              </a:rPr>
              <a:t>IMPORTANCE AND ADVANTAGES OF DATABASE SYSTEMS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8763000" cy="5257800"/>
          </a:xfrm>
        </p:spPr>
        <p:txBody>
          <a:bodyPr/>
          <a:lstStyle/>
          <a:p>
            <a:pPr eaLnBrk="1" hangingPunct="1"/>
            <a:r>
              <a:rPr lang="en-US" dirty="0" smtClean="0"/>
              <a:t>Database technology provides the following benefits to organizations:</a:t>
            </a:r>
          </a:p>
          <a:p>
            <a:pPr lvl="1" eaLnBrk="1" hangingPunct="1"/>
            <a:r>
              <a:rPr lang="en-US" dirty="0" smtClean="0"/>
              <a:t>Data integration</a:t>
            </a:r>
          </a:p>
          <a:p>
            <a:pPr lvl="1" eaLnBrk="1" hangingPunct="1"/>
            <a:r>
              <a:rPr lang="en-US" dirty="0" smtClean="0"/>
              <a:t>Data sharing</a:t>
            </a:r>
          </a:p>
          <a:p>
            <a:pPr lvl="1" eaLnBrk="1" hangingPunct="1"/>
            <a:r>
              <a:rPr lang="en-US" dirty="0" smtClean="0"/>
              <a:t>Reporting flexibility</a:t>
            </a:r>
          </a:p>
          <a:p>
            <a:pPr lvl="1" eaLnBrk="1" hangingPunct="1"/>
            <a:r>
              <a:rPr lang="en-US" dirty="0" smtClean="0"/>
              <a:t>Minimal data redundancy and inconsistencies</a:t>
            </a:r>
          </a:p>
          <a:p>
            <a:pPr lvl="1" eaLnBrk="1" hangingPunct="1"/>
            <a:r>
              <a:rPr lang="en-US" dirty="0" smtClean="0"/>
              <a:t>Central management of data</a:t>
            </a:r>
          </a:p>
          <a:p>
            <a:pPr lvl="1" eaLnBrk="1" hangingPunct="1"/>
            <a:r>
              <a:rPr lang="en-US" b="1" dirty="0" smtClean="0">
                <a:solidFill>
                  <a:srgbClr val="CC0000"/>
                </a:solidFill>
              </a:rPr>
              <a:t>Cross-functional analysis</a:t>
            </a:r>
          </a:p>
        </p:txBody>
      </p:sp>
      <p:sp>
        <p:nvSpPr>
          <p:cNvPr id="1585156" name="Rectangle 4"/>
          <p:cNvSpPr>
            <a:spLocks noChangeArrowheads="1"/>
          </p:cNvSpPr>
          <p:nvPr/>
        </p:nvSpPr>
        <p:spPr bwMode="auto">
          <a:xfrm>
            <a:off x="5638800" y="2362200"/>
            <a:ext cx="3352800" cy="4191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Relationships can be explicitly defined and used in the preparation of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management reports.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EXAMPLE:  Relationship between selling costs and promotional campaigns.</a:t>
            </a:r>
          </a:p>
          <a:p>
            <a:pPr marL="1143000" lvl="2" indent="-228600">
              <a:spcBef>
                <a:spcPct val="20000"/>
              </a:spcBef>
              <a:buFont typeface="Wingdings" pitchFamily="2" charset="2"/>
              <a:buChar char=""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85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85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5156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/>
              <a:t>     </a:t>
            </a:r>
            <a:r>
              <a:rPr lang="en-US" dirty="0" smtClean="0">
                <a:solidFill>
                  <a:srgbClr val="00B0F0"/>
                </a:solidFill>
              </a:rPr>
              <a:t>DATABASE SYSTEMS</a:t>
            </a:r>
          </a:p>
        </p:txBody>
      </p:sp>
      <p:sp>
        <p:nvSpPr>
          <p:cNvPr id="158617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838200"/>
            <a:ext cx="8686800" cy="5791200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Logical and Physical Views of Data</a:t>
            </a:r>
          </a:p>
          <a:p>
            <a:pPr lvl="1" eaLnBrk="1" hangingPunct="1">
              <a:buNone/>
            </a:pP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In file-oriented systems, programmers must know the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physical location and layout of records used by a program.</a:t>
            </a:r>
          </a:p>
          <a:p>
            <a:pPr lvl="2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They must reference the location, length, and format of every field they utilize.</a:t>
            </a:r>
          </a:p>
          <a:p>
            <a:pPr lvl="2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When data is used from several files, this process becomes more complex.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86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86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8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58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8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58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6178" grpId="0" animBg="1"/>
      <p:bldP spid="1586179" grpId="0" build="p" bldLvl="5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solidFill>
                  <a:srgbClr val="00B0F0"/>
                </a:solidFill>
              </a:rPr>
              <a:t>DATABASE SYSTEMS</a:t>
            </a:r>
          </a:p>
        </p:txBody>
      </p:sp>
      <p:sp>
        <p:nvSpPr>
          <p:cNvPr id="1587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Database systems overcome this problem by separating the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storage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 of data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elements.</a:t>
            </a:r>
          </a:p>
          <a:p>
            <a:pPr eaLnBrk="1" hangingPunct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Two separate views of the data are provided:</a:t>
            </a:r>
          </a:p>
          <a:p>
            <a:pPr lvl="2" eaLnBrk="1" hangingPunct="1"/>
            <a:r>
              <a:rPr lang="en-US" sz="32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Logical view</a:t>
            </a:r>
          </a:p>
        </p:txBody>
      </p:sp>
      <p:sp>
        <p:nvSpPr>
          <p:cNvPr id="1587204" name="Rectangle 4"/>
          <p:cNvSpPr>
            <a:spLocks noChangeArrowheads="1"/>
          </p:cNvSpPr>
          <p:nvPr/>
        </p:nvSpPr>
        <p:spPr bwMode="auto">
          <a:xfrm>
            <a:off x="2209800" y="3733800"/>
            <a:ext cx="6400800" cy="1905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Symbol" pitchFamily="18" charset="2"/>
              <a:buChar char=""/>
            </a:pPr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How the user or programmer conceptually organizes and understands the data.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8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8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8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87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87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03" grpId="0" build="p" bldLvl="5" autoUpdateAnimBg="0"/>
      <p:bldP spid="1587204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 smtClean="0">
                <a:solidFill>
                  <a:srgbClr val="00B0F0"/>
                </a:solidFill>
              </a:rPr>
              <a:t>DATABASE SYSTEMS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686800" cy="5638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Database systems overcome this problem by separating the storage and use of data elements.</a:t>
            </a:r>
          </a:p>
          <a:p>
            <a:pPr lvl="1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Two separate views of the data are provided:</a:t>
            </a:r>
          </a:p>
          <a:p>
            <a:pPr lvl="2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Logical view</a:t>
            </a:r>
          </a:p>
          <a:p>
            <a:pPr lvl="2" eaLnBrk="1" hangingPunct="1"/>
            <a:r>
              <a:rPr lang="en-US" sz="32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Physical view</a:t>
            </a:r>
          </a:p>
        </p:txBody>
      </p:sp>
      <p:sp>
        <p:nvSpPr>
          <p:cNvPr id="1589252" name="Rectangle 4"/>
          <p:cNvSpPr>
            <a:spLocks noChangeArrowheads="1"/>
          </p:cNvSpPr>
          <p:nvPr/>
        </p:nvSpPr>
        <p:spPr bwMode="auto">
          <a:xfrm>
            <a:off x="2209800" y="3962400"/>
            <a:ext cx="6324600" cy="1905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Symbol" pitchFamily="18" charset="2"/>
              <a:buChar char=""/>
            </a:pP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How and where the data are physically arranged and stored.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89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89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9252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 smtClean="0">
                <a:solidFill>
                  <a:srgbClr val="00B0F0"/>
                </a:solidFill>
              </a:rPr>
              <a:t>DATABASE SYSTEMS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8610600" cy="5638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Database systems overcome this problem by separating the storage and use of data elements.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Two separate views of the data are provided: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Logical view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Physical view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Separating these views facilitates application development, because programmers can focus on coding the logic and not be concerned with storage details.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121"/>
          <p:cNvSpPr>
            <a:spLocks noChangeArrowheads="1"/>
          </p:cNvSpPr>
          <p:nvPr/>
        </p:nvSpPr>
        <p:spPr bwMode="auto">
          <a:xfrm>
            <a:off x="4419600" y="457200"/>
            <a:ext cx="4419600" cy="2133600"/>
          </a:xfrm>
          <a:prstGeom prst="flowChartOnlineStorage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6" name="Object 115"/>
          <p:cNvGraphicFramePr>
            <a:graphicFrameLocks noChangeAspect="1"/>
          </p:cNvGraphicFramePr>
          <p:nvPr/>
        </p:nvGraphicFramePr>
        <p:xfrm>
          <a:off x="4195763" y="0"/>
          <a:ext cx="4914900" cy="2819400"/>
        </p:xfrm>
        <a:graphic>
          <a:graphicData uri="http://schemas.openxmlformats.org/presentationml/2006/ole">
            <p:oleObj spid="_x0000_s1026" name="Chart" r:id="rId3" imgW="6096075" imgH="4067089" progId="MSGraph.Chart.8">
              <p:embed followColorScheme="full"/>
            </p:oleObj>
          </a:graphicData>
        </a:graphic>
      </p:graphicFrame>
      <p:sp>
        <p:nvSpPr>
          <p:cNvPr id="1028" name="AutoShape 6"/>
          <p:cNvSpPr>
            <a:spLocks noChangeArrowheads="1"/>
          </p:cNvSpPr>
          <p:nvPr/>
        </p:nvSpPr>
        <p:spPr bwMode="auto">
          <a:xfrm>
            <a:off x="3733800" y="5334000"/>
            <a:ext cx="1752600" cy="1066800"/>
          </a:xfrm>
          <a:prstGeom prst="flowChartMagneticDisk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 Database</a:t>
            </a:r>
          </a:p>
        </p:txBody>
      </p:sp>
      <p:sp>
        <p:nvSpPr>
          <p:cNvPr id="1029" name="AutoShape 116"/>
          <p:cNvSpPr>
            <a:spLocks noChangeArrowheads="1"/>
          </p:cNvSpPr>
          <p:nvPr/>
        </p:nvSpPr>
        <p:spPr bwMode="auto">
          <a:xfrm>
            <a:off x="152400" y="457200"/>
            <a:ext cx="4419600" cy="2133600"/>
          </a:xfrm>
          <a:prstGeom prst="flowChartOnlineStorage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pic>
        <p:nvPicPr>
          <p:cNvPr id="1030" name="Picture 1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1143000"/>
            <a:ext cx="3200400" cy="1157288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</p:pic>
      <p:sp>
        <p:nvSpPr>
          <p:cNvPr id="1031" name="Text Box 119"/>
          <p:cNvSpPr txBox="1">
            <a:spLocks noChangeArrowheads="1"/>
          </p:cNvSpPr>
          <p:nvPr/>
        </p:nvSpPr>
        <p:spPr bwMode="auto">
          <a:xfrm>
            <a:off x="457200" y="425450"/>
            <a:ext cx="3063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/>
              <a:t>Enrollment by Class</a:t>
            </a:r>
          </a:p>
        </p:txBody>
      </p:sp>
      <p:sp>
        <p:nvSpPr>
          <p:cNvPr id="1032" name="Text Box 123"/>
          <p:cNvSpPr txBox="1">
            <a:spLocks noChangeArrowheads="1"/>
          </p:cNvSpPr>
          <p:nvPr/>
        </p:nvSpPr>
        <p:spPr bwMode="auto">
          <a:xfrm>
            <a:off x="898525" y="87313"/>
            <a:ext cx="279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1672CE"/>
                </a:solidFill>
              </a:rPr>
              <a:t>Logical View—User A</a:t>
            </a:r>
          </a:p>
        </p:txBody>
      </p:sp>
      <p:sp>
        <p:nvSpPr>
          <p:cNvPr id="1033" name="Text Box 124"/>
          <p:cNvSpPr txBox="1">
            <a:spLocks noChangeArrowheads="1"/>
          </p:cNvSpPr>
          <p:nvPr/>
        </p:nvSpPr>
        <p:spPr bwMode="auto">
          <a:xfrm>
            <a:off x="5410200" y="76200"/>
            <a:ext cx="279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1672CE"/>
                </a:solidFill>
              </a:rPr>
              <a:t>Logical View—User B</a:t>
            </a:r>
          </a:p>
        </p:txBody>
      </p:sp>
      <p:sp>
        <p:nvSpPr>
          <p:cNvPr id="1034" name="Rectangle 125"/>
          <p:cNvSpPr>
            <a:spLocks noChangeArrowheads="1"/>
          </p:cNvSpPr>
          <p:nvPr/>
        </p:nvSpPr>
        <p:spPr bwMode="auto">
          <a:xfrm>
            <a:off x="3581400" y="2971800"/>
            <a:ext cx="1981200" cy="762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DBMS</a:t>
            </a:r>
          </a:p>
        </p:txBody>
      </p:sp>
      <p:sp>
        <p:nvSpPr>
          <p:cNvPr id="1035" name="Line 126"/>
          <p:cNvSpPr>
            <a:spLocks noChangeShapeType="1"/>
          </p:cNvSpPr>
          <p:nvPr/>
        </p:nvSpPr>
        <p:spPr bwMode="auto">
          <a:xfrm flipH="1">
            <a:off x="4953000" y="2590800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36" name="Line 127"/>
          <p:cNvSpPr>
            <a:spLocks noChangeShapeType="1"/>
          </p:cNvSpPr>
          <p:nvPr/>
        </p:nvSpPr>
        <p:spPr bwMode="auto">
          <a:xfrm>
            <a:off x="3810000" y="2590800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37" name="Rectangle 128"/>
          <p:cNvSpPr>
            <a:spLocks noChangeArrowheads="1"/>
          </p:cNvSpPr>
          <p:nvPr/>
        </p:nvSpPr>
        <p:spPr bwMode="auto">
          <a:xfrm>
            <a:off x="3581400" y="4191000"/>
            <a:ext cx="1981200" cy="762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Operating</a:t>
            </a:r>
          </a:p>
          <a:p>
            <a:pPr algn="ctr"/>
            <a:r>
              <a:rPr lang="en-US" sz="2000"/>
              <a:t>System</a:t>
            </a:r>
          </a:p>
        </p:txBody>
      </p:sp>
      <p:sp>
        <p:nvSpPr>
          <p:cNvPr id="1038" name="Line 129"/>
          <p:cNvSpPr>
            <a:spLocks noChangeShapeType="1"/>
          </p:cNvSpPr>
          <p:nvPr/>
        </p:nvSpPr>
        <p:spPr bwMode="auto">
          <a:xfrm>
            <a:off x="4572000" y="3733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39" name="Line 130"/>
          <p:cNvSpPr>
            <a:spLocks noChangeShapeType="1"/>
          </p:cNvSpPr>
          <p:nvPr/>
        </p:nvSpPr>
        <p:spPr bwMode="auto">
          <a:xfrm>
            <a:off x="4572000" y="4953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90403" name="Text Box 131"/>
          <p:cNvSpPr txBox="1">
            <a:spLocks noChangeArrowheads="1"/>
          </p:cNvSpPr>
          <p:nvPr/>
        </p:nvSpPr>
        <p:spPr bwMode="auto">
          <a:xfrm>
            <a:off x="5927725" y="2982913"/>
            <a:ext cx="2911475" cy="3108543"/>
          </a:xfrm>
          <a:prstGeom prst="rect">
            <a:avLst/>
          </a:prstGeom>
          <a:solidFill>
            <a:schemeClr val="bg1"/>
          </a:solidFill>
          <a:ln w="57150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 DBMS translates users’ logical views into instructions as to which data should be retrieved from the database.</a:t>
            </a:r>
          </a:p>
        </p:txBody>
      </p:sp>
      <p:sp>
        <p:nvSpPr>
          <p:cNvPr id="1590404" name="Line 132"/>
          <p:cNvSpPr>
            <a:spLocks noChangeShapeType="1"/>
          </p:cNvSpPr>
          <p:nvPr/>
        </p:nvSpPr>
        <p:spPr bwMode="auto">
          <a:xfrm flipH="1">
            <a:off x="5573713" y="3359150"/>
            <a:ext cx="3000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0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90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90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590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0403" grpId="0" animBg="1"/>
      <p:bldP spid="159040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AutoShape 2"/>
          <p:cNvSpPr>
            <a:spLocks noChangeArrowheads="1"/>
          </p:cNvSpPr>
          <p:nvPr/>
        </p:nvSpPr>
        <p:spPr bwMode="auto">
          <a:xfrm>
            <a:off x="4419600" y="457200"/>
            <a:ext cx="4419600" cy="2133600"/>
          </a:xfrm>
          <a:prstGeom prst="flowChartOnlineStorage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4195763" y="0"/>
          <a:ext cx="4914900" cy="2819400"/>
        </p:xfrm>
        <a:graphic>
          <a:graphicData uri="http://schemas.openxmlformats.org/presentationml/2006/ole">
            <p:oleObj spid="_x0000_s2050" name="Chart" r:id="rId3" imgW="6096075" imgH="4067089" progId="MSGraph.Chart.8">
              <p:embed followColorScheme="full"/>
            </p:oleObj>
          </a:graphicData>
        </a:graphic>
      </p:graphicFrame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3733800" y="5334000"/>
            <a:ext cx="1752600" cy="1066800"/>
          </a:xfrm>
          <a:prstGeom prst="flowChartMagneticDisk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 Database</a:t>
            </a: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152400" y="457200"/>
            <a:ext cx="4419600" cy="2133600"/>
          </a:xfrm>
          <a:prstGeom prst="flowChartOnlineStorage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1143000"/>
            <a:ext cx="3200400" cy="1157288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</p:pic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57200" y="425450"/>
            <a:ext cx="3063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/>
              <a:t>Enrollment by Class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898525" y="87313"/>
            <a:ext cx="279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1672CE"/>
                </a:solidFill>
              </a:rPr>
              <a:t>Logical View—User A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5410200" y="76200"/>
            <a:ext cx="279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1672CE"/>
                </a:solidFill>
              </a:rPr>
              <a:t>Logical View—User B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3581400" y="2971800"/>
            <a:ext cx="1981200" cy="762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DBMS</a:t>
            </a:r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 flipH="1">
            <a:off x="4953000" y="2590800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3810000" y="2590800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3581400" y="4191000"/>
            <a:ext cx="1981200" cy="762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Operating</a:t>
            </a:r>
          </a:p>
          <a:p>
            <a:pPr algn="ctr"/>
            <a:r>
              <a:rPr lang="en-US" sz="2000"/>
              <a:t>System</a:t>
            </a:r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4572000" y="3733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4572000" y="4953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91312" name="Text Box 16"/>
          <p:cNvSpPr txBox="1">
            <a:spLocks noChangeArrowheads="1"/>
          </p:cNvSpPr>
          <p:nvPr/>
        </p:nvSpPr>
        <p:spPr bwMode="auto">
          <a:xfrm>
            <a:off x="6096001" y="3048000"/>
            <a:ext cx="2895600" cy="3108543"/>
          </a:xfrm>
          <a:prstGeom prst="rect">
            <a:avLst/>
          </a:prstGeom>
          <a:solidFill>
            <a:schemeClr val="bg1"/>
          </a:solidFill>
          <a:ln w="57150">
            <a:solidFill>
              <a:srgbClr val="3333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 operating system translates DBMS requests into instructions to physically retrieve data from various disks.</a:t>
            </a:r>
          </a:p>
        </p:txBody>
      </p:sp>
      <p:sp>
        <p:nvSpPr>
          <p:cNvPr id="1591313" name="Line 17"/>
          <p:cNvSpPr>
            <a:spLocks noChangeShapeType="1"/>
          </p:cNvSpPr>
          <p:nvPr/>
        </p:nvSpPr>
        <p:spPr bwMode="auto">
          <a:xfrm flipH="1" flipV="1">
            <a:off x="5538788" y="4554537"/>
            <a:ext cx="557212" cy="45719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91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91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591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1312" grpId="0" animBg="1"/>
      <p:bldP spid="15913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00B0F0"/>
                </a:solidFill>
              </a:rPr>
              <a:t>INTRODUCTION</a:t>
            </a:r>
          </a:p>
        </p:txBody>
      </p:sp>
      <p:sp>
        <p:nvSpPr>
          <p:cNvPr id="101376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Relational databases are used for most modern integrated AISs.</a:t>
            </a:r>
          </a:p>
          <a:p>
            <a:pPr lvl="1" eaLnBrk="1" hangingPunct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They are the most popular type of database used for transaction processing.</a:t>
            </a:r>
          </a:p>
          <a:p>
            <a:pPr lvl="1" eaLnBrk="1" hangingPunct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 this chapter, we’ll define the concept of a database and relational data base.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63" grpId="0" build="p" bldLvl="5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solidFill>
                  <a:srgbClr val="00B0F0"/>
                </a:solidFill>
              </a:rPr>
              <a:t>DATABASE SYSTEMS</a:t>
            </a:r>
          </a:p>
        </p:txBody>
      </p:sp>
      <p:sp>
        <p:nvSpPr>
          <p:cNvPr id="15923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686800" cy="5562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DBMS handles the link between the physical and logical views of the data.</a:t>
            </a:r>
          </a:p>
          <a:p>
            <a:pPr lvl="1" eaLnBrk="1" hangingPunct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Allows the user to access, query, and update data without reference to how or where it is physically stored.</a:t>
            </a:r>
          </a:p>
          <a:p>
            <a:pPr lvl="1" eaLnBrk="1" hangingPunct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user only needs to define the logical data requirements.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9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9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9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2323" grpId="0" build="p" bldLvl="5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 smtClean="0">
                <a:solidFill>
                  <a:srgbClr val="00B0F0"/>
                </a:solidFill>
              </a:rPr>
              <a:t>DATABASE SYSTEMS</a:t>
            </a:r>
          </a:p>
        </p:txBody>
      </p:sp>
      <p:sp>
        <p:nvSpPr>
          <p:cNvPr id="159334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8610600" cy="5562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Separating the logical and physical views of data also means users can change their conceptualizations of the data relationships without making changes in the physical storage.</a:t>
            </a:r>
          </a:p>
          <a:p>
            <a:pPr eaLnBrk="1" hangingPunct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database administrator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can also change the physical storage of the data without affecting users or application programs.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9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9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3347" grpId="0" build="p" bldLvl="5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 smtClean="0">
                <a:solidFill>
                  <a:srgbClr val="00B0F0"/>
                </a:solidFill>
              </a:rPr>
              <a:t>DATABASE SYSTEMS</a:t>
            </a:r>
          </a:p>
        </p:txBody>
      </p:sp>
      <p:sp>
        <p:nvSpPr>
          <p:cNvPr id="159437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686800" cy="5486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Schemas</a:t>
            </a:r>
          </a:p>
          <a:p>
            <a:pPr lvl="1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schema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describes the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logical structure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of a database.</a:t>
            </a:r>
          </a:p>
          <a:p>
            <a:pPr lvl="1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There are three levels of schema.</a:t>
            </a:r>
          </a:p>
          <a:p>
            <a:pPr lvl="2" eaLnBrk="1" hangingPunct="1"/>
            <a:r>
              <a:rPr lang="en-US" sz="32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Conceptual level schema</a:t>
            </a:r>
          </a:p>
        </p:txBody>
      </p:sp>
      <p:sp>
        <p:nvSpPr>
          <p:cNvPr id="1594372" name="Rectangle 4"/>
          <p:cNvSpPr>
            <a:spLocks noChangeArrowheads="1"/>
          </p:cNvSpPr>
          <p:nvPr/>
        </p:nvSpPr>
        <p:spPr bwMode="auto">
          <a:xfrm>
            <a:off x="1676400" y="3886200"/>
            <a:ext cx="7086600" cy="259080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 organization-wide view of the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entire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database</a:t>
            </a:r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—i.e., the big picture.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Lists all data elements and the relationships between them.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"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9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9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9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9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94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94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4371" grpId="0" build="p" bldLvl="5" autoUpdateAnimBg="0"/>
      <p:bldP spid="1594372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 smtClean="0">
                <a:solidFill>
                  <a:srgbClr val="00B0F0"/>
                </a:solidFill>
              </a:rPr>
              <a:t>DATABASE SYSTEMS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686800" cy="5638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Schemas</a:t>
            </a:r>
          </a:p>
          <a:p>
            <a:pPr lvl="1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schema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describes the logical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structure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of a database.</a:t>
            </a:r>
          </a:p>
          <a:p>
            <a:pPr lvl="1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There are three levels of schema.</a:t>
            </a:r>
          </a:p>
          <a:p>
            <a:pPr lvl="2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Conceptual level schema</a:t>
            </a:r>
          </a:p>
          <a:p>
            <a:pPr lvl="2" eaLnBrk="1" hangingPunct="1"/>
            <a:r>
              <a:rPr lang="en-US" sz="32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External level schema</a:t>
            </a:r>
          </a:p>
        </p:txBody>
      </p:sp>
      <p:sp>
        <p:nvSpPr>
          <p:cNvPr id="1595396" name="Rectangle 4"/>
          <p:cNvSpPr>
            <a:spLocks noChangeArrowheads="1"/>
          </p:cNvSpPr>
          <p:nvPr/>
        </p:nvSpPr>
        <p:spPr bwMode="auto">
          <a:xfrm>
            <a:off x="1219200" y="4343400"/>
            <a:ext cx="7543800" cy="2286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 set of individual user views of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portions of the database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i.e., how each user sees the portion of the system with which he interacts.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These individual views are referred to as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subschema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95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95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5396" grpId="0" animBg="1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 smtClean="0">
                <a:solidFill>
                  <a:srgbClr val="00B0F0"/>
                </a:solidFill>
              </a:rPr>
              <a:t>DATABASE SYSTEMS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Schemas</a:t>
            </a: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schema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describes the logical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structure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a database.</a:t>
            </a: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 are three levels of schema.</a:t>
            </a:r>
          </a:p>
          <a:p>
            <a:pPr lvl="2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Conceptual level schema</a:t>
            </a:r>
          </a:p>
          <a:p>
            <a:pPr lvl="2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External level schema</a:t>
            </a:r>
          </a:p>
          <a:p>
            <a:pPr lvl="2" eaLnBrk="1" hangingPunct="1"/>
            <a:r>
              <a:rPr lang="en-US" sz="2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Internal level schema</a:t>
            </a:r>
          </a:p>
        </p:txBody>
      </p:sp>
      <p:sp>
        <p:nvSpPr>
          <p:cNvPr id="1596420" name="Rectangle 4"/>
          <p:cNvSpPr>
            <a:spLocks noChangeArrowheads="1"/>
          </p:cNvSpPr>
          <p:nvPr/>
        </p:nvSpPr>
        <p:spPr bwMode="auto">
          <a:xfrm>
            <a:off x="609600" y="4572000"/>
            <a:ext cx="8305800" cy="2286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low-level view of the database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 Includes specific elements:</a:t>
            </a:r>
            <a:endParaRPr lang="en-US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Record layouts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Definitions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Addresses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Indexes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"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96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96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6420" grpId="0" animBg="1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00B0F0"/>
                </a:solidFill>
              </a:rPr>
              <a:t>DATABASE SYSTEMS</a:t>
            </a:r>
          </a:p>
        </p:txBody>
      </p:sp>
      <p:sp>
        <p:nvSpPr>
          <p:cNvPr id="16035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Accountants are frequently involved in developing conceptual- and external-level schema.</a:t>
            </a:r>
          </a:p>
          <a:p>
            <a:pPr eaLnBrk="1" hangingPunct="1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An employee’s access to data should be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limited to the subschema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of data that is relevant to the performance of his job.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0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0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3587" grpId="0" build="p" bldLvl="5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 smtClean="0">
                <a:solidFill>
                  <a:srgbClr val="00B0F0"/>
                </a:solidFill>
              </a:rPr>
              <a:t>DATABASE SYSTEMS</a:t>
            </a:r>
          </a:p>
        </p:txBody>
      </p:sp>
      <p:sp>
        <p:nvSpPr>
          <p:cNvPr id="16046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 Data Dictionary</a:t>
            </a:r>
          </a:p>
          <a:p>
            <a:pPr lvl="1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key component of a DBMS is the data dictionary.</a:t>
            </a:r>
          </a:p>
          <a:p>
            <a:pPr lvl="2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Contains information about the structure of the database.</a:t>
            </a:r>
          </a:p>
          <a:p>
            <a:pPr lvl="2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For each data element, there is a corresponding record in the data dictionary describing that element.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0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4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04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0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0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4611" grpId="0" build="p" bldLvl="5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 smtClean="0">
                <a:solidFill>
                  <a:srgbClr val="00B0F0"/>
                </a:solidFill>
              </a:rPr>
              <a:t>DATABASE SYSTEMS</a:t>
            </a:r>
          </a:p>
        </p:txBody>
      </p:sp>
      <p:sp>
        <p:nvSpPr>
          <p:cNvPr id="160563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686800" cy="5715000"/>
          </a:xfrm>
        </p:spPr>
        <p:txBody>
          <a:bodyPr>
            <a:noAutofit/>
          </a:bodyPr>
          <a:lstStyle/>
          <a:p>
            <a:pPr eaLnBrk="1" hangingPunct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Information provided for each element includes: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description or explanation of the element.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records in which it is contained.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Its source.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length and type of the field in which it is stored.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programs in which it is used.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outputs in which it is contained.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authorized users of the element.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Other names for the element.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0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0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0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0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0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5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05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5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605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5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05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5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605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5635" grpId="0" build="p" bldLvl="5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         </a:t>
            </a:r>
            <a:r>
              <a:rPr lang="en-US" dirty="0" smtClean="0">
                <a:solidFill>
                  <a:srgbClr val="00B0F0"/>
                </a:solidFill>
              </a:rPr>
              <a:t>DATABASE SYSTEMS</a:t>
            </a:r>
          </a:p>
        </p:txBody>
      </p:sp>
      <p:sp>
        <p:nvSpPr>
          <p:cNvPr id="16066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algn="just" eaLnBrk="1" hangingPunct="1">
              <a:buFont typeface="Symbol" pitchFamily="18" charset="2"/>
              <a:buChar char="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Accountants should participate in the development of the data dictionary because they have a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good understanding of the data elements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in a business organization, as well as where those elements originate and how they are used.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0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6659" grpId="0" build="p" bldLvl="5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solidFill>
                  <a:srgbClr val="00B0F0"/>
                </a:solidFill>
              </a:rPr>
              <a:t>DATABASE SYSTEMS</a:t>
            </a:r>
          </a:p>
        </p:txBody>
      </p:sp>
      <p:sp>
        <p:nvSpPr>
          <p:cNvPr id="160768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685800"/>
            <a:ext cx="8839200" cy="61722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DBMS usually maintains the data dictionary.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It is often one of the first applications of a newly implemented database system.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Inputs to the dictionary include: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Records of new or deleted data elements.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Changes in names, descriptions, or uses of existing elements.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Outputs include: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Reports that are useful to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programmers, database designers, and AIS users.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0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07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0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0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0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07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607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683" grpId="0" build="p" bldLvl="5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534400" cy="762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 smtClean="0">
                <a:solidFill>
                  <a:srgbClr val="00B0F0"/>
                </a:solidFill>
              </a:rPr>
              <a:t>FILE VS. DATABASES</a:t>
            </a:r>
          </a:p>
        </p:txBody>
      </p:sp>
      <p:sp>
        <p:nvSpPr>
          <p:cNvPr id="156979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686800" cy="2209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Let’s examine some basic principles about how data are stored in computer systems.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2800" b="1" i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entity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anything about which the organization wishes to store data.  At your college or university, one entity would be the student.</a:t>
            </a:r>
          </a:p>
        </p:txBody>
      </p:sp>
      <p:graphicFrame>
        <p:nvGraphicFramePr>
          <p:cNvPr id="1569945" name="Group 153"/>
          <p:cNvGraphicFramePr>
            <a:graphicFrameLocks noGrp="1"/>
          </p:cNvGraphicFramePr>
          <p:nvPr/>
        </p:nvGraphicFramePr>
        <p:xfrm>
          <a:off x="387350" y="3675063"/>
          <a:ext cx="8258175" cy="2743200"/>
        </p:xfrm>
        <a:graphic>
          <a:graphicData uri="http://schemas.openxmlformats.org/drawingml/2006/table">
            <a:tbl>
              <a:tblPr/>
              <a:tblGrid>
                <a:gridCol w="2090738"/>
                <a:gridCol w="1558925"/>
                <a:gridCol w="1397000"/>
                <a:gridCol w="1658937"/>
                <a:gridCol w="1552575"/>
              </a:tblGrid>
              <a:tr h="48577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STUDENTS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905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Student ID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Last Name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Name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Phone Number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Birth Date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333-33-3333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72CE"/>
                          </a:solidFill>
                          <a:effectLst/>
                          <a:latin typeface="Arial" charset="0"/>
                        </a:rPr>
                        <a:t>Samson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672CE"/>
                          </a:solidFill>
                          <a:effectLst/>
                          <a:latin typeface="Arial" charset="0"/>
                        </a:rPr>
                        <a:t>Seleshe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72CE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333-3333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10/11/84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111-11-1111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72CE"/>
                          </a:solidFill>
                          <a:effectLst/>
                          <a:latin typeface="Arial" charset="0"/>
                        </a:rPr>
                        <a:t>Abebe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72CE"/>
                          </a:solidFill>
                          <a:effectLst/>
                          <a:latin typeface="Arial" charset="0"/>
                        </a:rPr>
                        <a:t>Chine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444-4444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11/24/86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123-45-6789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672CE"/>
                          </a:solidFill>
                          <a:effectLst/>
                          <a:latin typeface="Arial" charset="0"/>
                        </a:rPr>
                        <a:t>Fugge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72CE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672CE"/>
                          </a:solidFill>
                          <a:effectLst/>
                          <a:latin typeface="Arial" charset="0"/>
                        </a:rPr>
                        <a:t>Ferera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72CE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555-5555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04/20/85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69944" name="Rectangle 152"/>
          <p:cNvSpPr>
            <a:spLocks noChangeArrowheads="1"/>
          </p:cNvSpPr>
          <p:nvPr/>
        </p:nvSpPr>
        <p:spPr bwMode="auto">
          <a:xfrm>
            <a:off x="387350" y="3675063"/>
            <a:ext cx="8247063" cy="4572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69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69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6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569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699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699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69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69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9794" grpId="0" animBg="1"/>
      <p:bldP spid="1569795" grpId="0" build="p" bldLvl="5" autoUpdateAnimBg="0"/>
      <p:bldP spid="156994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 smtClean="0">
                <a:solidFill>
                  <a:srgbClr val="00B0F0"/>
                </a:solidFill>
              </a:rPr>
              <a:t>DATABASE SYSTEMS</a:t>
            </a:r>
          </a:p>
        </p:txBody>
      </p:sp>
      <p:sp>
        <p:nvSpPr>
          <p:cNvPr id="160870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686800" cy="5334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DBMS Languages</a:t>
            </a:r>
            <a:endParaRPr lang="en-US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Every DBMS must provide a means of performing the three basic functions of:</a:t>
            </a:r>
          </a:p>
          <a:p>
            <a:pPr lvl="2" eaLnBrk="1" hangingPunct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Creating a database</a:t>
            </a:r>
          </a:p>
          <a:p>
            <a:pPr lvl="2" eaLnBrk="1" hangingPunct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Changing a database</a:t>
            </a:r>
          </a:p>
          <a:p>
            <a:pPr lvl="2" eaLnBrk="1" hangingPunct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Querying a database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0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08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0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0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0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8707" grpId="0" build="p" bldLvl="5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B0F0"/>
                </a:solidFill>
              </a:rPr>
              <a:t>DATABASE SYSTEMS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/>
            <a:r>
              <a:rPr lang="en-US" sz="3600" b="1" smtClean="0"/>
              <a:t>DBMS Languages</a:t>
            </a:r>
            <a:endParaRPr lang="en-US" sz="3600" smtClean="0"/>
          </a:p>
          <a:p>
            <a:pPr lvl="1" eaLnBrk="1" hangingPunct="1"/>
            <a:r>
              <a:rPr lang="en-US" sz="3200" smtClean="0"/>
              <a:t>Every DBMS must provide a means of performing the three basic functions of:</a:t>
            </a:r>
          </a:p>
          <a:p>
            <a:pPr lvl="2" eaLnBrk="1" hangingPunct="1"/>
            <a:r>
              <a:rPr lang="en-US" sz="2800" b="1" smtClean="0">
                <a:solidFill>
                  <a:srgbClr val="CC0000"/>
                </a:solidFill>
              </a:rPr>
              <a:t>Creating a database</a:t>
            </a:r>
          </a:p>
          <a:p>
            <a:pPr lvl="2" eaLnBrk="1" hangingPunct="1"/>
            <a:r>
              <a:rPr lang="en-US" sz="2800" smtClean="0"/>
              <a:t>Changing a database</a:t>
            </a:r>
          </a:p>
          <a:p>
            <a:pPr lvl="2" eaLnBrk="1" hangingPunct="1"/>
            <a:r>
              <a:rPr lang="en-US" sz="2800" smtClean="0"/>
              <a:t>Querying a database</a:t>
            </a:r>
          </a:p>
        </p:txBody>
      </p:sp>
      <p:sp>
        <p:nvSpPr>
          <p:cNvPr id="1609732" name="Rectangle 4"/>
          <p:cNvSpPr>
            <a:spLocks noChangeArrowheads="1"/>
          </p:cNvSpPr>
          <p:nvPr/>
        </p:nvSpPr>
        <p:spPr bwMode="auto">
          <a:xfrm>
            <a:off x="1230313" y="3324225"/>
            <a:ext cx="4151312" cy="544513"/>
          </a:xfrm>
          <a:prstGeom prst="rect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09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09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973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 smtClean="0">
                <a:solidFill>
                  <a:srgbClr val="00B0F0"/>
                </a:solidFill>
              </a:rPr>
              <a:t>DATABASE SYSTEMS</a:t>
            </a:r>
          </a:p>
        </p:txBody>
      </p:sp>
      <p:sp>
        <p:nvSpPr>
          <p:cNvPr id="161075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14400"/>
            <a:ext cx="8763000" cy="57912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Creating a database:</a:t>
            </a:r>
          </a:p>
          <a:p>
            <a:pPr lvl="1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set of commands used to create the database is known as </a:t>
            </a:r>
            <a:r>
              <a:rPr lang="en-US" sz="3200" b="1" i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data definition language (DDL)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 DDL is used to:</a:t>
            </a:r>
          </a:p>
          <a:p>
            <a:pPr lvl="2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Build the data dictionary</a:t>
            </a:r>
          </a:p>
          <a:p>
            <a:pPr lvl="2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Initialize or create the database</a:t>
            </a:r>
          </a:p>
          <a:p>
            <a:pPr lvl="2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Describe the logical views for each individual user or programmer</a:t>
            </a:r>
          </a:p>
          <a:p>
            <a:pPr lvl="2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Specify any limitations or constraints on security imposed on database records or fields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1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1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1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1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1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1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0755" grpId="0" build="p" bldLvl="5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solidFill>
                  <a:srgbClr val="00B0F0"/>
                </a:solidFill>
              </a:rPr>
              <a:t>DATABASE SYSTEMS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686800" cy="5486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DBMS Languages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Every DBMS must provide a means of performing the three basic functions of:</a:t>
            </a:r>
          </a:p>
          <a:p>
            <a:pPr lvl="2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Creating a database</a:t>
            </a:r>
          </a:p>
          <a:p>
            <a:pPr lvl="2" eaLnBrk="1" hangingPunct="1"/>
            <a:r>
              <a:rPr lang="en-US" sz="32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Changing a database</a:t>
            </a:r>
          </a:p>
          <a:p>
            <a:pPr lvl="2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Querying a database</a:t>
            </a:r>
          </a:p>
        </p:txBody>
      </p:sp>
      <p:sp>
        <p:nvSpPr>
          <p:cNvPr id="1611780" name="Rectangle 4"/>
          <p:cNvSpPr>
            <a:spLocks noChangeArrowheads="1"/>
          </p:cNvSpPr>
          <p:nvPr/>
        </p:nvSpPr>
        <p:spPr bwMode="auto">
          <a:xfrm>
            <a:off x="990600" y="3429000"/>
            <a:ext cx="4343400" cy="533400"/>
          </a:xfrm>
          <a:prstGeom prst="rect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11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11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1780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solidFill>
                  <a:srgbClr val="00B0F0"/>
                </a:solidFill>
              </a:rPr>
              <a:t>DATABASE SYSTEMS</a:t>
            </a:r>
          </a:p>
        </p:txBody>
      </p:sp>
      <p:sp>
        <p:nvSpPr>
          <p:cNvPr id="161280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763000" cy="5562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Changing a database</a:t>
            </a:r>
          </a:p>
          <a:p>
            <a:pPr lvl="1" eaLnBrk="1" hangingPunct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set of commands used to change the database is known as </a:t>
            </a:r>
            <a:r>
              <a:rPr lang="en-US" sz="3600" b="1" i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data manipulation language (DML)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 DML is used for maintaining the data including:</a:t>
            </a:r>
          </a:p>
          <a:p>
            <a:pPr lvl="2" eaLnBrk="1" hangingPunct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Updating data</a:t>
            </a:r>
          </a:p>
          <a:p>
            <a:pPr lvl="2" eaLnBrk="1" hangingPunct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Inserting data</a:t>
            </a:r>
          </a:p>
          <a:p>
            <a:pPr lvl="2" eaLnBrk="1" hangingPunct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Deleting portions of the database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1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1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1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1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1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2803" grpId="0" build="p" bldLvl="5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solidFill>
                  <a:srgbClr val="00B0F0"/>
                </a:solidFill>
              </a:rPr>
              <a:t>DATABASE SYSTEMS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838200"/>
            <a:ext cx="8686800" cy="5791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DBMS Languages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Every DBMS must provide a means of performing the three basic functions of:</a:t>
            </a:r>
          </a:p>
          <a:p>
            <a:pPr lvl="2" eaLnBrk="1" hangingPunct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Creating a database</a:t>
            </a:r>
          </a:p>
          <a:p>
            <a:pPr lvl="2" eaLnBrk="1" hangingPunct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Changing a database</a:t>
            </a:r>
          </a:p>
          <a:p>
            <a:pPr lvl="2" eaLnBrk="1" hangingPunct="1"/>
            <a:r>
              <a:rPr lang="en-US" sz="36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Querying a database</a:t>
            </a:r>
          </a:p>
        </p:txBody>
      </p:sp>
      <p:sp>
        <p:nvSpPr>
          <p:cNvPr id="1613828" name="Rectangle 4"/>
          <p:cNvSpPr>
            <a:spLocks noChangeArrowheads="1"/>
          </p:cNvSpPr>
          <p:nvPr/>
        </p:nvSpPr>
        <p:spPr bwMode="auto">
          <a:xfrm>
            <a:off x="1143000" y="4114800"/>
            <a:ext cx="4343400" cy="620712"/>
          </a:xfrm>
          <a:prstGeom prst="rect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13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13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382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 smtClean="0"/>
              <a:t>DATABASE SYSTEMS</a:t>
            </a:r>
          </a:p>
        </p:txBody>
      </p:sp>
      <p:sp>
        <p:nvSpPr>
          <p:cNvPr id="161485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143000"/>
            <a:ext cx="8763000" cy="5486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Querying a database:</a:t>
            </a: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set of commands used to query the database is known as </a:t>
            </a:r>
            <a:r>
              <a:rPr lang="en-US" sz="2800" b="1" i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data query language (DQL)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 DQL is used to interrogate the database, including:</a:t>
            </a:r>
          </a:p>
          <a:p>
            <a:pPr lvl="2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Retrieving records</a:t>
            </a:r>
          </a:p>
          <a:p>
            <a:pPr lvl="2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Sorting records</a:t>
            </a:r>
          </a:p>
          <a:p>
            <a:pPr lvl="2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Ordering records</a:t>
            </a:r>
          </a:p>
          <a:p>
            <a:pPr lvl="2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Presenting subsets of the database</a:t>
            </a: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DQL usually contains easy-to-use, powerful commands that enable users to satisfy their own information needs.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1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1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1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1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1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1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61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4851" grpId="0" build="p" bldLvl="5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 smtClean="0"/>
              <a:t>DATABASE SYSTEMS</a:t>
            </a:r>
          </a:p>
        </p:txBody>
      </p:sp>
      <p:sp>
        <p:nvSpPr>
          <p:cNvPr id="161587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066800"/>
            <a:ext cx="8839200" cy="5562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Report Writer</a:t>
            </a: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Many DBMS packages also include a </a:t>
            </a:r>
            <a:r>
              <a:rPr lang="en-US" sz="2800" b="1" i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report writer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a language that simplifies the creation of reports.</a:t>
            </a: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Users typically specify:</a:t>
            </a:r>
          </a:p>
          <a:p>
            <a:pPr lvl="2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elements they want printed</a:t>
            </a:r>
          </a:p>
          <a:p>
            <a:pPr lvl="2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How the report should be formatted</a:t>
            </a: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report writer then:</a:t>
            </a:r>
          </a:p>
          <a:p>
            <a:pPr lvl="2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Searches the database</a:t>
            </a:r>
          </a:p>
          <a:p>
            <a:pPr lvl="2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Extracts specified data</a:t>
            </a:r>
          </a:p>
          <a:p>
            <a:pPr lvl="2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Prints them out according to specified format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1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1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1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5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15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5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15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5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15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5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615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5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15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5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615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5875" grpId="0" build="p" bldLvl="5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 smtClean="0"/>
              <a:t>DATABASE SYSTEMS</a:t>
            </a:r>
          </a:p>
        </p:txBody>
      </p:sp>
      <p:sp>
        <p:nvSpPr>
          <p:cNvPr id="16168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Users typically have access to both DQL and report writer.</a:t>
            </a:r>
          </a:p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Access to DDL and DML are typically restricted to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employees with administrative and programming responsibilities.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1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1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6899" grpId="0" build="p" bldLvl="5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229600" cy="685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/>
              <a:t>RELATIONAL DATABASES</a:t>
            </a:r>
          </a:p>
        </p:txBody>
      </p:sp>
      <p:sp>
        <p:nvSpPr>
          <p:cNvPr id="16179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763000" cy="5562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DBMS is characterized by the type of 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logical data model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on which it is based.</a:t>
            </a:r>
          </a:p>
          <a:p>
            <a:pPr lvl="1" eaLnBrk="1" hangingPunct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data model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is an abstract representation of the contents of a database.</a:t>
            </a:r>
          </a:p>
          <a:p>
            <a:pPr lvl="1" eaLnBrk="1" hangingPunct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Most new DBMSs are called </a:t>
            </a:r>
            <a:r>
              <a:rPr lang="en-US" sz="3600" b="1" i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relational databases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because they use the </a:t>
            </a:r>
            <a:r>
              <a:rPr lang="en-US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relational  data model developed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by E.F.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Codd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in 1970.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17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17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61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61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61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22" grpId="0" animBg="1"/>
      <p:bldP spid="1617923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04088"/>
            <a:ext cx="8229600" cy="59131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solidFill>
                  <a:srgbClr val="00B0F0"/>
                </a:solidFill>
              </a:rPr>
              <a:t>FILE VS. DATABASES</a:t>
            </a:r>
          </a:p>
        </p:txBody>
      </p:sp>
      <p:sp>
        <p:nvSpPr>
          <p:cNvPr id="166707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763000" cy="1828800"/>
          </a:xfrm>
        </p:spPr>
        <p:txBody>
          <a:bodyPr>
            <a:noAutofit/>
          </a:bodyPr>
          <a:lstStyle/>
          <a:p>
            <a:pPr lvl="1" algn="just">
              <a:lnSpc>
                <a:spcPct val="9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Information about the </a:t>
            </a:r>
            <a:r>
              <a:rPr lang="en-US" sz="3200" b="1" i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attributes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of an entity (e.g., the student’s ID number and birth date) are stored in </a:t>
            </a:r>
            <a:r>
              <a:rPr lang="en-US" sz="3200" b="1" i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fields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A </a:t>
            </a:r>
            <a:r>
              <a:rPr lang="en-US" sz="32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field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is the physical space where an attribute is stored.</a:t>
            </a:r>
          </a:p>
          <a:p>
            <a:pPr lvl="1" algn="just" eaLnBrk="1" hangingPunct="1">
              <a:lnSpc>
                <a:spcPct val="90000"/>
              </a:lnSpc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67076" name="Group 4"/>
          <p:cNvGraphicFramePr>
            <a:graphicFrameLocks noGrp="1"/>
          </p:cNvGraphicFramePr>
          <p:nvPr/>
        </p:nvGraphicFramePr>
        <p:xfrm>
          <a:off x="387350" y="3675063"/>
          <a:ext cx="8258175" cy="2743200"/>
        </p:xfrm>
        <a:graphic>
          <a:graphicData uri="http://schemas.openxmlformats.org/drawingml/2006/table">
            <a:tbl>
              <a:tblPr/>
              <a:tblGrid>
                <a:gridCol w="2090738"/>
                <a:gridCol w="1558925"/>
                <a:gridCol w="1404937"/>
                <a:gridCol w="1651000"/>
                <a:gridCol w="1552575"/>
              </a:tblGrid>
              <a:tr h="48577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STUDENTS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905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Student ID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Last Name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Name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Phone Number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Birth Date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333-33-3333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72CE"/>
                          </a:solidFill>
                          <a:effectLst/>
                          <a:latin typeface="Arial" charset="0"/>
                        </a:rPr>
                        <a:t>Samson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672CE"/>
                          </a:solidFill>
                          <a:effectLst/>
                          <a:latin typeface="Arial" charset="0"/>
                        </a:rPr>
                        <a:t>Seleshe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72CE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333-3333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10/11/84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111-11-1111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72CE"/>
                          </a:solidFill>
                          <a:effectLst/>
                          <a:latin typeface="Arial" charset="0"/>
                        </a:rPr>
                        <a:t>Abebe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72CE"/>
                          </a:solidFill>
                          <a:effectLst/>
                          <a:latin typeface="Arial" charset="0"/>
                        </a:rPr>
                        <a:t>Chine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444-4444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11/24/86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123-45-6789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672CE"/>
                          </a:solidFill>
                          <a:effectLst/>
                          <a:latin typeface="Arial" charset="0"/>
                        </a:rPr>
                        <a:t>Fugge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72CE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672CE"/>
                          </a:solidFill>
                          <a:effectLst/>
                          <a:latin typeface="Arial" charset="0"/>
                        </a:rPr>
                        <a:t>Ferera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72CE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555-5555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04/20/85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67110" name="Rectangle 38"/>
          <p:cNvSpPr>
            <a:spLocks noChangeArrowheads="1"/>
          </p:cNvSpPr>
          <p:nvPr/>
        </p:nvSpPr>
        <p:spPr bwMode="auto">
          <a:xfrm>
            <a:off x="387350" y="4132263"/>
            <a:ext cx="2127250" cy="2268537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67111" name="Rectangle 39"/>
          <p:cNvSpPr>
            <a:spLocks noChangeArrowheads="1"/>
          </p:cNvSpPr>
          <p:nvPr/>
        </p:nvSpPr>
        <p:spPr bwMode="auto">
          <a:xfrm>
            <a:off x="7064375" y="4110038"/>
            <a:ext cx="1563688" cy="2268537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6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67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67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67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67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7075" grpId="0" build="p" bldLvl="5" autoUpdateAnimBg="0"/>
      <p:bldP spid="1667110" grpId="0" animBg="1"/>
      <p:bldP spid="1667111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 smtClean="0"/>
              <a:t>RELATIONAL DATABASES</a:t>
            </a:r>
          </a:p>
        </p:txBody>
      </p:sp>
      <p:sp>
        <p:nvSpPr>
          <p:cNvPr id="16189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relational data model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represents everything in the database as being stored in the forms of tables (aka, </a:t>
            </a:r>
            <a:r>
              <a:rPr lang="en-US" sz="3600" b="1" i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relations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1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8947" grpId="0" build="p" bldLvl="5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19970" name="Object 2"/>
          <p:cNvGraphicFramePr>
            <a:graphicFrameLocks noChangeAspect="1"/>
          </p:cNvGraphicFramePr>
          <p:nvPr>
            <p:ph/>
          </p:nvPr>
        </p:nvGraphicFramePr>
        <p:xfrm>
          <a:off x="882650" y="457200"/>
          <a:ext cx="5473700" cy="1890713"/>
        </p:xfrm>
        <a:graphic>
          <a:graphicData uri="http://schemas.openxmlformats.org/presentationml/2006/ole">
            <p:oleObj spid="_x0000_s3074" name="Worksheet" r:id="rId3" imgW="2895656" imgH="1000104" progId="Excel.Sheet.8">
              <p:embed/>
            </p:oleObj>
          </a:graphicData>
        </a:graphic>
      </p:graphicFrame>
      <p:graphicFrame>
        <p:nvGraphicFramePr>
          <p:cNvPr id="1619971" name="Object 3"/>
          <p:cNvGraphicFramePr>
            <a:graphicFrameLocks noChangeAspect="1"/>
          </p:cNvGraphicFramePr>
          <p:nvPr/>
        </p:nvGraphicFramePr>
        <p:xfrm>
          <a:off x="685800" y="2644775"/>
          <a:ext cx="7951788" cy="1774825"/>
        </p:xfrm>
        <a:graphic>
          <a:graphicData uri="http://schemas.openxmlformats.org/presentationml/2006/ole">
            <p:oleObj spid="_x0000_s3075" name="Worksheet" r:id="rId4" imgW="3684987" imgH="822815" progId="Excel.Sheet.8">
              <p:embed/>
            </p:oleObj>
          </a:graphicData>
        </a:graphic>
      </p:graphicFrame>
      <p:sp>
        <p:nvSpPr>
          <p:cNvPr id="1619972" name="Rectangle 4"/>
          <p:cNvSpPr>
            <a:spLocks noChangeArrowheads="1"/>
          </p:cNvSpPr>
          <p:nvPr/>
        </p:nvSpPr>
        <p:spPr bwMode="auto">
          <a:xfrm>
            <a:off x="685800" y="457200"/>
            <a:ext cx="5867400" cy="18288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19973" name="Text Box 5"/>
          <p:cNvSpPr txBox="1">
            <a:spLocks noChangeArrowheads="1"/>
          </p:cNvSpPr>
          <p:nvPr/>
        </p:nvSpPr>
        <p:spPr bwMode="auto">
          <a:xfrm>
            <a:off x="6934200" y="1066800"/>
            <a:ext cx="15890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Relation</a:t>
            </a:r>
          </a:p>
        </p:txBody>
      </p:sp>
      <p:graphicFrame>
        <p:nvGraphicFramePr>
          <p:cNvPr id="1619974" name="Object 6"/>
          <p:cNvGraphicFramePr>
            <a:graphicFrameLocks noChangeAspect="1"/>
          </p:cNvGraphicFramePr>
          <p:nvPr/>
        </p:nvGraphicFramePr>
        <p:xfrm>
          <a:off x="762000" y="4635500"/>
          <a:ext cx="4953000" cy="1924050"/>
        </p:xfrm>
        <a:graphic>
          <a:graphicData uri="http://schemas.openxmlformats.org/presentationml/2006/ole">
            <p:oleObj spid="_x0000_s3076" name="Worksheet" r:id="rId5" imgW="2400300" imgH="100012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19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19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19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19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19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19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19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19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19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9972" grpId="0" animBg="1"/>
      <p:bldP spid="1619973" grpId="0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 smtClean="0"/>
              <a:t>RELATIONAL DATABASES</a:t>
            </a:r>
          </a:p>
        </p:txBody>
      </p:sp>
      <p:sp>
        <p:nvSpPr>
          <p:cNvPr id="16209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This model only describes how the data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appear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in the conceptual- and external-level schemas.</a:t>
            </a:r>
          </a:p>
          <a:p>
            <a:pPr eaLnBrk="1" hangingPunct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data are physically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stored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according to the description in the internal-level schema.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2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2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0995" grpId="0" build="p" bldLvl="5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>
            <p:ph/>
          </p:nvPr>
        </p:nvGraphicFramePr>
        <p:xfrm>
          <a:off x="882650" y="457200"/>
          <a:ext cx="5473700" cy="1890713"/>
        </p:xfrm>
        <a:graphic>
          <a:graphicData uri="http://schemas.openxmlformats.org/presentationml/2006/ole">
            <p:oleObj spid="_x0000_s4098" name="Worksheet" r:id="rId3" imgW="2895656" imgH="1000104" progId="Excel.Sheet.8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685800" y="2644775"/>
          <a:ext cx="7951788" cy="1774825"/>
        </p:xfrm>
        <a:graphic>
          <a:graphicData uri="http://schemas.openxmlformats.org/presentationml/2006/ole">
            <p:oleObj spid="_x0000_s4099" name="Worksheet" r:id="rId4" imgW="3684987" imgH="822815" progId="Excel.Sheet.8">
              <p:embed/>
            </p:oleObj>
          </a:graphicData>
        </a:graphic>
      </p:graphicFrame>
      <p:sp>
        <p:nvSpPr>
          <p:cNvPr id="1622020" name="Rectangle 4"/>
          <p:cNvSpPr>
            <a:spLocks noChangeArrowheads="1"/>
          </p:cNvSpPr>
          <p:nvPr/>
        </p:nvSpPr>
        <p:spPr bwMode="auto">
          <a:xfrm>
            <a:off x="685800" y="1987550"/>
            <a:ext cx="5867400" cy="3683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196" name="Object 6"/>
          <p:cNvGraphicFramePr>
            <a:graphicFrameLocks noChangeAspect="1"/>
          </p:cNvGraphicFramePr>
          <p:nvPr/>
        </p:nvGraphicFramePr>
        <p:xfrm>
          <a:off x="703263" y="4492625"/>
          <a:ext cx="2444750" cy="2085975"/>
        </p:xfrm>
        <a:graphic>
          <a:graphicData uri="http://schemas.openxmlformats.org/presentationml/2006/ole">
            <p:oleObj spid="_x0000_s4100" name="Worksheet" r:id="rId5" imgW="1171575" imgH="100012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22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22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2020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>
            <p:ph/>
          </p:nvPr>
        </p:nvGraphicFramePr>
        <p:xfrm>
          <a:off x="882650" y="457200"/>
          <a:ext cx="5473700" cy="1890713"/>
        </p:xfrm>
        <a:graphic>
          <a:graphicData uri="http://schemas.openxmlformats.org/presentationml/2006/ole">
            <p:oleObj spid="_x0000_s5122" name="Worksheet" r:id="rId3" imgW="2895656" imgH="1000104" progId="Excel.Sheet.8">
              <p:embed/>
            </p:oleObj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685800" y="2644775"/>
          <a:ext cx="7951788" cy="1774825"/>
        </p:xfrm>
        <a:graphic>
          <a:graphicData uri="http://schemas.openxmlformats.org/presentationml/2006/ole">
            <p:oleObj spid="_x0000_s5123" name="Worksheet" r:id="rId4" imgW="3684987" imgH="822815" progId="Excel.Sheet.8">
              <p:embed/>
            </p:oleObj>
          </a:graphicData>
        </a:graphic>
      </p:graphicFrame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685800" y="1987550"/>
            <a:ext cx="5867400" cy="3683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23046" name="Text Box 6"/>
          <p:cNvSpPr txBox="1">
            <a:spLocks noChangeArrowheads="1"/>
          </p:cNvSpPr>
          <p:nvPr/>
        </p:nvSpPr>
        <p:spPr bwMode="auto">
          <a:xfrm>
            <a:off x="6696075" y="152401"/>
            <a:ext cx="2447925" cy="2308324"/>
          </a:xfrm>
          <a:prstGeom prst="rect">
            <a:avLst/>
          </a:prstGeom>
          <a:solidFill>
            <a:schemeClr val="bg1"/>
          </a:solidFill>
          <a:ln w="57150">
            <a:solidFill>
              <a:srgbClr val="3333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</a:rPr>
              <a:t>Each row contains data about a specific occurrence of the type of entity in the table.</a:t>
            </a:r>
          </a:p>
        </p:txBody>
      </p:sp>
      <p:graphicFrame>
        <p:nvGraphicFramePr>
          <p:cNvPr id="9220" name="Object 7"/>
          <p:cNvGraphicFramePr>
            <a:graphicFrameLocks noChangeAspect="1"/>
          </p:cNvGraphicFramePr>
          <p:nvPr/>
        </p:nvGraphicFramePr>
        <p:xfrm>
          <a:off x="703263" y="4492625"/>
          <a:ext cx="2444750" cy="2085975"/>
        </p:xfrm>
        <a:graphic>
          <a:graphicData uri="http://schemas.openxmlformats.org/presentationml/2006/ole">
            <p:oleObj spid="_x0000_s5124" name="Worksheet" r:id="rId5" imgW="1171575" imgH="100012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23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23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3046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>
            <p:ph/>
          </p:nvPr>
        </p:nvGraphicFramePr>
        <p:xfrm>
          <a:off x="882650" y="457200"/>
          <a:ext cx="5473700" cy="1890713"/>
        </p:xfrm>
        <a:graphic>
          <a:graphicData uri="http://schemas.openxmlformats.org/presentationml/2006/ole">
            <p:oleObj spid="_x0000_s6146" name="Worksheet" r:id="rId3" imgW="2895656" imgH="1000104" progId="Excel.Sheet.8">
              <p:embed/>
            </p:oleObj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685800" y="2644775"/>
          <a:ext cx="7951788" cy="1774825"/>
        </p:xfrm>
        <a:graphic>
          <a:graphicData uri="http://schemas.openxmlformats.org/presentationml/2006/ole">
            <p:oleObj spid="_x0000_s6147" name="Worksheet" r:id="rId4" imgW="3684987" imgH="822815" progId="Excel.Sheet.8">
              <p:embed/>
            </p:oleObj>
          </a:graphicData>
        </a:graphic>
      </p:graphicFrame>
      <p:sp>
        <p:nvSpPr>
          <p:cNvPr id="1624068" name="Rectangle 4"/>
          <p:cNvSpPr>
            <a:spLocks noChangeArrowheads="1"/>
          </p:cNvSpPr>
          <p:nvPr/>
        </p:nvSpPr>
        <p:spPr bwMode="auto">
          <a:xfrm>
            <a:off x="3992563" y="773113"/>
            <a:ext cx="1311275" cy="1582737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24070" name="Text Box 6"/>
          <p:cNvSpPr txBox="1">
            <a:spLocks noChangeArrowheads="1"/>
          </p:cNvSpPr>
          <p:nvPr/>
        </p:nvSpPr>
        <p:spPr bwMode="auto">
          <a:xfrm>
            <a:off x="6696075" y="152400"/>
            <a:ext cx="2233613" cy="2308324"/>
          </a:xfrm>
          <a:prstGeom prst="rect">
            <a:avLst/>
          </a:prstGeom>
          <a:solidFill>
            <a:schemeClr val="bg1"/>
          </a:solidFill>
          <a:ln w="57150">
            <a:solidFill>
              <a:srgbClr val="3333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</a:rPr>
              <a:t>Each column in a table contains information about a specific attribute of the entity.</a:t>
            </a:r>
          </a:p>
        </p:txBody>
      </p:sp>
      <p:graphicFrame>
        <p:nvGraphicFramePr>
          <p:cNvPr id="10244" name="Object 7"/>
          <p:cNvGraphicFramePr>
            <a:graphicFrameLocks noChangeAspect="1"/>
          </p:cNvGraphicFramePr>
          <p:nvPr/>
        </p:nvGraphicFramePr>
        <p:xfrm>
          <a:off x="703263" y="4492625"/>
          <a:ext cx="2444750" cy="2085975"/>
        </p:xfrm>
        <a:graphic>
          <a:graphicData uri="http://schemas.openxmlformats.org/presentationml/2006/ole">
            <p:oleObj spid="_x0000_s6148" name="Worksheet" r:id="rId5" imgW="1171575" imgH="100012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24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24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24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24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4068" grpId="0" animBg="1"/>
      <p:bldP spid="1624070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ChangeAspect="1"/>
          </p:cNvGraphicFramePr>
          <p:nvPr>
            <p:ph/>
          </p:nvPr>
        </p:nvGraphicFramePr>
        <p:xfrm>
          <a:off x="882650" y="457200"/>
          <a:ext cx="5473700" cy="1890713"/>
        </p:xfrm>
        <a:graphic>
          <a:graphicData uri="http://schemas.openxmlformats.org/presentationml/2006/ole">
            <p:oleObj spid="_x0000_s7170" name="Worksheet" r:id="rId3" imgW="2895656" imgH="1000104" progId="Excel.Sheet.8">
              <p:embed/>
            </p:oleObj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685800" y="2644775"/>
          <a:ext cx="7951788" cy="1774825"/>
        </p:xfrm>
        <a:graphic>
          <a:graphicData uri="http://schemas.openxmlformats.org/presentationml/2006/ole">
            <p:oleObj spid="_x0000_s7171" name="Worksheet" r:id="rId4" imgW="3684987" imgH="822815" progId="Excel.Sheet.8">
              <p:embed/>
            </p:oleObj>
          </a:graphicData>
        </a:graphic>
      </p:graphicFrame>
      <p:sp>
        <p:nvSpPr>
          <p:cNvPr id="1625092" name="Rectangle 4"/>
          <p:cNvSpPr>
            <a:spLocks noChangeArrowheads="1"/>
          </p:cNvSpPr>
          <p:nvPr/>
        </p:nvSpPr>
        <p:spPr bwMode="auto">
          <a:xfrm>
            <a:off x="704850" y="738188"/>
            <a:ext cx="2101850" cy="1582737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25094" name="Text Box 6"/>
          <p:cNvSpPr txBox="1">
            <a:spLocks noChangeArrowheads="1"/>
          </p:cNvSpPr>
          <p:nvPr/>
        </p:nvSpPr>
        <p:spPr bwMode="auto">
          <a:xfrm>
            <a:off x="3886200" y="4572000"/>
            <a:ext cx="4267200" cy="2246769"/>
          </a:xfrm>
          <a:prstGeom prst="rect">
            <a:avLst/>
          </a:prstGeom>
          <a:solidFill>
            <a:schemeClr val="bg1"/>
          </a:solidFill>
          <a:ln w="57150">
            <a:solidFill>
              <a:srgbClr val="3333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 primary key</a:t>
            </a:r>
            <a:r>
              <a:rPr lang="en-US" sz="2800" dirty="0">
                <a:solidFill>
                  <a:srgbClr val="00B0F0"/>
                </a:solidFill>
              </a:rPr>
              <a:t> is the attribute or combination of attributes that uniquely identifies a specific </a:t>
            </a:r>
            <a:r>
              <a:rPr lang="en-US" sz="2800" dirty="0">
                <a:solidFill>
                  <a:srgbClr val="FF0000"/>
                </a:solidFill>
              </a:rPr>
              <a:t>row</a:t>
            </a:r>
            <a:r>
              <a:rPr lang="en-US" sz="2800" dirty="0">
                <a:solidFill>
                  <a:srgbClr val="00B0F0"/>
                </a:solidFill>
              </a:rPr>
              <a:t> in a table.</a:t>
            </a:r>
          </a:p>
        </p:txBody>
      </p:sp>
      <p:sp>
        <p:nvSpPr>
          <p:cNvPr id="1625095" name="Rectangle 7"/>
          <p:cNvSpPr>
            <a:spLocks noChangeArrowheads="1"/>
          </p:cNvSpPr>
          <p:nvPr/>
        </p:nvSpPr>
        <p:spPr bwMode="auto">
          <a:xfrm>
            <a:off x="685800" y="3024188"/>
            <a:ext cx="1406525" cy="1354137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68" name="Object 8"/>
          <p:cNvGraphicFramePr>
            <a:graphicFrameLocks noChangeAspect="1"/>
          </p:cNvGraphicFramePr>
          <p:nvPr/>
        </p:nvGraphicFramePr>
        <p:xfrm>
          <a:off x="703263" y="4492625"/>
          <a:ext cx="2444750" cy="2085975"/>
        </p:xfrm>
        <a:graphic>
          <a:graphicData uri="http://schemas.openxmlformats.org/presentationml/2006/ole">
            <p:oleObj spid="_x0000_s7172" name="Worksheet" r:id="rId5" imgW="1171575" imgH="100012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25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25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25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25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25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25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5092" grpId="0" animBg="1"/>
      <p:bldP spid="1625094" grpId="0" animBg="1"/>
      <p:bldP spid="1625095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8"/>
          <p:cNvGraphicFramePr>
            <a:graphicFrameLocks noChangeAspect="1"/>
          </p:cNvGraphicFramePr>
          <p:nvPr/>
        </p:nvGraphicFramePr>
        <p:xfrm>
          <a:off x="703263" y="4492625"/>
          <a:ext cx="2444750" cy="2085975"/>
        </p:xfrm>
        <a:graphic>
          <a:graphicData uri="http://schemas.openxmlformats.org/presentationml/2006/ole">
            <p:oleObj spid="_x0000_s8194" name="Worksheet" r:id="rId3" imgW="1171575" imgH="1000125" progId="Excel.Sheet.8">
              <p:embed/>
            </p:oleObj>
          </a:graphicData>
        </a:graphic>
      </p:graphicFrame>
      <p:graphicFrame>
        <p:nvGraphicFramePr>
          <p:cNvPr id="12291" name="Object 2"/>
          <p:cNvGraphicFramePr>
            <a:graphicFrameLocks noChangeAspect="1"/>
          </p:cNvGraphicFramePr>
          <p:nvPr>
            <p:ph/>
          </p:nvPr>
        </p:nvGraphicFramePr>
        <p:xfrm>
          <a:off x="882650" y="457200"/>
          <a:ext cx="5473700" cy="1890713"/>
        </p:xfrm>
        <a:graphic>
          <a:graphicData uri="http://schemas.openxmlformats.org/presentationml/2006/ole">
            <p:oleObj spid="_x0000_s8195" name="Worksheet" r:id="rId4" imgW="2895656" imgH="1000104" progId="Excel.Sheet.8">
              <p:embed/>
            </p:oleObj>
          </a:graphicData>
        </a:graphic>
      </p:graphicFrame>
      <p:graphicFrame>
        <p:nvGraphicFramePr>
          <p:cNvPr id="12292" name="Object 3"/>
          <p:cNvGraphicFramePr>
            <a:graphicFrameLocks noChangeAspect="1"/>
          </p:cNvGraphicFramePr>
          <p:nvPr/>
        </p:nvGraphicFramePr>
        <p:xfrm>
          <a:off x="685800" y="2644775"/>
          <a:ext cx="7951788" cy="1774825"/>
        </p:xfrm>
        <a:graphic>
          <a:graphicData uri="http://schemas.openxmlformats.org/presentationml/2006/ole">
            <p:oleObj spid="_x0000_s8196" name="Worksheet" r:id="rId5" imgW="3684987" imgH="822815" progId="Excel.Sheet.8">
              <p:embed/>
            </p:oleObj>
          </a:graphicData>
        </a:graphic>
      </p:graphicFrame>
      <p:sp>
        <p:nvSpPr>
          <p:cNvPr id="1626118" name="Text Box 6"/>
          <p:cNvSpPr txBox="1">
            <a:spLocks noChangeArrowheads="1"/>
          </p:cNvSpPr>
          <p:nvPr/>
        </p:nvSpPr>
        <p:spPr bwMode="auto">
          <a:xfrm>
            <a:off x="3546475" y="4953001"/>
            <a:ext cx="4948238" cy="1384995"/>
          </a:xfrm>
          <a:prstGeom prst="rect">
            <a:avLst/>
          </a:prstGeom>
          <a:solidFill>
            <a:schemeClr val="bg1"/>
          </a:solidFill>
          <a:ln w="57150">
            <a:solidFill>
              <a:srgbClr val="3333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B0F0"/>
                </a:solidFill>
              </a:rPr>
              <a:t>In some tables, two or more attributes may be joined to form the primary key.</a:t>
            </a:r>
          </a:p>
        </p:txBody>
      </p:sp>
      <p:sp>
        <p:nvSpPr>
          <p:cNvPr id="1626116" name="Rectangle 4"/>
          <p:cNvSpPr>
            <a:spLocks noChangeArrowheads="1"/>
          </p:cNvSpPr>
          <p:nvPr/>
        </p:nvSpPr>
        <p:spPr bwMode="auto">
          <a:xfrm>
            <a:off x="722313" y="4872038"/>
            <a:ext cx="2436812" cy="167005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26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26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26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26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6118" grpId="0" animBg="1"/>
      <p:bldP spid="1626116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29186" name="Group 2"/>
          <p:cNvGraphicFramePr>
            <a:graphicFrameLocks noGrp="1"/>
          </p:cNvGraphicFramePr>
          <p:nvPr/>
        </p:nvGraphicFramePr>
        <p:xfrm>
          <a:off x="369888" y="2814638"/>
          <a:ext cx="6477000" cy="2198688"/>
        </p:xfrm>
        <a:graphic>
          <a:graphicData uri="http://schemas.openxmlformats.org/drawingml/2006/table">
            <a:tbl>
              <a:tblPr/>
              <a:tblGrid>
                <a:gridCol w="1560512"/>
                <a:gridCol w="1871663"/>
                <a:gridCol w="1522412"/>
                <a:gridCol w="1522413"/>
              </a:tblGrid>
              <a:tr h="1714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ADVISORS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Advisor No.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Last Name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Name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Office No.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Howard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Glen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1419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Mengesha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Almawu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Zenebe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Zinabu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Robel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Jigsaw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29221" name="Group 37"/>
          <p:cNvGraphicFramePr>
            <a:graphicFrameLocks noGrp="1"/>
          </p:cNvGraphicFramePr>
          <p:nvPr/>
        </p:nvGraphicFramePr>
        <p:xfrm>
          <a:off x="419100" y="457200"/>
          <a:ext cx="8272463" cy="2103120"/>
        </p:xfrm>
        <a:graphic>
          <a:graphicData uri="http://schemas.openxmlformats.org/drawingml/2006/table">
            <a:tbl>
              <a:tblPr/>
              <a:tblGrid>
                <a:gridCol w="2271713"/>
                <a:gridCol w="1674812"/>
                <a:gridCol w="1362075"/>
                <a:gridCol w="1601788"/>
                <a:gridCol w="1362075"/>
              </a:tblGrid>
              <a:tr h="34290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STUDENTS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Student ID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Last Name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Name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Phone No.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Advisor No.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333-33-3333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Samson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Alemu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333-3333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111-11-1111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Asenafi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Negadras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444-4444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123-45-6789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Tilahun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Aseged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555-5555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29255" name="Rectangle 71"/>
          <p:cNvSpPr>
            <a:spLocks noChangeArrowheads="1"/>
          </p:cNvSpPr>
          <p:nvPr/>
        </p:nvSpPr>
        <p:spPr bwMode="auto">
          <a:xfrm>
            <a:off x="7315200" y="790575"/>
            <a:ext cx="1389063" cy="1741488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29256" name="Line 72"/>
          <p:cNvSpPr>
            <a:spLocks noChangeShapeType="1"/>
          </p:cNvSpPr>
          <p:nvPr/>
        </p:nvSpPr>
        <p:spPr bwMode="auto">
          <a:xfrm flipH="1">
            <a:off x="2039938" y="2565400"/>
            <a:ext cx="5468937" cy="10556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29257" name="Rectangle 73"/>
          <p:cNvSpPr>
            <a:spLocks noChangeArrowheads="1"/>
          </p:cNvSpPr>
          <p:nvPr/>
        </p:nvSpPr>
        <p:spPr bwMode="auto">
          <a:xfrm>
            <a:off x="352425" y="3167063"/>
            <a:ext cx="1600200" cy="1863725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29258" name="Text Box 74"/>
          <p:cNvSpPr txBox="1">
            <a:spLocks noChangeArrowheads="1"/>
          </p:cNvSpPr>
          <p:nvPr/>
        </p:nvSpPr>
        <p:spPr bwMode="auto">
          <a:xfrm>
            <a:off x="469900" y="5168900"/>
            <a:ext cx="8024813" cy="954107"/>
          </a:xfrm>
          <a:prstGeom prst="rect">
            <a:avLst/>
          </a:prstGeom>
          <a:solidFill>
            <a:schemeClr val="bg1"/>
          </a:solidFill>
          <a:ln w="57150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 foreign key</a:t>
            </a:r>
            <a:r>
              <a:rPr lang="en-US" sz="2800" dirty="0">
                <a:solidFill>
                  <a:srgbClr val="00B0F0"/>
                </a:solidFill>
              </a:rPr>
              <a:t> is an attribute in one table </a:t>
            </a:r>
            <a:r>
              <a:rPr lang="en-US" sz="2800" dirty="0" smtClean="0">
                <a:solidFill>
                  <a:srgbClr val="00B0F0"/>
                </a:solidFill>
              </a:rPr>
              <a:t> and it </a:t>
            </a:r>
            <a:r>
              <a:rPr lang="en-US" sz="2800" dirty="0">
                <a:solidFill>
                  <a:srgbClr val="00B0F0"/>
                </a:solidFill>
              </a:rPr>
              <a:t>is a </a:t>
            </a:r>
            <a:r>
              <a:rPr lang="en-US" sz="2800" b="1" dirty="0">
                <a:solidFill>
                  <a:srgbClr val="00B050"/>
                </a:solidFill>
              </a:rPr>
              <a:t>primary key</a:t>
            </a:r>
            <a:r>
              <a:rPr lang="en-US" sz="2800" dirty="0">
                <a:solidFill>
                  <a:srgbClr val="00B0F0"/>
                </a:solidFill>
              </a:rPr>
              <a:t> in another table.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29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29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62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29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29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29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29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9255" grpId="0" animBg="1"/>
      <p:bldP spid="1629256" grpId="0" animBg="1"/>
      <p:bldP spid="1629257" grpId="0" animBg="1"/>
      <p:bldP spid="1629258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27595" name="Group 459"/>
          <p:cNvGraphicFramePr>
            <a:graphicFrameLocks noGrp="1"/>
          </p:cNvGraphicFramePr>
          <p:nvPr/>
        </p:nvGraphicFramePr>
        <p:xfrm>
          <a:off x="369888" y="2814638"/>
          <a:ext cx="6477000" cy="2198688"/>
        </p:xfrm>
        <a:graphic>
          <a:graphicData uri="http://schemas.openxmlformats.org/drawingml/2006/table">
            <a:tbl>
              <a:tblPr/>
              <a:tblGrid>
                <a:gridCol w="1560512"/>
                <a:gridCol w="1871663"/>
                <a:gridCol w="1522412"/>
                <a:gridCol w="1522413"/>
              </a:tblGrid>
              <a:tr h="1714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ADVISORS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Advisor No.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Last Name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Name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Office No.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Howard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Glen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1419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Mengesha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Almawu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Zenebe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Zinabu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Robel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Jigsaw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27141" name="Text Box 5"/>
          <p:cNvSpPr txBox="1">
            <a:spLocks noChangeArrowheads="1"/>
          </p:cNvSpPr>
          <p:nvPr/>
        </p:nvSpPr>
        <p:spPr bwMode="auto">
          <a:xfrm>
            <a:off x="1612900" y="5291138"/>
            <a:ext cx="5773738" cy="954107"/>
          </a:xfrm>
          <a:prstGeom prst="rect">
            <a:avLst/>
          </a:prstGeom>
          <a:solidFill>
            <a:schemeClr val="bg1"/>
          </a:solidFill>
          <a:ln w="57150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B0F0"/>
                </a:solidFill>
              </a:rPr>
              <a:t>Foreign keys are used to link tables together.</a:t>
            </a:r>
          </a:p>
        </p:txBody>
      </p:sp>
      <p:graphicFrame>
        <p:nvGraphicFramePr>
          <p:cNvPr id="1627291" name="Group 155"/>
          <p:cNvGraphicFramePr>
            <a:graphicFrameLocks noGrp="1"/>
          </p:cNvGraphicFramePr>
          <p:nvPr/>
        </p:nvGraphicFramePr>
        <p:xfrm>
          <a:off x="419100" y="457200"/>
          <a:ext cx="8272463" cy="2103120"/>
        </p:xfrm>
        <a:graphic>
          <a:graphicData uri="http://schemas.openxmlformats.org/drawingml/2006/table">
            <a:tbl>
              <a:tblPr/>
              <a:tblGrid>
                <a:gridCol w="2271713"/>
                <a:gridCol w="1674812"/>
                <a:gridCol w="1362075"/>
                <a:gridCol w="1601788"/>
                <a:gridCol w="1362075"/>
              </a:tblGrid>
              <a:tr h="34290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STUDENTS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Student ID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Last Name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Name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Phone No.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Advisor No.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333-33-3333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Samson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Alemu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333-3333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111-11-1111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Asenafi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Negadras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444-4444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123-45-6789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Tilahun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Aseged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555-5555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751" name="Rectangle 301"/>
          <p:cNvSpPr>
            <a:spLocks noChangeArrowheads="1"/>
          </p:cNvSpPr>
          <p:nvPr/>
        </p:nvSpPr>
        <p:spPr bwMode="auto">
          <a:xfrm>
            <a:off x="7315200" y="790575"/>
            <a:ext cx="1389063" cy="1741488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52" name="Line 303"/>
          <p:cNvSpPr>
            <a:spLocks noChangeShapeType="1"/>
          </p:cNvSpPr>
          <p:nvPr/>
        </p:nvSpPr>
        <p:spPr bwMode="auto">
          <a:xfrm flipH="1">
            <a:off x="2039938" y="2565400"/>
            <a:ext cx="5468937" cy="10556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53" name="Rectangle 304"/>
          <p:cNvSpPr>
            <a:spLocks noChangeArrowheads="1"/>
          </p:cNvSpPr>
          <p:nvPr/>
        </p:nvSpPr>
        <p:spPr bwMode="auto">
          <a:xfrm>
            <a:off x="352425" y="3167063"/>
            <a:ext cx="1600200" cy="1863725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27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27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71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 smtClean="0">
                <a:solidFill>
                  <a:srgbClr val="00B0F0"/>
                </a:solidFill>
              </a:rPr>
              <a:t>FILE VS. DATABASES</a:t>
            </a:r>
          </a:p>
        </p:txBody>
      </p:sp>
      <p:sp>
        <p:nvSpPr>
          <p:cNvPr id="166809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19200"/>
            <a:ext cx="8839200" cy="1828800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All the fields containing data about one entity (e.g., one student) form a </a:t>
            </a:r>
            <a:r>
              <a:rPr lang="en-US" sz="2800" b="1" i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record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example below shows the record for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Abebe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Chine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1668100" name="Group 4"/>
          <p:cNvGraphicFramePr>
            <a:graphicFrameLocks noGrp="1"/>
          </p:cNvGraphicFramePr>
          <p:nvPr/>
        </p:nvGraphicFramePr>
        <p:xfrm>
          <a:off x="387350" y="3675063"/>
          <a:ext cx="8258175" cy="2743200"/>
        </p:xfrm>
        <a:graphic>
          <a:graphicData uri="http://schemas.openxmlformats.org/drawingml/2006/table">
            <a:tbl>
              <a:tblPr/>
              <a:tblGrid>
                <a:gridCol w="2090738"/>
                <a:gridCol w="1558925"/>
                <a:gridCol w="1404937"/>
                <a:gridCol w="1651000"/>
                <a:gridCol w="1552575"/>
              </a:tblGrid>
              <a:tr h="48577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STUDENTS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905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Student ID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Last Name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Name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Phone Number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Birth Date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333-33-3333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72CE"/>
                          </a:solidFill>
                          <a:effectLst/>
                          <a:latin typeface="Arial" charset="0"/>
                        </a:rPr>
                        <a:t>Samson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672CE"/>
                          </a:solidFill>
                          <a:effectLst/>
                          <a:latin typeface="Arial" charset="0"/>
                        </a:rPr>
                        <a:t>Seleshe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72CE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333-3333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10/11/84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111-11-1111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72CE"/>
                          </a:solidFill>
                          <a:effectLst/>
                          <a:latin typeface="Arial" charset="0"/>
                        </a:rPr>
                        <a:t>Abebe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72CE"/>
                          </a:solidFill>
                          <a:effectLst/>
                          <a:latin typeface="Arial" charset="0"/>
                        </a:rPr>
                        <a:t>Chine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444-4444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11/24/86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123-45-6789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672CE"/>
                          </a:solidFill>
                          <a:effectLst/>
                          <a:latin typeface="Arial" charset="0"/>
                        </a:rPr>
                        <a:t>Fugge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72CE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672CE"/>
                          </a:solidFill>
                          <a:effectLst/>
                          <a:latin typeface="Arial" charset="0"/>
                        </a:rPr>
                        <a:t>Ferera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72CE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555-5555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04/20/85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68134" name="Rectangle 38"/>
          <p:cNvSpPr>
            <a:spLocks noChangeArrowheads="1"/>
          </p:cNvSpPr>
          <p:nvPr/>
        </p:nvSpPr>
        <p:spPr bwMode="auto">
          <a:xfrm>
            <a:off x="387350" y="5943600"/>
            <a:ext cx="8229600" cy="4572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8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68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8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68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68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68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8099" grpId="0" build="p" bldLvl="5" autoUpdateAnimBg="0"/>
      <p:bldP spid="1668134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0210" name="Group 2"/>
          <p:cNvGraphicFramePr>
            <a:graphicFrameLocks noGrp="1"/>
          </p:cNvGraphicFramePr>
          <p:nvPr/>
        </p:nvGraphicFramePr>
        <p:xfrm>
          <a:off x="369888" y="2814638"/>
          <a:ext cx="6477000" cy="2198688"/>
        </p:xfrm>
        <a:graphic>
          <a:graphicData uri="http://schemas.openxmlformats.org/drawingml/2006/table">
            <a:tbl>
              <a:tblPr/>
              <a:tblGrid>
                <a:gridCol w="1560512"/>
                <a:gridCol w="1871663"/>
                <a:gridCol w="1522412"/>
                <a:gridCol w="1522413"/>
              </a:tblGrid>
              <a:tr h="1714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ADVISORS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Advisor No.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Last Name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Name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Office No.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Howard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Glen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1419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Mengesha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Almawu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Zenebe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Zinabu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Robel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Jigsaw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30244" name="Text Box 36"/>
          <p:cNvSpPr txBox="1">
            <a:spLocks noChangeArrowheads="1"/>
          </p:cNvSpPr>
          <p:nvPr/>
        </p:nvSpPr>
        <p:spPr bwMode="auto">
          <a:xfrm>
            <a:off x="941388" y="5378450"/>
            <a:ext cx="6810375" cy="954107"/>
          </a:xfrm>
          <a:prstGeom prst="rect">
            <a:avLst/>
          </a:prstGeom>
          <a:solidFill>
            <a:schemeClr val="bg1"/>
          </a:solidFill>
          <a:ln w="57150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B0F0"/>
                </a:solidFill>
              </a:rPr>
              <a:t>Other non-key attributes in each table store important information about the entity.</a:t>
            </a:r>
          </a:p>
        </p:txBody>
      </p:sp>
      <p:graphicFrame>
        <p:nvGraphicFramePr>
          <p:cNvPr id="1630245" name="Group 37"/>
          <p:cNvGraphicFramePr>
            <a:graphicFrameLocks noGrp="1"/>
          </p:cNvGraphicFramePr>
          <p:nvPr/>
        </p:nvGraphicFramePr>
        <p:xfrm>
          <a:off x="419100" y="457200"/>
          <a:ext cx="8272463" cy="2103120"/>
        </p:xfrm>
        <a:graphic>
          <a:graphicData uri="http://schemas.openxmlformats.org/drawingml/2006/table">
            <a:tbl>
              <a:tblPr/>
              <a:tblGrid>
                <a:gridCol w="2271713"/>
                <a:gridCol w="1674812"/>
                <a:gridCol w="1362075"/>
                <a:gridCol w="1601788"/>
                <a:gridCol w="1362075"/>
              </a:tblGrid>
              <a:tr h="34290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STUDENTS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Student ID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Last Name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Name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Phone No.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Advisor No.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333-33-3333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Samson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Alemu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333-3333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1418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111-11-1111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Asenafi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Negadras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444-4444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1418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123-45-6789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Tilahun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Aseged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555-5555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775" name="Rectangle 71"/>
          <p:cNvSpPr>
            <a:spLocks noChangeArrowheads="1"/>
          </p:cNvSpPr>
          <p:nvPr/>
        </p:nvSpPr>
        <p:spPr bwMode="auto">
          <a:xfrm>
            <a:off x="2655888" y="790575"/>
            <a:ext cx="4694237" cy="1741488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76" name="Rectangle 74"/>
          <p:cNvSpPr>
            <a:spLocks noChangeArrowheads="1"/>
          </p:cNvSpPr>
          <p:nvPr/>
        </p:nvSpPr>
        <p:spPr bwMode="auto">
          <a:xfrm>
            <a:off x="1911350" y="3157538"/>
            <a:ext cx="4957763" cy="1900237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0244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B0F0"/>
                </a:solidFill>
              </a:rPr>
              <a:t>RELATIONAL DATABASES</a:t>
            </a:r>
          </a:p>
        </p:txBody>
      </p:sp>
      <p:sp>
        <p:nvSpPr>
          <p:cNvPr id="164045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066800"/>
            <a:ext cx="8763000" cy="5638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Basic Requirements of a Relational Database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A. 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Every column in a row must be single valued.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other words, every cell can have one and only one value.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the student table, you couldn’t have an attribute named “Phone Number” if a student could have multiple phone numbers.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 might be an attribute named “local phone number” and an attribute named “permanent phone number.”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You could not have an attribute named “Class” in the student table, because a student could take multiple classes.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4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4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40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40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40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40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451" grpId="0" build="p" bldLvl="5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solidFill>
                  <a:srgbClr val="00B0F0"/>
                </a:solidFill>
              </a:rPr>
              <a:t>RELATIONAL DATABASES</a:t>
            </a:r>
          </a:p>
        </p:txBody>
      </p:sp>
      <p:sp>
        <p:nvSpPr>
          <p:cNvPr id="164147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686800" cy="5486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Basic Requirements of a Relational Database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primary key cannot be null.</a:t>
            </a:r>
          </a:p>
          <a:p>
            <a:pPr lvl="2" eaLnBrk="1" hangingPunct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primary key uniquely identifies a specific row in the table, so it cannot be null, and it must be unique for every record.</a:t>
            </a:r>
          </a:p>
          <a:p>
            <a:pPr lvl="2" eaLnBrk="1" hangingPunct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This rule is referred to as the </a:t>
            </a:r>
            <a:r>
              <a:rPr lang="en-US" sz="3600" b="1" i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entity integrity rule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4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4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4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4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475" grpId="0" build="p" bldLvl="5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703263" y="4492625"/>
          <a:ext cx="2444750" cy="2085975"/>
        </p:xfrm>
        <a:graphic>
          <a:graphicData uri="http://schemas.openxmlformats.org/presentationml/2006/ole">
            <p:oleObj spid="_x0000_s10242" name="Worksheet" r:id="rId3" imgW="1171575" imgH="1000125" progId="Excel.Sheet.8">
              <p:embed/>
            </p:oleObj>
          </a:graphicData>
        </a:graphic>
      </p:graphicFrame>
      <p:graphicFrame>
        <p:nvGraphicFramePr>
          <p:cNvPr id="14339" name="Object 3"/>
          <p:cNvGraphicFramePr>
            <a:graphicFrameLocks noChangeAspect="1"/>
          </p:cNvGraphicFramePr>
          <p:nvPr>
            <p:ph/>
          </p:nvPr>
        </p:nvGraphicFramePr>
        <p:xfrm>
          <a:off x="898525" y="465138"/>
          <a:ext cx="5438775" cy="1860550"/>
        </p:xfrm>
        <a:graphic>
          <a:graphicData uri="http://schemas.openxmlformats.org/presentationml/2006/ole">
            <p:oleObj spid="_x0000_s10243" name="Worksheet" r:id="rId4" imgW="2895656" imgH="990656" progId="Excel.Sheet.8">
              <p:embed/>
            </p:oleObj>
          </a:graphicData>
        </a:graphic>
      </p:graphicFrame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685800" y="2644775"/>
          <a:ext cx="7951788" cy="1774825"/>
        </p:xfrm>
        <a:graphic>
          <a:graphicData uri="http://schemas.openxmlformats.org/presentationml/2006/ole">
            <p:oleObj spid="_x0000_s10244" name="Worksheet" r:id="rId5" imgW="3684987" imgH="822815" progId="Excel.Sheet.8">
              <p:embed/>
            </p:oleObj>
          </a:graphicData>
        </a:graphic>
      </p:graphicFrame>
      <p:sp>
        <p:nvSpPr>
          <p:cNvPr id="1642501" name="Rectangle 5"/>
          <p:cNvSpPr>
            <a:spLocks noChangeArrowheads="1"/>
          </p:cNvSpPr>
          <p:nvPr/>
        </p:nvSpPr>
        <p:spPr bwMode="auto">
          <a:xfrm>
            <a:off x="3440113" y="4800600"/>
            <a:ext cx="5457825" cy="182880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Note that within each table, there are no duplicate primary keys and no null primary keys.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Consistent with the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entity integrity rule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685800" y="773113"/>
            <a:ext cx="2127250" cy="1565275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68338" y="2989263"/>
            <a:ext cx="1441450" cy="1389062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03263" y="4852988"/>
            <a:ext cx="2409825" cy="1706562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2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2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2501" grpId="0" animBg="1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solidFill>
                  <a:srgbClr val="00B0F0"/>
                </a:solidFill>
              </a:rPr>
              <a:t>RELATIONAL DATABASES</a:t>
            </a:r>
          </a:p>
        </p:txBody>
      </p:sp>
      <p:sp>
        <p:nvSpPr>
          <p:cNvPr id="16435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534400" cy="5334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Basic Requirements of a Relational Database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 foreign key must either be null or correspond to the value of a primary key in another table.</a:t>
            </a:r>
          </a:p>
          <a:p>
            <a:pPr lvl="2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This rule is referred to as the </a:t>
            </a:r>
            <a:r>
              <a:rPr lang="en-US" sz="3200" b="1" i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referential integrity rule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2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rule is necessary because foreign keys are used to link rows in one table to rows in another table.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4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4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4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4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3523" grpId="0" build="p" bldLvl="5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4546" name="Group 2"/>
          <p:cNvGraphicFramePr>
            <a:graphicFrameLocks noGrp="1"/>
          </p:cNvGraphicFramePr>
          <p:nvPr/>
        </p:nvGraphicFramePr>
        <p:xfrm>
          <a:off x="369888" y="2814638"/>
          <a:ext cx="6477000" cy="2198688"/>
        </p:xfrm>
        <a:graphic>
          <a:graphicData uri="http://schemas.openxmlformats.org/drawingml/2006/table">
            <a:tbl>
              <a:tblPr/>
              <a:tblGrid>
                <a:gridCol w="1560512"/>
                <a:gridCol w="1871663"/>
                <a:gridCol w="1522412"/>
                <a:gridCol w="1522413"/>
              </a:tblGrid>
              <a:tr h="1714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ADVISORS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Advisor No.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Last Name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Name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Office No.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Howard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Glen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1419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Mengesha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Almawu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Zenebe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Zinabu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Robel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Jigsaw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44580" name="Group 36"/>
          <p:cNvGraphicFramePr>
            <a:graphicFrameLocks noGrp="1"/>
          </p:cNvGraphicFramePr>
          <p:nvPr/>
        </p:nvGraphicFramePr>
        <p:xfrm>
          <a:off x="419100" y="457200"/>
          <a:ext cx="8272463" cy="2103120"/>
        </p:xfrm>
        <a:graphic>
          <a:graphicData uri="http://schemas.openxmlformats.org/drawingml/2006/table">
            <a:tbl>
              <a:tblPr/>
              <a:tblGrid>
                <a:gridCol w="2271713"/>
                <a:gridCol w="1674812"/>
                <a:gridCol w="1362075"/>
                <a:gridCol w="1601788"/>
                <a:gridCol w="1362075"/>
              </a:tblGrid>
              <a:tr h="34290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STUDENTS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Student ID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Last Name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Name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Phone No.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Advisor No.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333-33-3333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Samson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Alemu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333-3333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111-11-1111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Ashenafi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Negadras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444-4444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123-45-6789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Tilahun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Aseged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555-5555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4038" name="Rectangle 70"/>
          <p:cNvSpPr>
            <a:spLocks noChangeArrowheads="1"/>
          </p:cNvSpPr>
          <p:nvPr/>
        </p:nvSpPr>
        <p:spPr bwMode="auto">
          <a:xfrm>
            <a:off x="7315200" y="790575"/>
            <a:ext cx="1389063" cy="1741488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39" name="Line 71"/>
          <p:cNvSpPr>
            <a:spLocks noChangeShapeType="1"/>
          </p:cNvSpPr>
          <p:nvPr/>
        </p:nvSpPr>
        <p:spPr bwMode="auto">
          <a:xfrm flipH="1">
            <a:off x="2039938" y="2565400"/>
            <a:ext cx="5468937" cy="10556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4040" name="Rectangle 72"/>
          <p:cNvSpPr>
            <a:spLocks noChangeArrowheads="1"/>
          </p:cNvSpPr>
          <p:nvPr/>
        </p:nvSpPr>
        <p:spPr bwMode="auto">
          <a:xfrm>
            <a:off x="352425" y="3167063"/>
            <a:ext cx="1600200" cy="1863725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4617" name="Text Box 73"/>
          <p:cNvSpPr txBox="1">
            <a:spLocks noChangeArrowheads="1"/>
          </p:cNvSpPr>
          <p:nvPr/>
        </p:nvSpPr>
        <p:spPr bwMode="auto">
          <a:xfrm>
            <a:off x="469900" y="5168900"/>
            <a:ext cx="8024813" cy="1569660"/>
          </a:xfrm>
          <a:prstGeom prst="rect">
            <a:avLst/>
          </a:prstGeom>
          <a:solidFill>
            <a:schemeClr val="bg1"/>
          </a:solidFill>
          <a:ln w="57150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Advisor No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 is a foreign key in the STUDENTS table.  Every incident of Advisor No. in the STUDENTS table either matches an instance of the primary key in the ADVISORS table or is null.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4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4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4617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 smtClean="0">
                <a:solidFill>
                  <a:srgbClr val="00B0F0"/>
                </a:solidFill>
              </a:rPr>
              <a:t>RELATIONAL DATABASES</a:t>
            </a:r>
          </a:p>
        </p:txBody>
      </p:sp>
      <p:sp>
        <p:nvSpPr>
          <p:cNvPr id="164557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686800" cy="5486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Basic Requirements of a Relational Database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All non-key attributes in a table should describe a characteristic of the object identified by the primary key.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4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45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5571" grpId="0" build="p" bldLvl="5" autoUpdateAnimBg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FF0000"/>
                </a:solidFill>
              </a:rPr>
              <a:t>DATABASE SYSTEMS AND THE FUTURE OF ACCOUNTING</a:t>
            </a:r>
          </a:p>
        </p:txBody>
      </p:sp>
      <p:sp>
        <p:nvSpPr>
          <p:cNvPr id="165990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763000" cy="53340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Database systems may profoundly affect the fundamental nature of accounting: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May lead to 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abandonment of double-entry accounting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because the redundancy of the double entry is not necessary in computer data processing.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May also 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alter the nature of external reporting.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EXAMPLE:  External users could have access to the company’s database and manipulate the data to meet their own </a:t>
            </a:r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reporting needs.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59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59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65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659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659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659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9906" grpId="0" animBg="1"/>
      <p:bldP spid="1659907" grpId="0" build="p" bldLvl="5" autoUpdateAnimBg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00B0F0"/>
                </a:solidFill>
              </a:rPr>
              <a:t>DATABASE SYSTEMS AND THE FUTURE OF ACCOUNTING</a:t>
            </a:r>
          </a:p>
        </p:txBody>
      </p:sp>
      <p:sp>
        <p:nvSpPr>
          <p:cNvPr id="16609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To enhanced the use of accounting information in decision making and  to over come the above problems: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Accountants must become knowledgeable about databases so they can participate in developing the AIS of the future.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must help ensure that adequate controls are included to safeguard the data and assure its reliability.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6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60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6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0931" grpId="0" build="p" bldLvl="5" autoUpdateAnimBg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DATABASE SYSTEMS AND THE FUTURE OF ACCOUNTING</a:t>
            </a:r>
          </a:p>
        </p:txBody>
      </p:sp>
      <p:sp>
        <p:nvSpPr>
          <p:cNvPr id="16619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Powerful querying capabilities that accompany database packages should be implemented.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ability to accommodate multiple views of the same underlying phenomenon.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ability to integrate financial and operational data.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6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1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61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6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1955" grpId="0" build="p" bldLvl="5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5461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solidFill>
                  <a:srgbClr val="00B0F0"/>
                </a:solidFill>
              </a:rPr>
              <a:t>FILE VS. DATABASES</a:t>
            </a:r>
          </a:p>
        </p:txBody>
      </p:sp>
      <p:sp>
        <p:nvSpPr>
          <p:cNvPr id="166912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838200"/>
            <a:ext cx="8839200" cy="3200400"/>
          </a:xfrm>
        </p:spPr>
        <p:txBody>
          <a:bodyPr>
            <a:noAutofit/>
          </a:bodyPr>
          <a:lstStyle/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set of all related records forms a </a:t>
            </a:r>
            <a:r>
              <a:rPr lang="en-US" b="1" i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file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(e.g., the student file).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this university only had three students and five fields for each student, then the entire file would be depicted below.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69124" name="Group 4"/>
          <p:cNvGraphicFramePr>
            <a:graphicFrameLocks noGrp="1"/>
          </p:cNvGraphicFramePr>
          <p:nvPr/>
        </p:nvGraphicFramePr>
        <p:xfrm>
          <a:off x="387350" y="4190999"/>
          <a:ext cx="8258175" cy="2407896"/>
        </p:xfrm>
        <a:graphic>
          <a:graphicData uri="http://schemas.openxmlformats.org/drawingml/2006/table">
            <a:tbl>
              <a:tblPr/>
              <a:tblGrid>
                <a:gridCol w="2090738"/>
                <a:gridCol w="1558925"/>
                <a:gridCol w="1404937"/>
                <a:gridCol w="1651000"/>
                <a:gridCol w="1552575"/>
              </a:tblGrid>
              <a:tr h="394411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STUDENTS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188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Student ID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Last Name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Name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Phone Number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Birth Date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8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333-33-3333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72CE"/>
                          </a:solidFill>
                          <a:effectLst/>
                          <a:latin typeface="Arial" charset="0"/>
                        </a:rPr>
                        <a:t>Samson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672CE"/>
                          </a:solidFill>
                          <a:effectLst/>
                          <a:latin typeface="Arial" charset="0"/>
                        </a:rPr>
                        <a:t>Seleshe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72CE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333-3333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10/11/84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8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111-11-1111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72CE"/>
                          </a:solidFill>
                          <a:effectLst/>
                          <a:latin typeface="Arial" charset="0"/>
                        </a:rPr>
                        <a:t>Abebe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72CE"/>
                          </a:solidFill>
                          <a:effectLst/>
                          <a:latin typeface="Arial" charset="0"/>
                        </a:rPr>
                        <a:t>Chine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444-4444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11/24/86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8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123-45-6789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672CE"/>
                          </a:solidFill>
                          <a:effectLst/>
                          <a:latin typeface="Arial" charset="0"/>
                        </a:rPr>
                        <a:t>Fugge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72CE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672CE"/>
                          </a:solidFill>
                          <a:effectLst/>
                          <a:latin typeface="Arial" charset="0"/>
                        </a:rPr>
                        <a:t>Ferera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72CE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555-5555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04/20/85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69158" name="Rectangle 38"/>
          <p:cNvSpPr>
            <a:spLocks noChangeArrowheads="1"/>
          </p:cNvSpPr>
          <p:nvPr/>
        </p:nvSpPr>
        <p:spPr bwMode="auto">
          <a:xfrm>
            <a:off x="387350" y="4191000"/>
            <a:ext cx="8229600" cy="25146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6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69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6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69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69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23" grpId="0" build="p" bldLvl="5" autoUpdateAnimBg="0"/>
      <p:bldP spid="1669158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</a:t>
            </a:r>
            <a:r>
              <a:rPr lang="en-US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End of chapter three</a:t>
            </a:r>
            <a:endParaRPr lang="en-US" sz="4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solidFill>
                  <a:srgbClr val="00B0F0"/>
                </a:solidFill>
              </a:rPr>
              <a:t>FILE VS. DATABASES</a:t>
            </a:r>
          </a:p>
        </p:txBody>
      </p:sp>
      <p:sp>
        <p:nvSpPr>
          <p:cNvPr id="1670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1"/>
            <a:ext cx="8229600" cy="2057400"/>
          </a:xfrm>
        </p:spPr>
        <p:txBody>
          <a:bodyPr>
            <a:normAutofit fontScale="77500" lnSpcReduction="20000"/>
          </a:bodyPr>
          <a:lstStyle/>
          <a:p>
            <a:pPr lvl="1">
              <a:lnSpc>
                <a:spcPct val="90000"/>
              </a:lnSpc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master file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is a file that stores cumulative information about an organization’s entities.</a:t>
            </a:r>
          </a:p>
          <a:p>
            <a:pPr lvl="1" eaLnBrk="1" hangingPunct="1">
              <a:lnSpc>
                <a:spcPct val="90000"/>
              </a:lnSpc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set of interrelated, centrally coordinated files forms a </a:t>
            </a:r>
            <a:r>
              <a:rPr lang="en-US" sz="3200" b="1" i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database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70184" name="Rectangle 40"/>
          <p:cNvSpPr>
            <a:spLocks noChangeArrowheads="1"/>
          </p:cNvSpPr>
          <p:nvPr/>
        </p:nvSpPr>
        <p:spPr bwMode="auto">
          <a:xfrm>
            <a:off x="1177925" y="3805238"/>
            <a:ext cx="1905000" cy="1143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Student</a:t>
            </a:r>
          </a:p>
          <a:p>
            <a:pPr algn="ctr"/>
            <a:r>
              <a:rPr lang="en-US" sz="2800"/>
              <a:t>File</a:t>
            </a:r>
          </a:p>
        </p:txBody>
      </p:sp>
      <p:sp>
        <p:nvSpPr>
          <p:cNvPr id="1670185" name="Rectangle 41"/>
          <p:cNvSpPr>
            <a:spLocks noChangeArrowheads="1"/>
          </p:cNvSpPr>
          <p:nvPr/>
        </p:nvSpPr>
        <p:spPr bwMode="auto">
          <a:xfrm>
            <a:off x="5521325" y="3881438"/>
            <a:ext cx="1905000" cy="1143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Class</a:t>
            </a:r>
          </a:p>
          <a:p>
            <a:pPr algn="ctr"/>
            <a:r>
              <a:rPr lang="en-US" sz="2800"/>
              <a:t>File</a:t>
            </a:r>
          </a:p>
        </p:txBody>
      </p:sp>
      <p:sp>
        <p:nvSpPr>
          <p:cNvPr id="1670186" name="Rectangle 42"/>
          <p:cNvSpPr>
            <a:spLocks noChangeArrowheads="1"/>
          </p:cNvSpPr>
          <p:nvPr/>
        </p:nvSpPr>
        <p:spPr bwMode="auto">
          <a:xfrm>
            <a:off x="3463925" y="5253038"/>
            <a:ext cx="1905000" cy="1143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Advisor</a:t>
            </a:r>
          </a:p>
          <a:p>
            <a:pPr algn="ctr"/>
            <a:r>
              <a:rPr lang="en-US" sz="2800"/>
              <a:t>File</a:t>
            </a:r>
          </a:p>
        </p:txBody>
      </p:sp>
      <p:sp>
        <p:nvSpPr>
          <p:cNvPr id="1670187" name="Line 43"/>
          <p:cNvSpPr>
            <a:spLocks noChangeShapeType="1"/>
          </p:cNvSpPr>
          <p:nvPr/>
        </p:nvSpPr>
        <p:spPr bwMode="auto">
          <a:xfrm>
            <a:off x="3235325" y="4262438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70188" name="Line 44"/>
          <p:cNvSpPr>
            <a:spLocks noChangeShapeType="1"/>
          </p:cNvSpPr>
          <p:nvPr/>
        </p:nvSpPr>
        <p:spPr bwMode="auto">
          <a:xfrm>
            <a:off x="3235325" y="4643438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70189" name="Line 45"/>
          <p:cNvSpPr>
            <a:spLocks noChangeShapeType="1"/>
          </p:cNvSpPr>
          <p:nvPr/>
        </p:nvSpPr>
        <p:spPr bwMode="auto">
          <a:xfrm flipV="1">
            <a:off x="4530725" y="4567238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70190" name="Rectangle 46"/>
          <p:cNvSpPr>
            <a:spLocks noChangeArrowheads="1"/>
          </p:cNvSpPr>
          <p:nvPr/>
        </p:nvSpPr>
        <p:spPr bwMode="auto">
          <a:xfrm>
            <a:off x="644525" y="3200400"/>
            <a:ext cx="7772400" cy="3271838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7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7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7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7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7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7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7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67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70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70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0147" grpId="0" build="p" bldLvl="5" autoUpdateAnimBg="0"/>
      <p:bldP spid="1670184" grpId="0" animBg="1" autoUpdateAnimBg="0"/>
      <p:bldP spid="1670185" grpId="0" animBg="1" autoUpdateAnimBg="0"/>
      <p:bldP spid="1670186" grpId="0" animBg="1" autoUpdateAnimBg="0"/>
      <p:bldP spid="1670187" grpId="0" animBg="1"/>
      <p:bldP spid="1670188" grpId="0" animBg="1"/>
      <p:bldP spid="1670189" grpId="0" animBg="1"/>
      <p:bldP spid="167019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solidFill>
                  <a:srgbClr val="00B0F0"/>
                </a:solidFill>
              </a:rPr>
              <a:t>FILE VS. DATABASES</a:t>
            </a:r>
          </a:p>
        </p:txBody>
      </p:sp>
      <p:sp>
        <p:nvSpPr>
          <p:cNvPr id="157081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763000" cy="5105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Database systems were developed to address the problems associated with the </a:t>
            </a:r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proliferation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of master files.</a:t>
            </a:r>
          </a:p>
          <a:p>
            <a:pPr lvl="1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For years, each time  when a new information need arose, companies created 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new files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and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programs.</a:t>
            </a:r>
          </a:p>
          <a:p>
            <a:pPr lvl="1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result: 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significant increase in the number of master files.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7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7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7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0819" grpId="0" build="p" bldLvl="5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</TotalTime>
  <Words>3264</Words>
  <Application>Microsoft Office PowerPoint</Application>
  <PresentationFormat>On-screen Show (4:3)</PresentationFormat>
  <Paragraphs>655</Paragraphs>
  <Slides>70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70</vt:i4>
      </vt:variant>
    </vt:vector>
  </HeadingPairs>
  <TitlesOfParts>
    <vt:vector size="73" baseType="lpstr">
      <vt:lpstr>Office Theme</vt:lpstr>
      <vt:lpstr>Chart</vt:lpstr>
      <vt:lpstr>Worksheet</vt:lpstr>
      <vt:lpstr>CHAPTER 3</vt:lpstr>
      <vt:lpstr>INTRODUCTION</vt:lpstr>
      <vt:lpstr>INTRODUCTION</vt:lpstr>
      <vt:lpstr>FILE VS. DATABASES</vt:lpstr>
      <vt:lpstr>FILE VS. DATABASES</vt:lpstr>
      <vt:lpstr>FILE VS. DATABASES</vt:lpstr>
      <vt:lpstr>FILE VS. DATABASES</vt:lpstr>
      <vt:lpstr>FILE VS. DATABASES</vt:lpstr>
      <vt:lpstr>FILE VS. DATABASES</vt:lpstr>
      <vt:lpstr>FILE VS. DATABASES</vt:lpstr>
      <vt:lpstr>FILE VS. DATABASES</vt:lpstr>
      <vt:lpstr>FILE VS. DATABASES</vt:lpstr>
      <vt:lpstr>FILE VS. DATABASES</vt:lpstr>
      <vt:lpstr>FILE VS. DATABASES</vt:lpstr>
      <vt:lpstr>IMPORTANCE AND ADVANTAGES OF DATABASE SYSTEMS</vt:lpstr>
      <vt:lpstr>IMPORTANCE AND ADVANTAGES OF DATABASE SYSTEMS</vt:lpstr>
      <vt:lpstr>  IMPORTANCE AND ADVANTAGES OF DATABASE SYSTEMS</vt:lpstr>
      <vt:lpstr>IMPORTANCE AND ADVANTAGES OF DATABASE SYSTEMS</vt:lpstr>
      <vt:lpstr>IMPORTANCE AND ADVANTAGES OF DATABASE SYSTEMS</vt:lpstr>
      <vt:lpstr>IMPORTANCE AND ADVANTAGES OF DATABASE SYSTEMS</vt:lpstr>
      <vt:lpstr>IMPORTANCE AND ADVANTAGES OF DATABASE SYSTEMS</vt:lpstr>
      <vt:lpstr>IMPORTANCE AND ADVANTAGES OF DATABASE SYSTEMS</vt:lpstr>
      <vt:lpstr>IMPORTANCE AND ADVANTAGES OF DATABASE SYSTEMS</vt:lpstr>
      <vt:lpstr>     DATABASE SYSTEMS</vt:lpstr>
      <vt:lpstr>DATABASE SYSTEMS</vt:lpstr>
      <vt:lpstr>DATABASE SYSTEMS</vt:lpstr>
      <vt:lpstr>DATABASE SYSTEMS</vt:lpstr>
      <vt:lpstr>Slide 28</vt:lpstr>
      <vt:lpstr>Slide 29</vt:lpstr>
      <vt:lpstr>DATABASE SYSTEMS</vt:lpstr>
      <vt:lpstr>DATABASE SYSTEMS</vt:lpstr>
      <vt:lpstr>DATABASE SYSTEMS</vt:lpstr>
      <vt:lpstr>DATABASE SYSTEMS</vt:lpstr>
      <vt:lpstr>DATABASE SYSTEMS</vt:lpstr>
      <vt:lpstr>DATABASE SYSTEMS</vt:lpstr>
      <vt:lpstr>DATABASE SYSTEMS</vt:lpstr>
      <vt:lpstr>DATABASE SYSTEMS</vt:lpstr>
      <vt:lpstr>         DATABASE SYSTEMS</vt:lpstr>
      <vt:lpstr>DATABASE SYSTEMS</vt:lpstr>
      <vt:lpstr>DATABASE SYSTEMS</vt:lpstr>
      <vt:lpstr>DATABASE SYSTEMS</vt:lpstr>
      <vt:lpstr>DATABASE SYSTEMS</vt:lpstr>
      <vt:lpstr>DATABASE SYSTEMS</vt:lpstr>
      <vt:lpstr>DATABASE SYSTEMS</vt:lpstr>
      <vt:lpstr>DATABASE SYSTEMS</vt:lpstr>
      <vt:lpstr>DATABASE SYSTEMS</vt:lpstr>
      <vt:lpstr>DATABASE SYSTEMS</vt:lpstr>
      <vt:lpstr>DATABASE SYSTEMS</vt:lpstr>
      <vt:lpstr>RELATIONAL DATABASES</vt:lpstr>
      <vt:lpstr>RELATIONAL DATABASES</vt:lpstr>
      <vt:lpstr>Slide 51</vt:lpstr>
      <vt:lpstr>RELATIONAL DATABASES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RELATIONAL DATABASES</vt:lpstr>
      <vt:lpstr>RELATIONAL DATABASES</vt:lpstr>
      <vt:lpstr>Slide 63</vt:lpstr>
      <vt:lpstr>RELATIONAL DATABASES</vt:lpstr>
      <vt:lpstr>Slide 65</vt:lpstr>
      <vt:lpstr>RELATIONAL DATABASES</vt:lpstr>
      <vt:lpstr>DATABASE SYSTEMS AND THE FUTURE OF ACCOUNTING</vt:lpstr>
      <vt:lpstr>DATABASE SYSTEMS AND THE FUTURE OF ACCOUNTING</vt:lpstr>
      <vt:lpstr>DATABASE SYSTEMS AND THE FUTURE OF ACCOUNTING</vt:lpstr>
      <vt:lpstr>Slide 70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</dc:title>
  <dc:creator>HP</dc:creator>
  <cp:lastModifiedBy>HP</cp:lastModifiedBy>
  <cp:revision>89</cp:revision>
  <dcterms:created xsi:type="dcterms:W3CDTF">2014-05-09T15:20:23Z</dcterms:created>
  <dcterms:modified xsi:type="dcterms:W3CDTF">2014-08-22T13:23:56Z</dcterms:modified>
</cp:coreProperties>
</file>