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397" r:id="rId33"/>
    <p:sldId id="398" r:id="rId34"/>
    <p:sldId id="402" r:id="rId35"/>
    <p:sldId id="399" r:id="rId36"/>
    <p:sldId id="400" r:id="rId37"/>
    <p:sldId id="403" r:id="rId38"/>
    <p:sldId id="311" r:id="rId39"/>
    <p:sldId id="404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4" r:id="rId50"/>
    <p:sldId id="325" r:id="rId51"/>
    <p:sldId id="328" r:id="rId52"/>
    <p:sldId id="329" r:id="rId53"/>
    <p:sldId id="330" r:id="rId54"/>
    <p:sldId id="331" r:id="rId55"/>
    <p:sldId id="333" r:id="rId56"/>
    <p:sldId id="334" r:id="rId57"/>
    <p:sldId id="336" r:id="rId58"/>
    <p:sldId id="337" r:id="rId59"/>
    <p:sldId id="339" r:id="rId60"/>
    <p:sldId id="340" r:id="rId61"/>
    <p:sldId id="341" r:id="rId62"/>
    <p:sldId id="342" r:id="rId63"/>
    <p:sldId id="343" r:id="rId64"/>
    <p:sldId id="344" r:id="rId65"/>
    <p:sldId id="345" r:id="rId66"/>
    <p:sldId id="346" r:id="rId67"/>
    <p:sldId id="347" r:id="rId68"/>
    <p:sldId id="348" r:id="rId69"/>
    <p:sldId id="349" r:id="rId70"/>
    <p:sldId id="350" r:id="rId71"/>
    <p:sldId id="351" r:id="rId72"/>
    <p:sldId id="352" r:id="rId73"/>
    <p:sldId id="353" r:id="rId74"/>
    <p:sldId id="354" r:id="rId75"/>
    <p:sldId id="355" r:id="rId76"/>
    <p:sldId id="356" r:id="rId77"/>
    <p:sldId id="357" r:id="rId78"/>
    <p:sldId id="362" r:id="rId79"/>
    <p:sldId id="364" r:id="rId80"/>
    <p:sldId id="370" r:id="rId81"/>
    <p:sldId id="371" r:id="rId82"/>
    <p:sldId id="372" r:id="rId83"/>
    <p:sldId id="374" r:id="rId84"/>
    <p:sldId id="375" r:id="rId85"/>
    <p:sldId id="376" r:id="rId86"/>
    <p:sldId id="377" r:id="rId87"/>
    <p:sldId id="378" r:id="rId88"/>
    <p:sldId id="379" r:id="rId89"/>
    <p:sldId id="380" r:id="rId90"/>
    <p:sldId id="381" r:id="rId91"/>
    <p:sldId id="382" r:id="rId92"/>
    <p:sldId id="383" r:id="rId93"/>
    <p:sldId id="384" r:id="rId94"/>
    <p:sldId id="385" r:id="rId95"/>
    <p:sldId id="386" r:id="rId96"/>
    <p:sldId id="387" r:id="rId97"/>
    <p:sldId id="388" r:id="rId98"/>
    <p:sldId id="390" r:id="rId99"/>
    <p:sldId id="391" r:id="rId100"/>
    <p:sldId id="405" r:id="rId10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9DA41-73B7-412D-8F3C-5BF2026083D3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87BB2-4224-477C-8642-1293C2391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7BB2-4224-477C-8642-1293C23919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7BB2-4224-477C-8642-1293C239193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85777-7F0B-4848-8343-176EA24667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FF07-4050-4944-AFCC-616613EC0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Four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Database Design Using the REA Data Model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5867400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Accountants can and should participate in all stages of the database design process, although participation varies between stages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Accountants may participate during both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requirements analysis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focus in this chapter is to see how to design data base and implement data base by using REA data model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two important tools to facilitate data modeling or designing:</a:t>
            </a:r>
          </a:p>
          <a:p>
            <a:pPr lvl="2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Entity-relationship diagramming</a:t>
            </a:r>
          </a:p>
          <a:p>
            <a:pPr lvl="2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 data model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9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9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9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9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9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8531" grpId="0" build="p" bldLvl="5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End of cha4</a:t>
            </a:r>
            <a:endParaRPr lang="en-US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important tools to facilitate data modeling:</a:t>
            </a:r>
          </a:p>
          <a:p>
            <a:pPr lvl="2"/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Entity-relationship diagramming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 data model</a:t>
            </a:r>
          </a:p>
        </p:txBody>
      </p:sp>
      <p:sp>
        <p:nvSpPr>
          <p:cNvPr id="2204676" name="Rectangle 4"/>
          <p:cNvSpPr>
            <a:spLocks noChangeArrowheads="1"/>
          </p:cNvSpPr>
          <p:nvPr/>
        </p:nvSpPr>
        <p:spPr bwMode="auto">
          <a:xfrm flipV="1">
            <a:off x="1676400" y="2133600"/>
            <a:ext cx="5257800" cy="4572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4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4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46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ENTITY-RELATIONSHIP DIAGRAMS</a:t>
            </a:r>
          </a:p>
        </p:txBody>
      </p:sp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entity-relationship (E-R) diagram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graphical technique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for portraying a database schema.</a:t>
            </a: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Shows the various entities being modeled and the important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relationships among 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them in the form of graph.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0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0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5698" grpId="0" animBg="1" autoUpdateAnimBg="0"/>
      <p:bldP spid="2205699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08772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08776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1600200"/>
          </a:xfrm>
          <a:prstGeom prst="rect">
            <a:avLst/>
          </a:prstGeom>
          <a:solidFill>
            <a:srgbClr val="FFDDBB"/>
          </a:solidFill>
          <a:ln w="28575">
            <a:solidFill>
              <a:srgbClr val="1672CE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>
                <a:solidFill>
                  <a:srgbClr val="1672CE"/>
                </a:solidFill>
                <a:latin typeface="Times New Roman" pitchFamily="18" charset="0"/>
                <a:cs typeface="Times New Roman" pitchFamily="18" charset="0"/>
              </a:rPr>
              <a:t>In an E-R diagram, entities are depicted as 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rectangles</a:t>
            </a:r>
            <a:r>
              <a:rPr lang="en-US" sz="2800" b="0" dirty="0">
                <a:solidFill>
                  <a:srgbClr val="1672C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>
                <a:solidFill>
                  <a:srgbClr val="1672CE"/>
                </a:solidFill>
                <a:latin typeface="Times New Roman" pitchFamily="18" charset="0"/>
                <a:cs typeface="Times New Roman" pitchFamily="18" charset="0"/>
              </a:rPr>
              <a:t>But there are no industry standards for other aspects of these diagrams.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08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08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08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08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08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8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8772" grpId="0" animBg="1"/>
      <p:bldP spid="2208773" grpId="0" animBg="1"/>
      <p:bldP spid="2208776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01738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data modelers, tools, and authors use diamonds to depict relationships.</a:t>
            </a:r>
          </a:p>
        </p:txBody>
      </p:sp>
      <p:sp>
        <p:nvSpPr>
          <p:cNvPr id="2209796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09797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09798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9799" name="AutoShape 7"/>
          <p:cNvSpPr>
            <a:spLocks noChangeArrowheads="1"/>
          </p:cNvSpPr>
          <p:nvPr/>
        </p:nvSpPr>
        <p:spPr bwMode="auto">
          <a:xfrm>
            <a:off x="3806825" y="4056063"/>
            <a:ext cx="1354138" cy="592137"/>
          </a:xfrm>
          <a:prstGeom prst="diamond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Line</a:t>
            </a:r>
          </a:p>
          <a:p>
            <a:pPr algn="ctr"/>
            <a:r>
              <a:rPr lang="en-US" sz="1400"/>
              <a:t>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0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20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20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9795" grpId="0" build="p" bldLvl="5" autoUpdateAnimBg="0"/>
      <p:bldP spid="2209798" grpId="0" animBg="1"/>
      <p:bldP spid="22097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Others do not use diamonds.</a:t>
            </a:r>
          </a:p>
        </p:txBody>
      </p:sp>
      <p:sp>
        <p:nvSpPr>
          <p:cNvPr id="2210820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0821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0822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21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0819" grpId="0" build="p" bldLvl="5" autoUpdateAnimBg="0"/>
      <p:bldP spid="22108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235075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Sometimes the attributes associated with each entity are depicted as named ovals connected to each rectangle</a:t>
            </a:r>
          </a:p>
        </p:txBody>
      </p:sp>
      <p:sp>
        <p:nvSpPr>
          <p:cNvPr id="2211844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1845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1846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49" name="Oval 9"/>
          <p:cNvSpPr>
            <a:spLocks noChangeArrowheads="1"/>
          </p:cNvSpPr>
          <p:nvPr/>
        </p:nvSpPr>
        <p:spPr bwMode="auto">
          <a:xfrm>
            <a:off x="1203325" y="26336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Enrollment</a:t>
            </a:r>
          </a:p>
          <a:p>
            <a:pPr algn="ctr"/>
            <a:r>
              <a:rPr lang="en-US" sz="1400"/>
              <a:t>Number</a:t>
            </a:r>
          </a:p>
        </p:txBody>
      </p:sp>
      <p:sp>
        <p:nvSpPr>
          <p:cNvPr id="2211850" name="Oval 10"/>
          <p:cNvSpPr>
            <a:spLocks noChangeArrowheads="1"/>
          </p:cNvSpPr>
          <p:nvPr/>
        </p:nvSpPr>
        <p:spPr bwMode="auto">
          <a:xfrm>
            <a:off x="3033713" y="28622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Enrollment</a:t>
            </a:r>
          </a:p>
          <a:p>
            <a:pPr algn="ctr"/>
            <a:r>
              <a:rPr lang="en-US" sz="1400"/>
              <a:t>Date</a:t>
            </a:r>
          </a:p>
        </p:txBody>
      </p:sp>
      <p:sp>
        <p:nvSpPr>
          <p:cNvPr id="2211851" name="Oval 11"/>
          <p:cNvSpPr>
            <a:spLocks noChangeArrowheads="1"/>
          </p:cNvSpPr>
          <p:nvPr/>
        </p:nvSpPr>
        <p:spPr bwMode="auto">
          <a:xfrm>
            <a:off x="3136900" y="3573463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Enrollment</a:t>
            </a:r>
          </a:p>
          <a:p>
            <a:pPr algn="ctr"/>
            <a:r>
              <a:rPr lang="en-US" sz="1400" dirty="0"/>
              <a:t>Time</a:t>
            </a:r>
          </a:p>
        </p:txBody>
      </p:sp>
      <p:sp>
        <p:nvSpPr>
          <p:cNvPr id="2211852" name="Oval 12"/>
          <p:cNvSpPr>
            <a:spLocks noChangeArrowheads="1"/>
          </p:cNvSpPr>
          <p:nvPr/>
        </p:nvSpPr>
        <p:spPr bwMode="auto">
          <a:xfrm>
            <a:off x="6216650" y="2667000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ID No.</a:t>
            </a:r>
          </a:p>
        </p:txBody>
      </p:sp>
      <p:sp>
        <p:nvSpPr>
          <p:cNvPr id="2211854" name="Oval 14"/>
          <p:cNvSpPr>
            <a:spLocks noChangeArrowheads="1"/>
          </p:cNvSpPr>
          <p:nvPr/>
        </p:nvSpPr>
        <p:spPr bwMode="auto">
          <a:xfrm>
            <a:off x="7807325" y="2524125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Name</a:t>
            </a:r>
          </a:p>
        </p:txBody>
      </p:sp>
      <p:sp>
        <p:nvSpPr>
          <p:cNvPr id="2211855" name="Line 15"/>
          <p:cNvSpPr>
            <a:spLocks noChangeShapeType="1"/>
          </p:cNvSpPr>
          <p:nvPr/>
        </p:nvSpPr>
        <p:spPr bwMode="auto">
          <a:xfrm flipV="1">
            <a:off x="1828800" y="3200400"/>
            <a:ext cx="0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56" name="Line 16"/>
          <p:cNvSpPr>
            <a:spLocks noChangeShapeType="1"/>
          </p:cNvSpPr>
          <p:nvPr/>
        </p:nvSpPr>
        <p:spPr bwMode="auto">
          <a:xfrm flipV="1">
            <a:off x="2405063" y="3302000"/>
            <a:ext cx="7270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57" name="Line 17"/>
          <p:cNvSpPr>
            <a:spLocks noChangeShapeType="1"/>
          </p:cNvSpPr>
          <p:nvPr/>
        </p:nvSpPr>
        <p:spPr bwMode="auto">
          <a:xfrm flipV="1">
            <a:off x="2794000" y="3929063"/>
            <a:ext cx="338138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58" name="Line 18"/>
          <p:cNvSpPr>
            <a:spLocks noChangeShapeType="1"/>
          </p:cNvSpPr>
          <p:nvPr/>
        </p:nvSpPr>
        <p:spPr bwMode="auto">
          <a:xfrm flipV="1">
            <a:off x="6875463" y="3249613"/>
            <a:ext cx="0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59" name="Line 19"/>
          <p:cNvSpPr>
            <a:spLocks noChangeShapeType="1"/>
          </p:cNvSpPr>
          <p:nvPr/>
        </p:nvSpPr>
        <p:spPr bwMode="auto">
          <a:xfrm flipV="1">
            <a:off x="7077075" y="2963863"/>
            <a:ext cx="915988" cy="930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60" name="Line 20"/>
          <p:cNvSpPr>
            <a:spLocks noChangeShapeType="1"/>
          </p:cNvSpPr>
          <p:nvPr/>
        </p:nvSpPr>
        <p:spPr bwMode="auto">
          <a:xfrm flipV="1">
            <a:off x="7837488" y="3692525"/>
            <a:ext cx="188912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861" name="Oval 21"/>
          <p:cNvSpPr>
            <a:spLocks noChangeArrowheads="1"/>
          </p:cNvSpPr>
          <p:nvPr/>
        </p:nvSpPr>
        <p:spPr bwMode="auto">
          <a:xfrm>
            <a:off x="7807325" y="3200400"/>
            <a:ext cx="1336675" cy="5588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  <a:p>
            <a:pPr algn="ctr"/>
            <a:r>
              <a:rPr lang="en-US" sz="1400"/>
              <a:t>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1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11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11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1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11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11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1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11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11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1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1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11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1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11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11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1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1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1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43" grpId="0" build="p" bldLvl="5" autoUpdateAnimBg="0"/>
      <p:bldP spid="2211849" grpId="0" animBg="1"/>
      <p:bldP spid="2211850" grpId="0" animBg="1"/>
      <p:bldP spid="2211851" grpId="0" animBg="1"/>
      <p:bldP spid="2211852" grpId="0" animBg="1"/>
      <p:bldP spid="2211854" grpId="0" animBg="1"/>
      <p:bldP spid="2211855" grpId="0" animBg="1"/>
      <p:bldP spid="2211856" grpId="0" animBg="1"/>
      <p:bldP spid="2211857" grpId="0" animBg="1"/>
      <p:bldP spid="2211858" grpId="0" animBg="1"/>
      <p:bldP spid="2211859" grpId="0" animBg="1"/>
      <p:bldP spid="2211860" grpId="0" animBg="1"/>
      <p:bldP spid="22118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77875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Sometimes these attributes are listed in a separate table.</a:t>
            </a:r>
          </a:p>
        </p:txBody>
      </p:sp>
      <p:sp>
        <p:nvSpPr>
          <p:cNvPr id="2212868" name="Rectangle 4"/>
          <p:cNvSpPr>
            <a:spLocks noChangeArrowheads="1"/>
          </p:cNvSpPr>
          <p:nvPr/>
        </p:nvSpPr>
        <p:spPr bwMode="auto">
          <a:xfrm>
            <a:off x="889000" y="3879850"/>
            <a:ext cx="1895475" cy="982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Enrollment</a:t>
            </a:r>
          </a:p>
        </p:txBody>
      </p:sp>
      <p:sp>
        <p:nvSpPr>
          <p:cNvPr id="2212869" name="Rectangle 5"/>
          <p:cNvSpPr>
            <a:spLocks noChangeArrowheads="1"/>
          </p:cNvSpPr>
          <p:nvPr/>
        </p:nvSpPr>
        <p:spPr bwMode="auto">
          <a:xfrm>
            <a:off x="6318250" y="3894138"/>
            <a:ext cx="1895475" cy="9826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Students</a:t>
            </a:r>
          </a:p>
        </p:txBody>
      </p:sp>
      <p:sp>
        <p:nvSpPr>
          <p:cNvPr id="2212870" name="Line 6"/>
          <p:cNvSpPr>
            <a:spLocks noChangeShapeType="1"/>
          </p:cNvSpPr>
          <p:nvPr/>
        </p:nvSpPr>
        <p:spPr bwMode="auto">
          <a:xfrm>
            <a:off x="2811463" y="4335463"/>
            <a:ext cx="34544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12925" name="Group 61"/>
          <p:cNvGraphicFramePr>
            <a:graphicFrameLocks noGrp="1"/>
          </p:cNvGraphicFramePr>
          <p:nvPr/>
        </p:nvGraphicFramePr>
        <p:xfrm>
          <a:off x="835025" y="5154613"/>
          <a:ext cx="7442200" cy="1263333"/>
        </p:xfrm>
        <a:graphic>
          <a:graphicData uri="http://schemas.openxmlformats.org/drawingml/2006/table">
            <a:tbl>
              <a:tblPr/>
              <a:tblGrid>
                <a:gridCol w="1668463"/>
                <a:gridCol w="5773737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Entity Name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Attributes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Enrollment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Enrollment No., Enrollment Date, Enrollment Time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ID No., Student Name, Student Address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21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67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9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1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E-R diagrams can be used to represent the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of any kind of databases.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Our focus is on databases designed to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support an organization’s business activities.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diagrams we develop depict the contents of a database and graphically model those business processes.</a:t>
            </a:r>
          </a:p>
          <a:p>
            <a:pPr>
              <a:buClr>
                <a:schemeClr val="tx1"/>
              </a:buClr>
              <a:buFont typeface="Symbol" pitchFamily="18" charset="2"/>
              <a:buChar char="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1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1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915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ENTITY-RELATIONSHIP DIAGRAMS</a:t>
            </a:r>
          </a:p>
        </p:txBody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E-R diagrams can include many different kinds of entities and relationships.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important step in designing a database is deciding which entities need to be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modeled or included in database.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REA data model is useful for this decision.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1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1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6963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105400"/>
          </a:xfrm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addressed in this chapter include: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steps are followed to design and implement a database system.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is the REA data model used to design an AIS database?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is an entity-relationship (E-R) diagram of an AIS database drawn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utoUpdateAnimBg="0"/>
      <p:bldP spid="20275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638800"/>
          </a:xfrm>
          <a:ln/>
        </p:spPr>
        <p:txBody>
          <a:bodyPr>
            <a:normAutofit/>
          </a:bodyPr>
          <a:lstStyle/>
          <a:p>
            <a:pPr lvl="1"/>
            <a:r>
              <a:rPr lang="en-US" dirty="0" smtClean="0"/>
              <a:t>Two </a:t>
            </a:r>
            <a:r>
              <a:rPr lang="en-US" dirty="0"/>
              <a:t>important tools to facilitate data modeling:</a:t>
            </a:r>
          </a:p>
          <a:p>
            <a:pPr lvl="2"/>
            <a:r>
              <a:rPr lang="en-US" sz="2800" dirty="0"/>
              <a:t>Entity-relationship diagramming</a:t>
            </a:r>
          </a:p>
          <a:p>
            <a:pPr lvl="2"/>
            <a:r>
              <a:rPr lang="en-US" sz="2800" b="1" dirty="0">
                <a:solidFill>
                  <a:srgbClr val="CC0000"/>
                </a:solidFill>
              </a:rPr>
              <a:t>REA data model</a:t>
            </a:r>
          </a:p>
        </p:txBody>
      </p:sp>
      <p:sp>
        <p:nvSpPr>
          <p:cNvPr id="2217988" name="Rectangle 4"/>
          <p:cNvSpPr>
            <a:spLocks noChangeArrowheads="1"/>
          </p:cNvSpPr>
          <p:nvPr/>
        </p:nvSpPr>
        <p:spPr bwMode="auto">
          <a:xfrm>
            <a:off x="1295400" y="2209800"/>
            <a:ext cx="2743200" cy="4572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79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REA data model was developed specifically for use in designing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accounting information systems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It Provides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guidance for: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Identifying the entities to be included in a database.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Structuring the relationships among the entities.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REA data models are usually depicted in the form of E-R diagrams.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Therefore, we refer to E-R diagrams developed with the REA model as </a:t>
            </a: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REA diagrams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1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1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1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1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1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1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9010" grpId="0" animBg="1" autoUpdateAnimBg="0"/>
      <p:bldP spid="2219011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Three Basic Types of Entities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REA data model is so named because it classifies entities into three distinct categories:</a:t>
            </a:r>
          </a:p>
          <a:p>
            <a:pPr lvl="2"/>
            <a:r>
              <a:rPr lang="en-US" sz="32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that the organization acquires and uses.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0036" name="Rectangle 4"/>
          <p:cNvSpPr>
            <a:spLocks noChangeArrowheads="1"/>
          </p:cNvSpPr>
          <p:nvPr/>
        </p:nvSpPr>
        <p:spPr bwMode="auto">
          <a:xfrm>
            <a:off x="2781300" y="4876800"/>
            <a:ext cx="5524500" cy="167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Resources are things that have economic value to the organization.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2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2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0035" grpId="0" build="p" bldLvl="5" autoUpdateAnimBg="0"/>
      <p:bldP spid="222003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Basic Types of Entities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REA data model is so named because it classifies entities into three distinct categories:</a:t>
            </a:r>
          </a:p>
          <a:p>
            <a:pPr lvl="2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the organization acquires and uses.</a:t>
            </a:r>
          </a:p>
          <a:p>
            <a:pPr lvl="2"/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which the organization engages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3108" name="Rectangle 4"/>
          <p:cNvSpPr>
            <a:spLocks noChangeArrowheads="1"/>
          </p:cNvSpPr>
          <p:nvPr/>
        </p:nvSpPr>
        <p:spPr bwMode="auto">
          <a:xfrm>
            <a:off x="2209800" y="4648200"/>
            <a:ext cx="6477000" cy="1905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These are the various business activities about which management wants to collect information for planning or control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310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  <a:ln/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Basic Types of Entities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REA data model is so named because it classifies entities into three distinct categories:</a:t>
            </a:r>
          </a:p>
          <a:p>
            <a:pPr lvl="2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the organization acquires and uses.</a:t>
            </a:r>
          </a:p>
          <a:p>
            <a:pPr lvl="2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which the organization engages</a:t>
            </a:r>
          </a:p>
          <a:p>
            <a:pPr lvl="2"/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participating in these events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5156" name="Rectangle 4"/>
          <p:cNvSpPr>
            <a:spLocks noChangeArrowheads="1"/>
          </p:cNvSpPr>
          <p:nvPr/>
        </p:nvSpPr>
        <p:spPr bwMode="auto">
          <a:xfrm>
            <a:off x="1905000" y="4648201"/>
            <a:ext cx="6545263" cy="1905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Includes people and organizations who participate in events and about whom information is desired for planning, control, and evaluation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515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1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/>
              <a:t>Can you identify the </a:t>
            </a:r>
            <a:r>
              <a:rPr lang="en-US" sz="2800" b="1">
                <a:solidFill>
                  <a:srgbClr val="CC0000"/>
                </a:solidFill>
              </a:rPr>
              <a:t>resources</a:t>
            </a:r>
            <a:r>
              <a:rPr lang="en-US" sz="2800"/>
              <a:t> in this diagram?.</a:t>
            </a:r>
          </a:p>
        </p:txBody>
      </p:sp>
      <p:sp>
        <p:nvSpPr>
          <p:cNvPr id="2226181" name="Rectangle 5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6183" name="Rectangle 7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6184" name="Rectangle 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6185" name="Rectangle 9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6187" name="Rectangle 11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6188" name="Rectangle 12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6190" name="Rectangle 14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6191" name="Line 15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2" name="Line 16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3" name="Line 17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4" name="Line 18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5" name="Line 19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6" name="Line 20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6197" name="Line 21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6179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2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/>
              <a:t>Can you identify the resources in this diagram?.</a:t>
            </a:r>
          </a:p>
        </p:txBody>
      </p:sp>
      <p:sp>
        <p:nvSpPr>
          <p:cNvPr id="2227204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7205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7206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7207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7208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720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Inventory</a:t>
            </a:r>
          </a:p>
        </p:txBody>
      </p:sp>
      <p:sp>
        <p:nvSpPr>
          <p:cNvPr id="2227210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Accounts</a:t>
            </a:r>
          </a:p>
        </p:txBody>
      </p:sp>
      <p:sp>
        <p:nvSpPr>
          <p:cNvPr id="2227211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2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3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4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5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6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7217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/>
              <a:t>Can you identify the </a:t>
            </a:r>
            <a:r>
              <a:rPr lang="en-US" sz="2800" b="1">
                <a:solidFill>
                  <a:srgbClr val="CC0000"/>
                </a:solidFill>
              </a:rPr>
              <a:t>events</a:t>
            </a:r>
            <a:r>
              <a:rPr lang="en-US" sz="2800"/>
              <a:t> in this diagram?.</a:t>
            </a:r>
          </a:p>
        </p:txBody>
      </p:sp>
      <p:sp>
        <p:nvSpPr>
          <p:cNvPr id="2228228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8229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8230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8231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28232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2823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823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8235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36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37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38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39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40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8241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8227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/>
              <a:t>Can you identify the events in this diagram?.</a:t>
            </a:r>
          </a:p>
        </p:txBody>
      </p:sp>
      <p:sp>
        <p:nvSpPr>
          <p:cNvPr id="2229252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9253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29254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29255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Sales</a:t>
            </a:r>
          </a:p>
        </p:txBody>
      </p:sp>
      <p:sp>
        <p:nvSpPr>
          <p:cNvPr id="2229256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Receive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</p:txBody>
      </p:sp>
      <p:sp>
        <p:nvSpPr>
          <p:cNvPr id="2229257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29258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29259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0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1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2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3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4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9265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/>
          <a:lstStyle/>
          <a:p>
            <a:r>
              <a:rPr lang="en-US" sz="2800"/>
              <a:t>Can you identify the </a:t>
            </a:r>
            <a:r>
              <a:rPr lang="en-US" sz="2800" b="1">
                <a:solidFill>
                  <a:srgbClr val="CC0000"/>
                </a:solidFill>
              </a:rPr>
              <a:t>agents</a:t>
            </a:r>
            <a:r>
              <a:rPr lang="en-US" sz="2800"/>
              <a:t> in this diagram?.</a:t>
            </a:r>
          </a:p>
        </p:txBody>
      </p:sp>
      <p:sp>
        <p:nvSpPr>
          <p:cNvPr id="2230276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30277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30278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30279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30280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3028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3028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30283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4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5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6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7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8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0289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02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Planning</a:t>
            </a:r>
          </a:p>
        </p:txBody>
      </p:sp>
      <p:sp>
        <p:nvSpPr>
          <p:cNvPr id="1870852" name="Rectangle 4"/>
          <p:cNvSpPr>
            <a:spLocks noChangeArrowheads="1"/>
          </p:cNvSpPr>
          <p:nvPr/>
        </p:nvSpPr>
        <p:spPr bwMode="auto">
          <a:xfrm>
            <a:off x="2590800" y="2876550"/>
            <a:ext cx="6248400" cy="26860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Initial planning to determine the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need for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feasibility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of developing a new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Includes preliminary judgments about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economic feasibility.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708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708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1" grpId="0" build="p" bldLvl="5" autoUpdateAnimBg="0"/>
      <p:bldP spid="1870852" grpId="0" build="p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93738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identify the agents in this diagram?.</a:t>
            </a:r>
          </a:p>
        </p:txBody>
      </p:sp>
      <p:sp>
        <p:nvSpPr>
          <p:cNvPr id="2231300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Employee</a:t>
            </a:r>
          </a:p>
        </p:txBody>
      </p:sp>
      <p:sp>
        <p:nvSpPr>
          <p:cNvPr id="2231301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Customer</a:t>
            </a:r>
          </a:p>
        </p:txBody>
      </p:sp>
      <p:sp>
        <p:nvSpPr>
          <p:cNvPr id="2231302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Employee</a:t>
            </a:r>
          </a:p>
        </p:txBody>
      </p:sp>
      <p:sp>
        <p:nvSpPr>
          <p:cNvPr id="2231303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Sales</a:t>
            </a:r>
          </a:p>
        </p:txBody>
      </p:sp>
      <p:sp>
        <p:nvSpPr>
          <p:cNvPr id="2231304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31305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3130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2231307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08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09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10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11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12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1313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Rules for structural Relationships: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REA data model prescribes a basic pattern for how the three types of entities (resources, events, and agents) should relate to one another.</a:t>
            </a:r>
          </a:p>
          <a:p>
            <a:pPr lvl="1"/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Rule 1:  Each event is linked to at least one resource that it affects.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3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23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rgbClr val="00B0F0"/>
                </a:solidFill>
              </a:rPr>
              <a:t>THE REA DATA MODEL</a:t>
            </a:r>
            <a:r>
              <a:rPr lang="en-US" dirty="0" smtClean="0"/>
              <a:t>                   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Events must be linked to at least one resource that they affect.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 events affect the quantity of a resource: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If they increase the quantity of a resource, they are called a “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 event.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If they decrease the quantity of a resource they are called a “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 event.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REA DATA MODEL</a:t>
            </a:r>
            <a:r>
              <a:rPr lang="en-US" dirty="0" smtClean="0"/>
              <a:t>                                     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EXAMPLE:  If you purchase inventory for cash:</a:t>
            </a:r>
          </a:p>
          <a:p>
            <a:pPr lvl="4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get event is that you receive inventory.</a:t>
            </a:r>
          </a:p>
          <a:p>
            <a:pPr lvl="4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give event is that you pay cash.</a:t>
            </a:r>
          </a:p>
          <a:p>
            <a:pPr lvl="4">
              <a:lnSpc>
                <a:spcPct val="9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Relationships that affect the quantity of a resource are sometimes referred to as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stock flow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relationships.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36423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36424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sales</a:t>
            </a:r>
            <a:endParaRPr lang="en-US" sz="2400" dirty="0"/>
          </a:p>
        </p:txBody>
      </p:sp>
      <p:sp>
        <p:nvSpPr>
          <p:cNvPr id="2236425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Resource A</a:t>
            </a:r>
          </a:p>
        </p:txBody>
      </p:sp>
      <p:sp>
        <p:nvSpPr>
          <p:cNvPr id="223642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Inventory</a:t>
            </a:r>
            <a:endParaRPr lang="en-US" sz="2400" dirty="0"/>
          </a:p>
        </p:txBody>
      </p:sp>
      <p:sp>
        <p:nvSpPr>
          <p:cNvPr id="2236431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6432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99060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Rule 1:  Each event is linked to at least one resource that it affects.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3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3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3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23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3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3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25" grpId="0" animBg="1"/>
      <p:bldP spid="2236426" grpId="0" animBg="1"/>
      <p:bldP spid="2236431" grpId="0" animBg="1"/>
      <p:bldP spid="22364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THE REA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 smtClean="0">
                <a:solidFill>
                  <a:srgbClr val="CC0000"/>
                </a:solidFill>
              </a:rPr>
              <a:t>Rule 2:  Each event is linked to at least one other event.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Give and get events are linked together in what is labeled an </a:t>
            </a:r>
            <a:r>
              <a:rPr lang="en-US" sz="3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economic duality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relationship.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relationships reflect the basic business principle that organizations engage in activities that use up resources in hopes of acquiring other resources in exchange.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Each accounting cycle can be described in terms of give-to-get economic duality relationships.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THE REA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some conditions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every relationship between two events represents a give-to-get economic duality.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Commitment events are linked to other events to reflect sequential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cause-effect relationships.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 customer order (commitment) leads to: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Deliver inventory (give event) and receive cash (get event).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38471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38472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Event B</a:t>
            </a:r>
          </a:p>
        </p:txBody>
      </p:sp>
      <p:sp>
        <p:nvSpPr>
          <p:cNvPr id="223847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Resource A</a:t>
            </a:r>
          </a:p>
        </p:txBody>
      </p:sp>
      <p:sp>
        <p:nvSpPr>
          <p:cNvPr id="223847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Resource B</a:t>
            </a:r>
          </a:p>
        </p:txBody>
      </p:sp>
      <p:sp>
        <p:nvSpPr>
          <p:cNvPr id="2238478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8479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8480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8482" name="Line 18"/>
          <p:cNvSpPr>
            <a:spLocks noChangeShapeType="1"/>
          </p:cNvSpPr>
          <p:nvPr/>
        </p:nvSpPr>
        <p:spPr bwMode="auto">
          <a:xfrm>
            <a:off x="4533900" y="3533775"/>
            <a:ext cx="15875" cy="18637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1219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b="1" dirty="0" smtClean="0">
                <a:solidFill>
                  <a:srgbClr val="CC0000"/>
                </a:solidFill>
              </a:rPr>
              <a:t>Rule 2:  Each event is linked to at least one other event.</a:t>
            </a:r>
            <a:endParaRPr lang="en-US" sz="32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23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8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Rule 3:  Every event entity must be linked to at least two participating agents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accountability, organizations need to be able to track actions of employees.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Also need to monitor the status of commitments and exchanges with outside parties.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Each event links to at least two participating agents.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4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4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4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4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7683" grpId="0" build="p" bldLvl="5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 DATA MODEL</a:t>
            </a:r>
          </a:p>
        </p:txBody>
      </p:sp>
      <p:sp>
        <p:nvSpPr>
          <p:cNvPr id="2240516" name="Rectangle 4"/>
          <p:cNvSpPr>
            <a:spLocks noChangeArrowheads="1"/>
          </p:cNvSpPr>
          <p:nvPr/>
        </p:nvSpPr>
        <p:spPr bwMode="auto">
          <a:xfrm>
            <a:off x="6826250" y="25225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Agent A</a:t>
            </a:r>
          </a:p>
        </p:txBody>
      </p:sp>
      <p:sp>
        <p:nvSpPr>
          <p:cNvPr id="2240517" name="Rectangle 5"/>
          <p:cNvSpPr>
            <a:spLocks noChangeArrowheads="1"/>
          </p:cNvSpPr>
          <p:nvPr/>
        </p:nvSpPr>
        <p:spPr bwMode="auto">
          <a:xfrm>
            <a:off x="6829425" y="39465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Agent B</a:t>
            </a:r>
          </a:p>
        </p:txBody>
      </p:sp>
      <p:sp>
        <p:nvSpPr>
          <p:cNvPr id="2240518" name="Rectangle 6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Agent C</a:t>
            </a:r>
          </a:p>
        </p:txBody>
      </p:sp>
      <p:sp>
        <p:nvSpPr>
          <p:cNvPr id="2240519" name="Rectangle 7"/>
          <p:cNvSpPr>
            <a:spLocks noChangeArrowheads="1"/>
          </p:cNvSpPr>
          <p:nvPr/>
        </p:nvSpPr>
        <p:spPr bwMode="auto">
          <a:xfrm>
            <a:off x="3608388" y="25352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Event A</a:t>
            </a:r>
          </a:p>
        </p:txBody>
      </p:sp>
      <p:sp>
        <p:nvSpPr>
          <p:cNvPr id="2240520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Event B</a:t>
            </a:r>
          </a:p>
        </p:txBody>
      </p:sp>
      <p:sp>
        <p:nvSpPr>
          <p:cNvPr id="224052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Resource A</a:t>
            </a:r>
          </a:p>
        </p:txBody>
      </p:sp>
      <p:sp>
        <p:nvSpPr>
          <p:cNvPr id="224052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Resource B</a:t>
            </a:r>
          </a:p>
        </p:txBody>
      </p:sp>
      <p:sp>
        <p:nvSpPr>
          <p:cNvPr id="2240523" name="Line 11"/>
          <p:cNvSpPr>
            <a:spLocks noChangeShapeType="1"/>
          </p:cNvSpPr>
          <p:nvPr/>
        </p:nvSpPr>
        <p:spPr bwMode="auto">
          <a:xfrm>
            <a:off x="5503863" y="297973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4" name="Line 12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5" name="Line 13"/>
          <p:cNvSpPr>
            <a:spLocks noChangeShapeType="1"/>
          </p:cNvSpPr>
          <p:nvPr/>
        </p:nvSpPr>
        <p:spPr bwMode="auto">
          <a:xfrm flipV="1">
            <a:off x="5554663" y="4402138"/>
            <a:ext cx="1252537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6" name="Line 14"/>
          <p:cNvSpPr>
            <a:spLocks noChangeShapeType="1"/>
          </p:cNvSpPr>
          <p:nvPr/>
        </p:nvSpPr>
        <p:spPr bwMode="auto">
          <a:xfrm>
            <a:off x="4538663" y="3538538"/>
            <a:ext cx="15875" cy="186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7" name="Line 15"/>
          <p:cNvSpPr>
            <a:spLocks noChangeShapeType="1"/>
          </p:cNvSpPr>
          <p:nvPr/>
        </p:nvSpPr>
        <p:spPr bwMode="auto">
          <a:xfrm>
            <a:off x="2370138" y="29797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8" name="Line 16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0529" name="Line 17"/>
          <p:cNvSpPr>
            <a:spLocks noChangeShapeType="1"/>
          </p:cNvSpPr>
          <p:nvPr/>
        </p:nvSpPr>
        <p:spPr bwMode="auto">
          <a:xfrm>
            <a:off x="5519738" y="3251200"/>
            <a:ext cx="1304925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1066801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Rule 3:  Each event is linked to at least two agents.</a:t>
            </a:r>
            <a:endParaRPr lang="en-US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4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4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4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4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4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4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4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0516" grpId="0" animBg="1"/>
      <p:bldP spid="2240517" grpId="0" animBg="1"/>
      <p:bldP spid="2240518" grpId="0" animBg="1"/>
      <p:bldP spid="2240523" grpId="0" animBg="1"/>
      <p:bldP spid="2240524" grpId="0" animBg="1"/>
      <p:bldP spid="2240525" grpId="0" animBg="1"/>
      <p:bldP spid="22405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/>
              <a:t>Planning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Requirements analysis</a:t>
            </a:r>
          </a:p>
        </p:txBody>
      </p:sp>
      <p:sp>
        <p:nvSpPr>
          <p:cNvPr id="2191364" name="Rectangle 4"/>
          <p:cNvSpPr>
            <a:spLocks noChangeArrowheads="1"/>
          </p:cNvSpPr>
          <p:nvPr/>
        </p:nvSpPr>
        <p:spPr bwMode="auto">
          <a:xfrm>
            <a:off x="2020888" y="3435350"/>
            <a:ext cx="6591300" cy="25082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Identifying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information needs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Defining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of proposed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Using information about the expected number of users and transaction volume to make preliminary decisions 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hardware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software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3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3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9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9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64" grpId="0" build="p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DEVELOPING AN REA DIAGRAM</a:t>
            </a:r>
          </a:p>
        </p:txBody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Developing an REA diagram for a specific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transaction cycle consists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three steps: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ONE: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Identify the events about which management wants to collect information.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TWO: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Identify the resources affected by the events and the agents who participated.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THREE: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Determine the cardinalities between the relationships.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0755" grpId="0" build="p" bldLvl="5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DEVELOPING AN REA DIAGRAM</a:t>
            </a:r>
          </a:p>
        </p:txBody>
      </p:sp>
      <p:sp>
        <p:nvSpPr>
          <p:cNvPr id="225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  <a:ln/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Developing an REA diagram for a specific transaction cycle consists of three steps:</a:t>
            </a:r>
          </a:p>
          <a:p>
            <a:pPr lvl="1">
              <a:buNone/>
            </a:pP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STEP 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ONE:  Identify the events about which management wants to collect information.</a:t>
            </a:r>
          </a:p>
          <a:p>
            <a:pPr lvl="1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STEP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TWO:  Identify the resources affected by the events and the agents who participated.</a:t>
            </a:r>
          </a:p>
          <a:p>
            <a:pPr lvl="1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STEP THREE:  Determine the cardinalities between the relationships.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Let’s walk through an example.</a:t>
            </a:r>
          </a:p>
        </p:txBody>
      </p:sp>
      <p:sp>
        <p:nvSpPr>
          <p:cNvPr id="2251780" name="Rectangle 4"/>
          <p:cNvSpPr>
            <a:spLocks noChangeArrowheads="1"/>
          </p:cNvSpPr>
          <p:nvPr/>
        </p:nvSpPr>
        <p:spPr bwMode="auto">
          <a:xfrm flipV="1">
            <a:off x="812800" y="2133600"/>
            <a:ext cx="7950200" cy="9906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178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4864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 a minimum, every REA model must include the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two 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represent the basic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give-to-get”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economic exchange performed in that transaction cycle.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give event reduces one of the organization’s resources.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get event increases a resource.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usually other events that management is interested in planning, controlling, and monitoring.  These should be included in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5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5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02" grpId="0" animBg="1" autoUpdateAnimBg="0"/>
      <p:bldP spid="2252803" grpId="0" build="p" bldLvl="5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Typical activities in the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revenue cycle include: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Take customer order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Fill customer order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Bill customer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Collect payment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27" grpId="0" build="p" bldLvl="5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Example: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Typical activities in the revenue cycle include:</a:t>
            </a:r>
          </a:p>
          <a:p>
            <a:pPr lvl="1"/>
            <a:r>
              <a:rPr lang="en-US" b="1" dirty="0">
                <a:solidFill>
                  <a:srgbClr val="CC0000"/>
                </a:solidFill>
              </a:rPr>
              <a:t>Take customer order</a:t>
            </a:r>
          </a:p>
          <a:p>
            <a:pPr lvl="1"/>
            <a:r>
              <a:rPr lang="en-US" dirty="0"/>
              <a:t>Fill customer order</a:t>
            </a:r>
          </a:p>
          <a:p>
            <a:pPr lvl="1"/>
            <a:r>
              <a:rPr lang="en-US" dirty="0"/>
              <a:t>Bill customer</a:t>
            </a:r>
          </a:p>
          <a:p>
            <a:pPr lvl="1"/>
            <a:r>
              <a:rPr lang="en-US" dirty="0"/>
              <a:t>Collect payment</a:t>
            </a:r>
          </a:p>
        </p:txBody>
      </p:sp>
      <p:sp>
        <p:nvSpPr>
          <p:cNvPr id="2254852" name="Rectangle 4"/>
          <p:cNvSpPr>
            <a:spLocks noChangeArrowheads="1"/>
          </p:cNvSpPr>
          <p:nvPr/>
        </p:nvSpPr>
        <p:spPr bwMode="auto">
          <a:xfrm>
            <a:off x="5000625" y="2317750"/>
            <a:ext cx="3576638" cy="30924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Taking the customer order does not involve giving or taking a resource.  It is a commitment event.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"/>
            </a:pPr>
            <a:endParaRPr lang="en-US" sz="2000" dirty="0">
              <a:solidFill>
                <a:srgbClr val="1672C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52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ONE:  IDENTIFY RELEVANT EVENTS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Typical activities in the revenue cycle include: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Take customer order</a:t>
            </a:r>
          </a:p>
          <a:p>
            <a:pPr lvl="1"/>
            <a: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Fill customer order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Bill customer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Collect payment</a:t>
            </a:r>
          </a:p>
        </p:txBody>
      </p:sp>
      <p:sp>
        <p:nvSpPr>
          <p:cNvPr id="2255876" name="Rectangle 4"/>
          <p:cNvSpPr>
            <a:spLocks noChangeArrowheads="1"/>
          </p:cNvSpPr>
          <p:nvPr/>
        </p:nvSpPr>
        <p:spPr bwMode="auto">
          <a:xfrm>
            <a:off x="4764088" y="2724150"/>
            <a:ext cx="3576637" cy="2228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Filling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order involves a reduction in the company’s inventory.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 is a give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5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876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Example:  Typical activities in the revenue cycle include:</a:t>
            </a:r>
          </a:p>
          <a:p>
            <a:pPr lvl="1"/>
            <a:r>
              <a:rPr lang="en-US"/>
              <a:t>Take customer order</a:t>
            </a:r>
          </a:p>
          <a:p>
            <a:pPr lvl="1"/>
            <a:r>
              <a:rPr lang="en-US"/>
              <a:t>Fill customer order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Bill customer</a:t>
            </a:r>
          </a:p>
          <a:p>
            <a:pPr lvl="1"/>
            <a:r>
              <a:rPr lang="en-US"/>
              <a:t>Collect payment</a:t>
            </a:r>
          </a:p>
        </p:txBody>
      </p:sp>
      <p:sp>
        <p:nvSpPr>
          <p:cNvPr id="2256900" name="Rectangle 4"/>
          <p:cNvSpPr>
            <a:spLocks noChangeArrowheads="1"/>
          </p:cNvSpPr>
          <p:nvPr/>
        </p:nvSpPr>
        <p:spPr bwMode="auto">
          <a:xfrm>
            <a:off x="4340224" y="3587750"/>
            <a:ext cx="3813175" cy="2355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Billing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customers involves the exchange of information with an external party but does not affect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6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6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0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Example:  Typical activities in the revenue cycle include:</a:t>
            </a:r>
          </a:p>
          <a:p>
            <a:pPr lvl="1"/>
            <a:r>
              <a:rPr lang="en-US"/>
              <a:t>Take customer order</a:t>
            </a:r>
          </a:p>
          <a:p>
            <a:pPr lvl="1"/>
            <a:r>
              <a:rPr lang="en-US"/>
              <a:t>Fill customer order</a:t>
            </a:r>
          </a:p>
          <a:p>
            <a:pPr lvl="1"/>
            <a:r>
              <a:rPr lang="en-US"/>
              <a:t>Bill customer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Collect payment</a:t>
            </a:r>
          </a:p>
        </p:txBody>
      </p:sp>
      <p:sp>
        <p:nvSpPr>
          <p:cNvPr id="2257924" name="Rectangle 4"/>
          <p:cNvSpPr>
            <a:spLocks noChangeArrowheads="1"/>
          </p:cNvSpPr>
          <p:nvPr/>
        </p:nvSpPr>
        <p:spPr bwMode="auto">
          <a:xfrm>
            <a:off x="4205288" y="4138613"/>
            <a:ext cx="3576637" cy="180498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Collecting payment results in an increase in cash.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a get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7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7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24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Example:  Typical activities in the revenue cycle include:</a:t>
            </a:r>
          </a:p>
          <a:p>
            <a:pPr lvl="1"/>
            <a:r>
              <a:rPr lang="en-US" dirty="0"/>
              <a:t>Take customer order</a:t>
            </a:r>
          </a:p>
          <a:p>
            <a:pPr lvl="1"/>
            <a:r>
              <a:rPr lang="en-US" b="1" dirty="0">
                <a:solidFill>
                  <a:srgbClr val="CC0000"/>
                </a:solidFill>
              </a:rPr>
              <a:t>Fill customer order</a:t>
            </a:r>
          </a:p>
          <a:p>
            <a:pPr lvl="1"/>
            <a:r>
              <a:rPr lang="en-US" dirty="0"/>
              <a:t>Bill customer</a:t>
            </a:r>
          </a:p>
          <a:p>
            <a:pPr lvl="1"/>
            <a:r>
              <a:rPr lang="en-US" b="1" dirty="0">
                <a:solidFill>
                  <a:srgbClr val="CC0000"/>
                </a:solidFill>
              </a:rPr>
              <a:t>Collect payment</a:t>
            </a:r>
          </a:p>
        </p:txBody>
      </p:sp>
      <p:sp>
        <p:nvSpPr>
          <p:cNvPr id="2258948" name="Rectangle 4"/>
          <p:cNvSpPr>
            <a:spLocks noChangeArrowheads="1"/>
          </p:cNvSpPr>
          <p:nvPr/>
        </p:nvSpPr>
        <p:spPr bwMode="auto">
          <a:xfrm>
            <a:off x="4495800" y="3048000"/>
            <a:ext cx="4343400" cy="3505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give-to-get, then, is: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Fill customer order (often referred to as “sale”);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Collect cash (often referred to as “cash receipt”).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89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894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948" grpId="0" build="p" bldLvl="2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Example:  Typical activities in the revenue cycle include: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Take customer order</a:t>
            </a:r>
          </a:p>
          <a:p>
            <a:pPr lvl="1"/>
            <a:r>
              <a:rPr lang="en-US"/>
              <a:t>Fill customer order</a:t>
            </a:r>
          </a:p>
          <a:p>
            <a:pPr lvl="1"/>
            <a:r>
              <a:rPr lang="en-US"/>
              <a:t>Bill customer</a:t>
            </a:r>
          </a:p>
          <a:p>
            <a:pPr lvl="1"/>
            <a:r>
              <a:rPr lang="en-US"/>
              <a:t>Collect payment</a:t>
            </a:r>
          </a:p>
        </p:txBody>
      </p:sp>
      <p:sp>
        <p:nvSpPr>
          <p:cNvPr id="2263044" name="Rectangle 4"/>
          <p:cNvSpPr>
            <a:spLocks noChangeArrowheads="1"/>
          </p:cNvSpPr>
          <p:nvPr/>
        </p:nvSpPr>
        <p:spPr bwMode="auto">
          <a:xfrm>
            <a:off x="5033963" y="2317750"/>
            <a:ext cx="3576637" cy="30924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Taking an order requires that we set resources aside.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That information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also should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 included in our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63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63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44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/>
              <a:t>Planning</a:t>
            </a:r>
          </a:p>
          <a:p>
            <a:pPr lvl="1">
              <a:lnSpc>
                <a:spcPct val="80000"/>
              </a:lnSpc>
            </a:pPr>
            <a:r>
              <a:rPr lang="en-US"/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Design</a:t>
            </a:r>
          </a:p>
        </p:txBody>
      </p:sp>
      <p:sp>
        <p:nvSpPr>
          <p:cNvPr id="2192388" name="Rectangle 4"/>
          <p:cNvSpPr>
            <a:spLocks noChangeArrowheads="1"/>
          </p:cNvSpPr>
          <p:nvPr/>
        </p:nvSpPr>
        <p:spPr bwMode="auto">
          <a:xfrm>
            <a:off x="1987550" y="3740150"/>
            <a:ext cx="6472238" cy="14414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Developing different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schemas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for the new system at the conceptual, external, and internal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388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ONE:  IDENTIFY RELEVANT EVENTS</a:t>
            </a:r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Example:  Typical activities in the revenue cycle include:</a:t>
            </a:r>
          </a:p>
          <a:p>
            <a:pPr lvl="1"/>
            <a:r>
              <a:rPr lang="en-US"/>
              <a:t>Take customer order</a:t>
            </a:r>
          </a:p>
          <a:p>
            <a:pPr lvl="1"/>
            <a:r>
              <a:rPr lang="en-US"/>
              <a:t>Fill customer order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Bill customer</a:t>
            </a:r>
          </a:p>
          <a:p>
            <a:pPr lvl="1"/>
            <a:r>
              <a:rPr lang="en-US"/>
              <a:t>Collect payment</a:t>
            </a:r>
          </a:p>
        </p:txBody>
      </p:sp>
      <p:sp>
        <p:nvSpPr>
          <p:cNvPr id="2264068" name="Rectangle 4"/>
          <p:cNvSpPr>
            <a:spLocks noChangeArrowheads="1"/>
          </p:cNvSpPr>
          <p:nvPr/>
        </p:nvSpPr>
        <p:spPr bwMode="auto">
          <a:xfrm>
            <a:off x="4627563" y="2209800"/>
            <a:ext cx="38481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Printing and mailing invoices does not directly affect an economic resource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 need to be included in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40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40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6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6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8" grpId="0" build="p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STEP ONE:  IDENTIFY RELEVANT EVENTS</a:t>
            </a:r>
          </a:p>
        </p:txBody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completing the first step of an REA diagram, the event entities are typically drawn from top to bottom in the sequence in which they normally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7139" grpId="0" build="p" bldLvl="5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ONE:  IDENTIFY RELEVANT EVENTS</a:t>
            </a:r>
          </a:p>
        </p:txBody>
      </p:sp>
      <p:sp>
        <p:nvSpPr>
          <p:cNvPr id="2268167" name="Rectangle 7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68168" name="Rectangle 8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68180" name="Rectangle 20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68184" name="Line 24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8185" name="Line 25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6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6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6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6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8167" grpId="0" animBg="1"/>
      <p:bldP spid="2268168" grpId="0" animBg="1"/>
      <p:bldP spid="2268180" grpId="0" animBg="1"/>
      <p:bldP spid="2268184" grpId="0" animBg="1"/>
      <p:bldP spid="226818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DEVELOPING AN REA DIAGRAM</a:t>
            </a: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Developing an REA diagram for a specific transaction cycle consists of three steps: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STEP ONE:  Identify the events about which management wants to collect information.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STEP 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TWO:  Identify the resources affected by the events and the agents 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who participated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STEP THREE:  Determine the cardinalities between the relationships.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Let’s walk through an example.</a:t>
            </a:r>
          </a:p>
        </p:txBody>
      </p:sp>
      <p:sp>
        <p:nvSpPr>
          <p:cNvPr id="2270212" name="Rectangle 4"/>
          <p:cNvSpPr>
            <a:spLocks noChangeArrowheads="1"/>
          </p:cNvSpPr>
          <p:nvPr/>
        </p:nvSpPr>
        <p:spPr bwMode="auto">
          <a:xfrm>
            <a:off x="609600" y="3352800"/>
            <a:ext cx="8010525" cy="15240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0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0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02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TWO:  IDENTIFY RESOURCES AND AGENTS</a:t>
            </a:r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  <a:ln/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the relevant events have been diagrammed in the center of the REA diagram, the resources that are affected by those events need to be identified.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Involves determining: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resource(s) reduced by the give event.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resource(s) increased by the get event.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resources that are affected by a commitment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1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7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7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7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7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7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1234" grpId="0" animBg="1" autoUpdateAnimBg="0"/>
      <p:bldP spid="2271235" grpId="0" build="p" bldLvl="5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7328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Sale</a:t>
            </a:r>
          </a:p>
        </p:txBody>
      </p:sp>
      <p:sp>
        <p:nvSpPr>
          <p:cNvPr id="227328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3285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73286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28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288" name="Rectangle 8"/>
          <p:cNvSpPr>
            <a:spLocks noChangeArrowheads="1"/>
          </p:cNvSpPr>
          <p:nvPr/>
        </p:nvSpPr>
        <p:spPr bwMode="auto">
          <a:xfrm>
            <a:off x="6261100" y="2520950"/>
            <a:ext cx="2492375" cy="92233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What is the give event?</a:t>
            </a:r>
            <a:endParaRPr lang="en-US" sz="2800" b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7430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430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4309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74310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431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4312" name="Rectangle 8"/>
          <p:cNvSpPr>
            <a:spLocks noChangeArrowheads="1"/>
          </p:cNvSpPr>
          <p:nvPr/>
        </p:nvSpPr>
        <p:spPr bwMode="auto">
          <a:xfrm>
            <a:off x="5791200" y="2520950"/>
            <a:ext cx="2962275" cy="20510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What resource is reduced by the give event?</a:t>
            </a:r>
            <a:endParaRPr lang="en-US" sz="3200" b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431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Inventory</a:t>
            </a:r>
          </a:p>
        </p:txBody>
      </p:sp>
      <p:sp>
        <p:nvSpPr>
          <p:cNvPr id="2274314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4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4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7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7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4312" grpId="0" animBg="1"/>
      <p:bldP spid="2274313" grpId="0" animBg="1"/>
      <p:bldP spid="22743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76355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6356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Receive</a:t>
            </a:r>
          </a:p>
          <a:p>
            <a:pPr algn="ctr"/>
            <a:r>
              <a:rPr lang="en-US" sz="2400">
                <a:solidFill>
                  <a:srgbClr val="FFFF00"/>
                </a:solidFill>
              </a:rPr>
              <a:t>Cash</a:t>
            </a:r>
          </a:p>
        </p:txBody>
      </p:sp>
      <p:sp>
        <p:nvSpPr>
          <p:cNvPr id="2276357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76358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6359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6360" name="Rectangle 8"/>
          <p:cNvSpPr>
            <a:spLocks noChangeArrowheads="1"/>
          </p:cNvSpPr>
          <p:nvPr/>
        </p:nvSpPr>
        <p:spPr bwMode="auto">
          <a:xfrm>
            <a:off x="6261100" y="2520950"/>
            <a:ext cx="2492375" cy="9080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get event?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636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6362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7840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7840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78405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78406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840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8408" name="Rectangle 8"/>
          <p:cNvSpPr>
            <a:spLocks noChangeArrowheads="1"/>
          </p:cNvSpPr>
          <p:nvPr/>
        </p:nvSpPr>
        <p:spPr bwMode="auto">
          <a:xfrm>
            <a:off x="6019800" y="4349750"/>
            <a:ext cx="2819400" cy="16700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 resource is increased by the get event?</a:t>
            </a:r>
            <a:endParaRPr lang="en-US" sz="2800" b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840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78410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8411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78412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7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78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8408" grpId="0" animBg="1"/>
      <p:bldP spid="2278411" grpId="0" animBg="1"/>
      <p:bldP spid="22784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80451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0452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0453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Take Order</a:t>
            </a:r>
          </a:p>
        </p:txBody>
      </p:sp>
      <p:sp>
        <p:nvSpPr>
          <p:cNvPr id="2280454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0455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0456" name="Rectangle 8"/>
          <p:cNvSpPr>
            <a:spLocks noChangeArrowheads="1"/>
          </p:cNvSpPr>
          <p:nvPr/>
        </p:nvSpPr>
        <p:spPr bwMode="auto">
          <a:xfrm>
            <a:off x="6019800" y="4349750"/>
            <a:ext cx="2492375" cy="1517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there a commitment event?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0457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0458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0459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0460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/>
              <a:t>Planning</a:t>
            </a:r>
          </a:p>
          <a:p>
            <a:pPr lvl="1">
              <a:lnSpc>
                <a:spcPct val="80000"/>
              </a:lnSpc>
            </a:pPr>
            <a:r>
              <a:rPr lang="en-US"/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/>
              <a:t>Design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Coding</a:t>
            </a:r>
          </a:p>
        </p:txBody>
      </p:sp>
      <p:sp>
        <p:nvSpPr>
          <p:cNvPr id="2193412" name="Rectangle 4"/>
          <p:cNvSpPr>
            <a:spLocks noChangeArrowheads="1"/>
          </p:cNvSpPr>
          <p:nvPr/>
        </p:nvSpPr>
        <p:spPr bwMode="auto">
          <a:xfrm>
            <a:off x="1731963" y="4197350"/>
            <a:ext cx="6472237" cy="1898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Translating the internal-level schema into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actual database structures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that will be implemented in the new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Developing new applications.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34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34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3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3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3412" grpId="0" build="p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TWO:  IDENTIFY RESOURCES AND AGENTS</a:t>
            </a:r>
          </a:p>
        </p:txBody>
      </p:sp>
      <p:sp>
        <p:nvSpPr>
          <p:cNvPr id="2281475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1476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1477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81478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1479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1480" name="Rectangle 8"/>
          <p:cNvSpPr>
            <a:spLocks noChangeArrowheads="1"/>
          </p:cNvSpPr>
          <p:nvPr/>
        </p:nvSpPr>
        <p:spPr bwMode="auto">
          <a:xfrm>
            <a:off x="6019800" y="4349750"/>
            <a:ext cx="2895600" cy="18224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resource is affected by the commitment event?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1481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1482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1483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1484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1486" name="Line 14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1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1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8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1480" grpId="0" animBg="1"/>
      <p:bldP spid="228148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TWO:  IDENTIFY RESOURCES AND AGENTS</a:t>
            </a:r>
          </a:p>
        </p:txBody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agents who participate in each event should also be identified.</a:t>
            </a: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There will always be at least one internal agent (employee).</a:t>
            </a: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most cases, there will also be an external agent (e.g., customer or supplier) who participates.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499" grpId="0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TWO:  IDENTIFY RESOURCES AND AGENTS</a:t>
            </a:r>
          </a:p>
        </p:txBody>
      </p:sp>
      <p:sp>
        <p:nvSpPr>
          <p:cNvPr id="228352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352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3525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83526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2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28" name="Rectangle 8"/>
          <p:cNvSpPr>
            <a:spLocks noChangeArrowheads="1"/>
          </p:cNvSpPr>
          <p:nvPr/>
        </p:nvSpPr>
        <p:spPr bwMode="auto">
          <a:xfrm>
            <a:off x="6121400" y="1100138"/>
            <a:ext cx="2492375" cy="133826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agents are involved in the sale?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529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3530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31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3532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33" name="Line 13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34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3535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3536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537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8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8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28" grpId="0" animBg="1"/>
      <p:bldP spid="2283534" grpId="0" animBg="1"/>
      <p:bldP spid="2283535" grpId="0" animBg="1"/>
      <p:bldP spid="2283536" grpId="0" animBg="1"/>
      <p:bldP spid="228353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TWO:  IDENTIFY RESOURCES AND AGENTS</a:t>
            </a:r>
          </a:p>
        </p:txBody>
      </p:sp>
      <p:sp>
        <p:nvSpPr>
          <p:cNvPr id="228454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4549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84550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5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52" name="Rectangle 8"/>
          <p:cNvSpPr>
            <a:spLocks noChangeArrowheads="1"/>
          </p:cNvSpPr>
          <p:nvPr/>
        </p:nvSpPr>
        <p:spPr bwMode="auto">
          <a:xfrm>
            <a:off x="6121400" y="1100138"/>
            <a:ext cx="2492375" cy="13652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agents are involved in the receipt of cash?</a:t>
            </a:r>
            <a:endParaRPr lang="en-US" sz="2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4553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4554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55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4556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57" name="Line 13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58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4559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4560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61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62" name="Rectangle 1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4563" name="Line 19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4564" name="Line 20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8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52" grpId="0" animBg="1"/>
      <p:bldP spid="2284562" grpId="0" animBg="1"/>
      <p:bldP spid="2284563" grpId="0" animBg="1"/>
      <p:bldP spid="228456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TWO:  IDENTIFY RESOURCES AND AGENTS</a:t>
            </a:r>
          </a:p>
        </p:txBody>
      </p:sp>
      <p:sp>
        <p:nvSpPr>
          <p:cNvPr id="2285571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85572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285573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285574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75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77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285578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79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285580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1" name="Line 13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2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5583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5584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5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6" name="Rectangle 1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85587" name="Line 19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8" name="Line 20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89" name="Line 21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5590" name="Rectangle 22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285591" name="Line 23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8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8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5589" grpId="0" animBg="1"/>
      <p:bldP spid="2285590" grpId="0" animBg="1"/>
      <p:bldP spid="228559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DEVELOPING AN REA DIAGRAM</a:t>
            </a:r>
          </a:p>
        </p:txBody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Developing an REA diagram for a specific transaction cycle consists of three steps: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STEP ONE:  Identify the events about which management wants to collect information.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STEP TWO:  Identify the resources affected by the events and the agents who participated.</a:t>
            </a: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STEP THREE:  Determine the cardinalities between the relationships.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Let’s walk through an example.</a:t>
            </a:r>
          </a:p>
        </p:txBody>
      </p:sp>
      <p:sp>
        <p:nvSpPr>
          <p:cNvPr id="2286596" name="Rectangle 4"/>
          <p:cNvSpPr>
            <a:spLocks noChangeArrowheads="1"/>
          </p:cNvSpPr>
          <p:nvPr/>
        </p:nvSpPr>
        <p:spPr bwMode="auto">
          <a:xfrm>
            <a:off x="762000" y="4953000"/>
            <a:ext cx="7891463" cy="106680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659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  <a:ln/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final step in an REA diagram for a transaction cycle is to add information about the relationship cardinalities.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cardinality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describes the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nature of the relationship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between two entities.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It indicates how many instances of one entity can be linked to a specific instance of another entity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7619" grpId="0" build="p" bldLvl="5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Unfortunately, there is no universal standard for diagramming cardinalities.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We adopt and illustrate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graphical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“crow’s feet”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notation style because: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becoming increasingly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used by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software design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8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8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8643" grpId="0" build="p" bldLvl="5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Using the crow’s feet notation: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The symbol for </a:t>
            </a:r>
            <a:r>
              <a:rPr lang="en-US" b="1">
                <a:solidFill>
                  <a:srgbClr val="9900CC"/>
                </a:solidFill>
              </a:rPr>
              <a:t>zero</a:t>
            </a:r>
            <a:r>
              <a:rPr lang="en-US" b="1">
                <a:solidFill>
                  <a:srgbClr val="CC0000"/>
                </a:solidFill>
              </a:rPr>
              <a:t> is a circle:</a:t>
            </a:r>
            <a:r>
              <a:rPr lang="en-US"/>
              <a:t>  </a:t>
            </a:r>
            <a:r>
              <a:rPr lang="en-US" b="1">
                <a:solidFill>
                  <a:srgbClr val="9900CC"/>
                </a:solidFill>
                <a:cs typeface="Arial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8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9667" grpId="0" build="p" bldLvl="5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THREE:  DETERMINE CARDINALITIES OF RELATIONSHIPS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/>
              <a:t>Using the crow’s feet notation:</a:t>
            </a:r>
          </a:p>
          <a:p>
            <a:pPr lvl="1"/>
            <a:r>
              <a:rPr lang="en-US"/>
              <a:t>The symbol for zero is a circle:  </a:t>
            </a:r>
            <a:r>
              <a:rPr lang="en-US">
                <a:cs typeface="Arial" charset="0"/>
              </a:rPr>
              <a:t>O</a:t>
            </a:r>
          </a:p>
          <a:p>
            <a:pPr lvl="1"/>
            <a:r>
              <a:rPr lang="en-US" b="1">
                <a:solidFill>
                  <a:srgbClr val="CC0000"/>
                </a:solidFill>
                <a:cs typeface="Arial" charset="0"/>
              </a:rPr>
              <a:t>The symbol for </a:t>
            </a:r>
            <a:r>
              <a:rPr lang="en-US" b="1">
                <a:solidFill>
                  <a:srgbClr val="9900CC"/>
                </a:solidFill>
                <a:cs typeface="Arial" charset="0"/>
              </a:rPr>
              <a:t>one</a:t>
            </a:r>
            <a:r>
              <a:rPr lang="en-US" b="1">
                <a:solidFill>
                  <a:srgbClr val="CC0000"/>
                </a:solidFill>
                <a:cs typeface="Arial" charset="0"/>
              </a:rPr>
              <a:t> is a single stroke:</a:t>
            </a:r>
            <a:r>
              <a:rPr lang="en-US" b="1">
                <a:solidFill>
                  <a:srgbClr val="9900CC"/>
                </a:solidFill>
                <a:cs typeface="Arial" charset="0"/>
              </a:rPr>
              <a:t>  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/>
              <a:t>Planning</a:t>
            </a:r>
          </a:p>
          <a:p>
            <a:pPr lvl="1">
              <a:lnSpc>
                <a:spcPct val="80000"/>
              </a:lnSpc>
            </a:pPr>
            <a:r>
              <a:rPr lang="en-US"/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/>
              <a:t>Design</a:t>
            </a:r>
          </a:p>
          <a:p>
            <a:pPr lvl="1">
              <a:lnSpc>
                <a:spcPct val="80000"/>
              </a:lnSpc>
            </a:pPr>
            <a:r>
              <a:rPr lang="en-US"/>
              <a:t>Coding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Implementation</a:t>
            </a:r>
          </a:p>
        </p:txBody>
      </p:sp>
      <p:sp>
        <p:nvSpPr>
          <p:cNvPr id="2194436" name="Rectangle 4"/>
          <p:cNvSpPr>
            <a:spLocks noChangeArrowheads="1"/>
          </p:cNvSpPr>
          <p:nvPr/>
        </p:nvSpPr>
        <p:spPr bwMode="auto">
          <a:xfrm>
            <a:off x="1851025" y="4654550"/>
            <a:ext cx="6472238" cy="1974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Transferring data from existing systems to the new database.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Testing the new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Training employees.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44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44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9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9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4436" grpId="0" build="p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Using the crow’s feet notation: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symbol for zero is a circle:  O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symbol for one is a single stroke:  |</a:t>
            </a:r>
          </a:p>
          <a:p>
            <a:pPr lvl="1"/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The symbol for </a:t>
            </a:r>
            <a:r>
              <a:rPr lang="en-US" sz="3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is the crow’s foot:</a:t>
            </a:r>
          </a:p>
        </p:txBody>
      </p:sp>
      <p:sp>
        <p:nvSpPr>
          <p:cNvPr id="2291716" name="Line 4"/>
          <p:cNvSpPr>
            <a:spLocks noChangeShapeType="1"/>
          </p:cNvSpPr>
          <p:nvPr/>
        </p:nvSpPr>
        <p:spPr bwMode="auto">
          <a:xfrm flipV="1">
            <a:off x="4038600" y="4038600"/>
            <a:ext cx="4064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1717" name="Line 5"/>
          <p:cNvSpPr>
            <a:spLocks noChangeShapeType="1"/>
          </p:cNvSpPr>
          <p:nvPr/>
        </p:nvSpPr>
        <p:spPr bwMode="auto">
          <a:xfrm flipV="1">
            <a:off x="4114800" y="4267200"/>
            <a:ext cx="473075" cy="1905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1719" name="Line 7"/>
          <p:cNvSpPr>
            <a:spLocks noChangeShapeType="1"/>
          </p:cNvSpPr>
          <p:nvPr/>
        </p:nvSpPr>
        <p:spPr bwMode="auto">
          <a:xfrm>
            <a:off x="4038600" y="4267200"/>
            <a:ext cx="4222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ln/>
        </p:spPr>
        <p:txBody>
          <a:bodyPr/>
          <a:lstStyle/>
          <a:p>
            <a:r>
              <a:rPr lang="en-US" sz="3200" dirty="0"/>
              <a:t>STEP THREE:  DETERMINE CARDINALITIES OF RELATIONSHIPS</a:t>
            </a:r>
          </a:p>
        </p:txBody>
      </p:sp>
      <p:sp>
        <p:nvSpPr>
          <p:cNvPr id="2293763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3774" name="Rectangle 1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3777" name="Line 17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4" name="Line 24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5" name="Line 25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6" name="Line 26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7" name="Line 27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8" name="Line 28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789" name="Oval 29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791" name="Rectangle 31"/>
          <p:cNvSpPr>
            <a:spLocks noChangeArrowheads="1"/>
          </p:cNvSpPr>
          <p:nvPr/>
        </p:nvSpPr>
        <p:spPr bwMode="auto">
          <a:xfrm>
            <a:off x="2309813" y="4081463"/>
            <a:ext cx="4965700" cy="18621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There is typically a minimum and maximum cardinality for each entity participating in a relationship.</a:t>
            </a:r>
            <a:endParaRPr lang="en-US" sz="2800" b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143001"/>
            <a:ext cx="8686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example, the cardinality between the event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the agent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answers the question: For each sale a company makes,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how many customers are associated with that sale?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294787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4788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4789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0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1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2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3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4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4795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796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23955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minimum cardinality can be either 0 or 1.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symbols for the minimum cardinalities are shown above in red.</a:t>
            </a:r>
            <a:endParaRPr lang="en-US" sz="2800" b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479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479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4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4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796" grpId="0" build="p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STEP THREE:  DETERMINE CARDINALITIES OF RELATIONSHIPS</a:t>
            </a:r>
          </a:p>
        </p:txBody>
      </p:sp>
      <p:sp>
        <p:nvSpPr>
          <p:cNvPr id="2295811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5812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5813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4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5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6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7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8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5819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5820" name="Rectangle 12"/>
          <p:cNvSpPr>
            <a:spLocks noChangeArrowheads="1"/>
          </p:cNvSpPr>
          <p:nvPr/>
        </p:nvSpPr>
        <p:spPr bwMode="auto">
          <a:xfrm>
            <a:off x="1143000" y="4081462"/>
            <a:ext cx="6705599" cy="277653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minimum cardinality symbol next to customer is the symbol for one.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symbol means that for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every occurrence of a sale, there must be a minimum of one customer involved.</a:t>
            </a:r>
            <a:endParaRPr lang="en-US" sz="2800" b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5821" name="Line 13"/>
          <p:cNvSpPr>
            <a:spLocks noChangeShapeType="1"/>
          </p:cNvSpPr>
          <p:nvPr/>
        </p:nvSpPr>
        <p:spPr bwMode="auto">
          <a:xfrm flipV="1">
            <a:off x="5181600" y="3538538"/>
            <a:ext cx="423863" cy="5080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58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58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9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5820" grpId="0" build="p" animBg="1" autoUpdateAnimBg="0"/>
      <p:bldP spid="229582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THREE:  DETERMINE CARDINALITIES OF RELATIONSHIPS</a:t>
            </a:r>
          </a:p>
        </p:txBody>
      </p:sp>
      <p:sp>
        <p:nvSpPr>
          <p:cNvPr id="2296835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6836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6837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38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39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40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41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42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6843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6844" name="Rectangle 12"/>
          <p:cNvSpPr>
            <a:spLocks noChangeArrowheads="1"/>
          </p:cNvSpPr>
          <p:nvPr/>
        </p:nvSpPr>
        <p:spPr bwMode="auto">
          <a:xfrm>
            <a:off x="457200" y="4081463"/>
            <a:ext cx="8458200" cy="29289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minimum cardinality symbol next to sale is the symbol for zero.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symbol means that for every customer in the database, there must be a minimum of zero sales.  This minimum of zero allows the company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add a customer to its database before any sales have been made to that customer,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i.e., a prospective customer can be included.</a:t>
            </a:r>
            <a:endParaRPr lang="en-US" sz="2400" b="0" dirty="0">
              <a:solidFill>
                <a:srgbClr val="1672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6845" name="Line 13"/>
          <p:cNvSpPr>
            <a:spLocks noChangeShapeType="1"/>
          </p:cNvSpPr>
          <p:nvPr/>
        </p:nvSpPr>
        <p:spPr bwMode="auto">
          <a:xfrm flipH="1" flipV="1">
            <a:off x="3589338" y="3471863"/>
            <a:ext cx="644525" cy="608012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68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68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6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6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9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6844" grpId="0" build="p" animBg="1" autoUpdateAnimBg="0"/>
      <p:bldP spid="229684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THREE:  DETERMINE CARDINALITIES OF RELATIONSHIPS</a:t>
            </a:r>
          </a:p>
        </p:txBody>
      </p:sp>
      <p:sp>
        <p:nvSpPr>
          <p:cNvPr id="2297859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7860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7861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2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3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4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5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6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7867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297868" name="Rectangle 12"/>
          <p:cNvSpPr>
            <a:spLocks noChangeArrowheads="1"/>
          </p:cNvSpPr>
          <p:nvPr/>
        </p:nvSpPr>
        <p:spPr bwMode="auto">
          <a:xfrm>
            <a:off x="2309813" y="4081463"/>
            <a:ext cx="4965700" cy="23193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maximum cardinality can be either 1 or N (many).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symbols for the maximum cardinalities are shown above in red.</a:t>
            </a:r>
            <a:endParaRPr lang="en-US" sz="2800" b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78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78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7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7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7868" grpId="0" build="p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THREE:  DETERMINE CARDINALITIES OF RELATIONSHIPS</a:t>
            </a:r>
          </a:p>
        </p:txBody>
      </p:sp>
      <p:sp>
        <p:nvSpPr>
          <p:cNvPr id="2299907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299908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299909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0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1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2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3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4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9915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9916" name="Rectangle 12"/>
          <p:cNvSpPr>
            <a:spLocks noChangeArrowheads="1"/>
          </p:cNvSpPr>
          <p:nvPr/>
        </p:nvSpPr>
        <p:spPr bwMode="auto">
          <a:xfrm>
            <a:off x="1219200" y="4081463"/>
            <a:ext cx="6934200" cy="237966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maximum cardinality symbol next to customer is the symbol for one.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This symbol means that for every occurrence of a sale, there can be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more than one customer involved.</a:t>
            </a:r>
            <a:endParaRPr lang="en-US" sz="2800" b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9917" name="Line 13"/>
          <p:cNvSpPr>
            <a:spLocks noChangeShapeType="1"/>
          </p:cNvSpPr>
          <p:nvPr/>
        </p:nvSpPr>
        <p:spPr bwMode="auto">
          <a:xfrm flipV="1">
            <a:off x="5181600" y="3470275"/>
            <a:ext cx="695325" cy="5762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99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99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9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9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9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9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9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9916" grpId="0" build="p" animBg="1" autoUpdateAnimBg="0"/>
      <p:bldP spid="229991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00931" name="Rectangle 3"/>
          <p:cNvSpPr>
            <a:spLocks noChangeArrowheads="1"/>
          </p:cNvSpPr>
          <p:nvPr/>
        </p:nvSpPr>
        <p:spPr bwMode="auto">
          <a:xfrm>
            <a:off x="1017588" y="2751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00932" name="Rectangle 4"/>
          <p:cNvSpPr>
            <a:spLocks noChangeArrowheads="1"/>
          </p:cNvSpPr>
          <p:nvPr/>
        </p:nvSpPr>
        <p:spPr bwMode="auto">
          <a:xfrm>
            <a:off x="6180138" y="273685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00933" name="Line 5"/>
          <p:cNvSpPr>
            <a:spLocks noChangeShapeType="1"/>
          </p:cNvSpPr>
          <p:nvPr/>
        </p:nvSpPr>
        <p:spPr bwMode="auto">
          <a:xfrm flipV="1">
            <a:off x="2947988" y="3221038"/>
            <a:ext cx="318293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4" name="Line 6"/>
          <p:cNvSpPr>
            <a:spLocks noChangeShapeType="1"/>
          </p:cNvSpPr>
          <p:nvPr/>
        </p:nvSpPr>
        <p:spPr bwMode="auto">
          <a:xfrm>
            <a:off x="5748338" y="3048000"/>
            <a:ext cx="0" cy="3381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5" name="Line 7"/>
          <p:cNvSpPr>
            <a:spLocks noChangeShapeType="1"/>
          </p:cNvSpPr>
          <p:nvPr/>
        </p:nvSpPr>
        <p:spPr bwMode="auto">
          <a:xfrm>
            <a:off x="5918200" y="3043238"/>
            <a:ext cx="0" cy="33813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6" name="Line 8"/>
          <p:cNvSpPr>
            <a:spLocks noChangeShapeType="1"/>
          </p:cNvSpPr>
          <p:nvPr/>
        </p:nvSpPr>
        <p:spPr bwMode="auto">
          <a:xfrm flipH="1" flipV="1">
            <a:off x="2913063" y="2981325"/>
            <a:ext cx="219075" cy="2190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7" name="Line 9"/>
          <p:cNvSpPr>
            <a:spLocks noChangeShapeType="1"/>
          </p:cNvSpPr>
          <p:nvPr/>
        </p:nvSpPr>
        <p:spPr bwMode="auto">
          <a:xfrm flipV="1">
            <a:off x="2928938" y="3217863"/>
            <a:ext cx="187325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8" name="Line 10"/>
          <p:cNvSpPr>
            <a:spLocks noChangeShapeType="1"/>
          </p:cNvSpPr>
          <p:nvPr/>
        </p:nvSpPr>
        <p:spPr bwMode="auto">
          <a:xfrm flipH="1">
            <a:off x="2928938" y="3217863"/>
            <a:ext cx="203200" cy="25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0939" name="Oval 11"/>
          <p:cNvSpPr>
            <a:spLocks noChangeArrowheads="1"/>
          </p:cNvSpPr>
          <p:nvPr/>
        </p:nvSpPr>
        <p:spPr bwMode="auto">
          <a:xfrm>
            <a:off x="3198813" y="3030538"/>
            <a:ext cx="338137" cy="355600"/>
          </a:xfrm>
          <a:prstGeom prst="ellipse">
            <a:avLst/>
          </a:prstGeom>
          <a:solidFill>
            <a:srgbClr val="FFDDBB"/>
          </a:solidFill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0940" name="Rectangle 12"/>
          <p:cNvSpPr>
            <a:spLocks noChangeArrowheads="1"/>
          </p:cNvSpPr>
          <p:nvPr/>
        </p:nvSpPr>
        <p:spPr bwMode="auto">
          <a:xfrm>
            <a:off x="762000" y="4081463"/>
            <a:ext cx="8077200" cy="27765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maximum cardinality symbol next to sale is the symbol for many.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symbol means that for every customer in the database, there can be many sales involved.  Obviously, a company can make multiple sales to an individual customer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0941" name="Line 13"/>
          <p:cNvSpPr>
            <a:spLocks noChangeShapeType="1"/>
          </p:cNvSpPr>
          <p:nvPr/>
        </p:nvSpPr>
        <p:spPr bwMode="auto">
          <a:xfrm flipH="1" flipV="1">
            <a:off x="3098800" y="3454400"/>
            <a:ext cx="1135063" cy="625475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094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094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0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00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00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0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0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0940" grpId="0" build="p" animBg="1" autoUpdateAnimBg="0"/>
      <p:bldP spid="2300941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/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715000"/>
          </a:xfrm>
          <a:ln/>
        </p:spPr>
        <p:txBody>
          <a:bodyPr>
            <a:normAutofit/>
          </a:bodyPr>
          <a:lstStyle/>
          <a:p>
            <a:pPr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Three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Types of Relationships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Relationships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depend on the </a:t>
            </a:r>
            <a:r>
              <a:rPr lang="en-US" sz="27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maximum cardinality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on each side of a relationship.</a:t>
            </a:r>
          </a:p>
          <a:p>
            <a:pPr lvl="2">
              <a:buFont typeface="Wingdings" pitchFamily="2" charset="2"/>
              <a:buChar char="q"/>
            </a:pPr>
            <a:r>
              <a:rPr lang="en-US" sz="27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one-to-one relationship (1:1) exists when the maximum cardinality for each entity in the relationship is 1.</a:t>
            </a:r>
          </a:p>
          <a:p>
            <a:pPr lvl="2">
              <a:buFont typeface="Wingdings" pitchFamily="2" charset="2"/>
              <a:buChar char="q"/>
            </a:pPr>
            <a:r>
              <a:rPr lang="en-US" sz="27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one-to-many (1:N) relationship exists when the maximum cardinality on one side is 1 and the maximum on the other side is many.</a:t>
            </a:r>
          </a:p>
          <a:p>
            <a:pPr lvl="2">
              <a:buFont typeface="Wingdings" pitchFamily="2" charset="2"/>
              <a:buChar char="q"/>
            </a:pPr>
            <a:r>
              <a:rPr lang="en-US" sz="27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many-to-many (M:N) relationship exists when the maximum on both sides is many.</a:t>
            </a:r>
          </a:p>
          <a:p>
            <a:pPr lvl="1">
              <a:buFont typeface="Courier New" pitchFamily="49" charset="0"/>
              <a:buChar char="o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0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  <a:ln/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is not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“one size fits all”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world for relationships and cardinalities.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cardinalities between two entities can vary based on how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particular company does business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other words, the choice of cardinalities is not arbitrary.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reflects facts about the organization that are obtained during the requirements definition stage of the database design process.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1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1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1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0147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/>
              <a:t>Planning</a:t>
            </a:r>
          </a:p>
          <a:p>
            <a:pPr lvl="1">
              <a:lnSpc>
                <a:spcPct val="80000"/>
              </a:lnSpc>
            </a:pPr>
            <a:r>
              <a:rPr lang="en-US"/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/>
              <a:t>Design</a:t>
            </a:r>
          </a:p>
          <a:p>
            <a:pPr lvl="1">
              <a:lnSpc>
                <a:spcPct val="80000"/>
              </a:lnSpc>
            </a:pPr>
            <a:r>
              <a:rPr lang="en-US"/>
              <a:t>Coding</a:t>
            </a:r>
          </a:p>
          <a:p>
            <a:pPr lvl="1">
              <a:lnSpc>
                <a:spcPct val="80000"/>
              </a:lnSpc>
            </a:pPr>
            <a:r>
              <a:rPr lang="en-US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b="1">
                <a:solidFill>
                  <a:srgbClr val="CC0000"/>
                </a:solidFill>
              </a:rPr>
              <a:t>Operation and maintenance</a:t>
            </a:r>
          </a:p>
        </p:txBody>
      </p:sp>
      <p:sp>
        <p:nvSpPr>
          <p:cNvPr id="2195460" name="Rectangle 4"/>
          <p:cNvSpPr>
            <a:spLocks noChangeArrowheads="1"/>
          </p:cNvSpPr>
          <p:nvPr/>
        </p:nvSpPr>
        <p:spPr bwMode="auto">
          <a:xfrm>
            <a:off x="1371601" y="5060950"/>
            <a:ext cx="7391400" cy="17970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and maintaining the new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Monitoring system performance and user satisfaction to determine need for enhancements and modifications.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546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546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5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5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5460" grpId="0" build="p" animBg="1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1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Now let’s go back to the REA diagram for the revenue cycle and see if we can complete the cardinalities.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7315" grpId="0" build="p" bldLvl="5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</a:rPr>
              <a:t>STEP THREE:  DETERMINE CARDINALITIES OF RELATIONSHIPS</a:t>
            </a:r>
          </a:p>
        </p:txBody>
      </p:sp>
      <p:sp>
        <p:nvSpPr>
          <p:cNvPr id="2318339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18340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18341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18342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43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45" name="Rectangle 9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18346" name="Line 10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47" name="Rectangle 11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18348" name="Line 12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49" name="Line 13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0" name="Rectangle 14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8351" name="Rectangle 15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18352" name="Line 16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3" name="Line 17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4" name="Rectangle 18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18355" name="Line 19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6" name="Line 20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7" name="Line 21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8358" name="Rectangle 22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18359" name="Line 23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  <a:ln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relationships between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events and agents: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each event that occurs, the cardinality between event and agent is typically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(1:1).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 When a sale occurs: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is usually one and only one customer.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is usually one and only one salesperson.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practice makes it more feasible for the organization to establish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employee accountability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for the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2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2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0387" grpId="0" build="p" bldLvl="5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/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STEP THREE:  DETERMINE CARDINALITIES OF RELATIONSHIPS</a:t>
            </a:r>
          </a:p>
        </p:txBody>
      </p:sp>
      <p:sp>
        <p:nvSpPr>
          <p:cNvPr id="2323459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3460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3461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23462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63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64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3465" name="Line 9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6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3467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68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69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3470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3471" name="Line 15"/>
          <p:cNvSpPr>
            <a:spLocks noChangeShapeType="1"/>
          </p:cNvSpPr>
          <p:nvPr/>
        </p:nvSpPr>
        <p:spPr bwMode="auto">
          <a:xfrm>
            <a:off x="5514975" y="4224338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2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3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3474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5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6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7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3478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79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0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1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2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3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4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5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6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7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8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89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3490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  <a:ln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agent the cardinality between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agent and event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typically (0:N).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a particular salesperson: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typically a minimum of zero sales (allows for inclusion of a new salesperson who has not yet made any sales).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salesperson can have a maximum of many sales.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Or: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For a particular customer: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typically a minimum of zero sales (to allow for the inclusion of prospective customers who haven’t bought anything yet) and a maximum of many sales.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2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1411" grpId="0" build="p" bldLvl="5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22435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2436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2437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22438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39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0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2441" name="Line 9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2443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4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5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2446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2447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8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49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2450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1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2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3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2454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5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6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7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8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59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0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1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2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3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4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5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6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67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68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69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0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1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2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2473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4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5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6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7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8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79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0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1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2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3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4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5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6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7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89" name="Line 57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90" name="Line 58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2491" name="Line 59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Let’s now look at the relationship between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events and resources.</a:t>
            </a: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the cardinality between event and resource, the minimum cardinality is typically one, because an event can’t occur without affecting at least one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483" grpId="0" build="p" bldLvl="5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2550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550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5509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25510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1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12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5513" name="Line 9"/>
          <p:cNvSpPr>
            <a:spLocks noChangeShapeType="1"/>
          </p:cNvSpPr>
          <p:nvPr/>
        </p:nvSpPr>
        <p:spPr bwMode="auto">
          <a:xfrm>
            <a:off x="2382838" y="3198813"/>
            <a:ext cx="1217612" cy="81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1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5515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16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17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5518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5519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0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1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5522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3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4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5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5526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7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8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29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0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1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2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3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4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5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6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7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8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39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0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1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2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3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4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5545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46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47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48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49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0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1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2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3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4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5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6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7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8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59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0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1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2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3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4" name="Line 60"/>
          <p:cNvSpPr>
            <a:spLocks noChangeShapeType="1"/>
          </p:cNvSpPr>
          <p:nvPr/>
        </p:nvSpPr>
        <p:spPr bwMode="auto">
          <a:xfrm rot="2343889" flipH="1">
            <a:off x="2643188" y="3219450"/>
            <a:ext cx="1587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5565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2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2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563" grpId="0" animBg="1"/>
      <p:bldP spid="2325564" grpId="0" animBg="1"/>
      <p:bldP spid="2325565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maximum could be one or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many.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this particular story, each sale can involve many items of inventory, so the maximum is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However, every receipt of cash is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deposited to one and only one cash account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so the maximum there is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7555" grpId="0" build="p" bldLvl="5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28579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28580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28581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28582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83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84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28585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86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28587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88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89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8590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8591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2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3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28594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5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6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7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28598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599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0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1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2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3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4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5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6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7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8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09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10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11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2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3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4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5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6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28617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18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19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0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1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2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3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4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5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6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7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8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29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0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1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2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3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4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5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6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7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8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39" name="Line 63"/>
          <p:cNvSpPr>
            <a:spLocks noChangeShapeType="1"/>
          </p:cNvSpPr>
          <p:nvPr/>
        </p:nvSpPr>
        <p:spPr bwMode="auto">
          <a:xfrm flipV="1">
            <a:off x="2352675" y="2828925"/>
            <a:ext cx="203200" cy="168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40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41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42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43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8644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219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57800"/>
          </a:xfrm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Steps in database design include the following: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Planning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Coding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Operation and maintenance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solidFill>
                  <a:srgbClr val="00B0F0"/>
                </a:solidFill>
              </a:rPr>
              <a:t>Eventually, changes in business strategy and practices or new IT developments lead to the need for a new system and the process starts 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In the cardinality between </a:t>
            </a:r>
            <a:r>
              <a:rPr lang="en-US" dirty="0" smtClean="0">
                <a:solidFill>
                  <a:srgbClr val="00B050"/>
                </a:solidFill>
              </a:rPr>
              <a:t>resource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dirty="0" smtClean="0">
                <a:solidFill>
                  <a:srgbClr val="00B050"/>
                </a:solidFill>
              </a:rPr>
              <a:t>event</a:t>
            </a:r>
            <a:r>
              <a:rPr lang="en-US" dirty="0" smtClean="0"/>
              <a:t>, </a:t>
            </a:r>
            <a:r>
              <a:rPr lang="en-US" dirty="0"/>
              <a:t>the minimum is typically zero.</a:t>
            </a:r>
          </a:p>
          <a:p>
            <a:pPr lvl="1"/>
            <a:r>
              <a:rPr lang="en-US" dirty="0"/>
              <a:t>A company can have an inventory item for which there has</a:t>
            </a:r>
            <a:r>
              <a:rPr lang="en-US" dirty="0">
                <a:solidFill>
                  <a:srgbClr val="00B0F0"/>
                </a:solidFill>
              </a:rPr>
              <a:t> never been a sale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the company’s cash account is new, there has </a:t>
            </a:r>
            <a:r>
              <a:rPr lang="en-US" dirty="0">
                <a:solidFill>
                  <a:srgbClr val="00B0F0"/>
                </a:solidFill>
              </a:rPr>
              <a:t>never been a cash receipt deposited in it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9603" grpId="0" build="p" bldLvl="5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30627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0628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0629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30630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31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32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0633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34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0635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36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37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0638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0639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0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1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0642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3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4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5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0646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7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8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49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0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1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2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3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4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5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6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7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8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59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0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1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2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3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4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65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66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67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68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69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0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1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2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3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4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5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6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7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8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79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0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1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2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3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4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5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6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7" name="Line 63"/>
          <p:cNvSpPr>
            <a:spLocks noChangeShapeType="1"/>
          </p:cNvSpPr>
          <p:nvPr/>
        </p:nvSpPr>
        <p:spPr bwMode="auto">
          <a:xfrm flipV="1">
            <a:off x="2370138" y="2828925"/>
            <a:ext cx="203200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8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89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90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91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92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0693" name="Oval 69"/>
          <p:cNvSpPr>
            <a:spLocks noChangeArrowheads="1"/>
          </p:cNvSpPr>
          <p:nvPr/>
        </p:nvSpPr>
        <p:spPr bwMode="auto">
          <a:xfrm>
            <a:off x="3219450" y="214947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94" name="Oval 70"/>
          <p:cNvSpPr>
            <a:spLocks noChangeArrowheads="1"/>
          </p:cNvSpPr>
          <p:nvPr/>
        </p:nvSpPr>
        <p:spPr bwMode="auto">
          <a:xfrm>
            <a:off x="3197225" y="373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0695" name="Oval 71"/>
          <p:cNvSpPr>
            <a:spLocks noChangeArrowheads="1"/>
          </p:cNvSpPr>
          <p:nvPr/>
        </p:nvSpPr>
        <p:spPr bwMode="auto">
          <a:xfrm>
            <a:off x="3175000" y="5824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0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0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0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30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30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30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0693" grpId="0" animBg="1"/>
      <p:bldP spid="2330694" grpId="0" animBg="1"/>
      <p:bldP spid="233069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cardinality between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event,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maximum is typically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many.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Most inventory items can be sold many times.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company’s cash account can have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cash receipts.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1651" grpId="0" build="p" bldLvl="5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32675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2676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2677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32678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79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0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2681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2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2683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4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5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2686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2687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8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89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2690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1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2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3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2694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5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6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7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8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699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0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1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2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3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4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5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6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07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08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09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0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1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2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13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4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5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6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7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8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19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0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1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2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3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4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5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6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7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8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29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0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1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2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3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4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5" name="Line 63"/>
          <p:cNvSpPr>
            <a:spLocks noChangeShapeType="1"/>
          </p:cNvSpPr>
          <p:nvPr/>
        </p:nvSpPr>
        <p:spPr bwMode="auto">
          <a:xfrm flipV="1">
            <a:off x="2370138" y="2828925"/>
            <a:ext cx="203200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6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7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8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39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0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1" name="Oval 69"/>
          <p:cNvSpPr>
            <a:spLocks noChangeArrowheads="1"/>
          </p:cNvSpPr>
          <p:nvPr/>
        </p:nvSpPr>
        <p:spPr bwMode="auto">
          <a:xfrm>
            <a:off x="3219450" y="214947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42" name="Oval 70"/>
          <p:cNvSpPr>
            <a:spLocks noChangeArrowheads="1"/>
          </p:cNvSpPr>
          <p:nvPr/>
        </p:nvSpPr>
        <p:spPr bwMode="auto">
          <a:xfrm>
            <a:off x="3197225" y="373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43" name="Oval 71"/>
          <p:cNvSpPr>
            <a:spLocks noChangeArrowheads="1"/>
          </p:cNvSpPr>
          <p:nvPr/>
        </p:nvSpPr>
        <p:spPr bwMode="auto">
          <a:xfrm>
            <a:off x="3175000" y="5824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2744" name="Line 72"/>
          <p:cNvSpPr>
            <a:spLocks noChangeShapeType="1"/>
          </p:cNvSpPr>
          <p:nvPr/>
        </p:nvSpPr>
        <p:spPr bwMode="auto">
          <a:xfrm flipV="1">
            <a:off x="3421063" y="2014538"/>
            <a:ext cx="203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5" name="Line 73"/>
          <p:cNvSpPr>
            <a:spLocks noChangeShapeType="1"/>
          </p:cNvSpPr>
          <p:nvPr/>
        </p:nvSpPr>
        <p:spPr bwMode="auto">
          <a:xfrm flipH="1">
            <a:off x="3436938" y="1811338"/>
            <a:ext cx="136525" cy="35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6" name="Line 74"/>
          <p:cNvSpPr>
            <a:spLocks noChangeShapeType="1"/>
          </p:cNvSpPr>
          <p:nvPr/>
        </p:nvSpPr>
        <p:spPr bwMode="auto">
          <a:xfrm flipH="1" flipV="1">
            <a:off x="3454400" y="2151063"/>
            <a:ext cx="134938" cy="10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7" name="Line 75"/>
          <p:cNvSpPr>
            <a:spLocks noChangeShapeType="1"/>
          </p:cNvSpPr>
          <p:nvPr/>
        </p:nvSpPr>
        <p:spPr bwMode="auto">
          <a:xfrm>
            <a:off x="3421063" y="3911600"/>
            <a:ext cx="203200" cy="68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8" name="Line 76"/>
          <p:cNvSpPr>
            <a:spLocks noChangeShapeType="1"/>
          </p:cNvSpPr>
          <p:nvPr/>
        </p:nvSpPr>
        <p:spPr bwMode="auto">
          <a:xfrm flipH="1">
            <a:off x="3436938" y="3792538"/>
            <a:ext cx="152400" cy="136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49" name="Line 77"/>
          <p:cNvSpPr>
            <a:spLocks noChangeShapeType="1"/>
          </p:cNvSpPr>
          <p:nvPr/>
        </p:nvSpPr>
        <p:spPr bwMode="auto">
          <a:xfrm flipH="1" flipV="1">
            <a:off x="3436938" y="3911600"/>
            <a:ext cx="153987" cy="271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50" name="Line 78"/>
          <p:cNvSpPr>
            <a:spLocks noChangeShapeType="1"/>
          </p:cNvSpPr>
          <p:nvPr/>
        </p:nvSpPr>
        <p:spPr bwMode="auto">
          <a:xfrm flipH="1">
            <a:off x="3421063" y="5892800"/>
            <a:ext cx="185737" cy="17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51" name="Line 79"/>
          <p:cNvSpPr>
            <a:spLocks noChangeShapeType="1"/>
          </p:cNvSpPr>
          <p:nvPr/>
        </p:nvSpPr>
        <p:spPr bwMode="auto">
          <a:xfrm flipH="1">
            <a:off x="3421063" y="5722938"/>
            <a:ext cx="185737" cy="20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752" name="Line 80"/>
          <p:cNvSpPr>
            <a:spLocks noChangeShapeType="1"/>
          </p:cNvSpPr>
          <p:nvPr/>
        </p:nvSpPr>
        <p:spPr bwMode="auto">
          <a:xfrm flipH="1" flipV="1">
            <a:off x="3403600" y="5910263"/>
            <a:ext cx="203200" cy="134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Finally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let’s look at the relationships between events.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events occur in a sequence, the minimum cardinality between the first event and the second event is always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When an order is first taken, there have been no deliveries of goods (sale event) to the customer.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When goods are delivered to the customer, there is a span of time, however brief, in which there is no cash receipt from the customer.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3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3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3699" grpId="0" build="p" bldLvl="5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3472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472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4725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34726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2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28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4729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0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4731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2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3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4734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4735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6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7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4738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39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0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1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4742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3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4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5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6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7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8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49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0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1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2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3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4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55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6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7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8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59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60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61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2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3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4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5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6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7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8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9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0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1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2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3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4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5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6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7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8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79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0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1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2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3" name="Line 63"/>
          <p:cNvSpPr>
            <a:spLocks noChangeShapeType="1"/>
          </p:cNvSpPr>
          <p:nvPr/>
        </p:nvSpPr>
        <p:spPr bwMode="auto">
          <a:xfrm flipV="1">
            <a:off x="2370138" y="2828925"/>
            <a:ext cx="203200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4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5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6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7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8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89" name="Oval 69"/>
          <p:cNvSpPr>
            <a:spLocks noChangeArrowheads="1"/>
          </p:cNvSpPr>
          <p:nvPr/>
        </p:nvSpPr>
        <p:spPr bwMode="auto">
          <a:xfrm>
            <a:off x="3219450" y="214947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90" name="Oval 70"/>
          <p:cNvSpPr>
            <a:spLocks noChangeArrowheads="1"/>
          </p:cNvSpPr>
          <p:nvPr/>
        </p:nvSpPr>
        <p:spPr bwMode="auto">
          <a:xfrm>
            <a:off x="3197225" y="373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91" name="Oval 71"/>
          <p:cNvSpPr>
            <a:spLocks noChangeArrowheads="1"/>
          </p:cNvSpPr>
          <p:nvPr/>
        </p:nvSpPr>
        <p:spPr bwMode="auto">
          <a:xfrm>
            <a:off x="3175000" y="5824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792" name="Line 72"/>
          <p:cNvSpPr>
            <a:spLocks noChangeShapeType="1"/>
          </p:cNvSpPr>
          <p:nvPr/>
        </p:nvSpPr>
        <p:spPr bwMode="auto">
          <a:xfrm flipV="1">
            <a:off x="3421063" y="2014538"/>
            <a:ext cx="203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3" name="Line 73"/>
          <p:cNvSpPr>
            <a:spLocks noChangeShapeType="1"/>
          </p:cNvSpPr>
          <p:nvPr/>
        </p:nvSpPr>
        <p:spPr bwMode="auto">
          <a:xfrm flipH="1">
            <a:off x="3436938" y="1811338"/>
            <a:ext cx="136525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4" name="Line 74"/>
          <p:cNvSpPr>
            <a:spLocks noChangeShapeType="1"/>
          </p:cNvSpPr>
          <p:nvPr/>
        </p:nvSpPr>
        <p:spPr bwMode="auto">
          <a:xfrm flipH="1" flipV="1">
            <a:off x="3454400" y="2151063"/>
            <a:ext cx="134938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5" name="Line 75"/>
          <p:cNvSpPr>
            <a:spLocks noChangeShapeType="1"/>
          </p:cNvSpPr>
          <p:nvPr/>
        </p:nvSpPr>
        <p:spPr bwMode="auto">
          <a:xfrm>
            <a:off x="3421063" y="3911600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6" name="Line 76"/>
          <p:cNvSpPr>
            <a:spLocks noChangeShapeType="1"/>
          </p:cNvSpPr>
          <p:nvPr/>
        </p:nvSpPr>
        <p:spPr bwMode="auto">
          <a:xfrm flipH="1">
            <a:off x="3436938" y="3792538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7" name="Line 77"/>
          <p:cNvSpPr>
            <a:spLocks noChangeShapeType="1"/>
          </p:cNvSpPr>
          <p:nvPr/>
        </p:nvSpPr>
        <p:spPr bwMode="auto">
          <a:xfrm flipH="1" flipV="1">
            <a:off x="3436938" y="3911600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8" name="Line 78"/>
          <p:cNvSpPr>
            <a:spLocks noChangeShapeType="1"/>
          </p:cNvSpPr>
          <p:nvPr/>
        </p:nvSpPr>
        <p:spPr bwMode="auto">
          <a:xfrm flipH="1">
            <a:off x="3421063" y="5892800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99" name="Line 79"/>
          <p:cNvSpPr>
            <a:spLocks noChangeShapeType="1"/>
          </p:cNvSpPr>
          <p:nvPr/>
        </p:nvSpPr>
        <p:spPr bwMode="auto">
          <a:xfrm flipH="1">
            <a:off x="3421063" y="5722938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00" name="Line 80"/>
          <p:cNvSpPr>
            <a:spLocks noChangeShapeType="1"/>
          </p:cNvSpPr>
          <p:nvPr/>
        </p:nvSpPr>
        <p:spPr bwMode="auto">
          <a:xfrm flipH="1" flipV="1">
            <a:off x="3403600" y="5910263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01" name="Oval 81"/>
          <p:cNvSpPr>
            <a:spLocks noChangeArrowheads="1"/>
          </p:cNvSpPr>
          <p:nvPr/>
        </p:nvSpPr>
        <p:spPr bwMode="auto">
          <a:xfrm>
            <a:off x="4484688" y="31353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4802" name="Oval 82"/>
          <p:cNvSpPr>
            <a:spLocks noChangeArrowheads="1"/>
          </p:cNvSpPr>
          <p:nvPr/>
        </p:nvSpPr>
        <p:spPr bwMode="auto">
          <a:xfrm>
            <a:off x="4467225" y="500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3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01" grpId="0" animBg="1"/>
      <p:bldP spid="2334802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/>
          <a:lstStyle/>
          <a:p>
            <a:r>
              <a:rPr lang="en-US" dirty="0"/>
              <a:t>The minimum cardinality between the second event and the first event is typically one, </a:t>
            </a:r>
            <a:r>
              <a:rPr lang="en-US" dirty="0">
                <a:solidFill>
                  <a:srgbClr val="00B0F0"/>
                </a:solidFill>
              </a:rPr>
              <a:t>because the second event can’t occur without the first event having occurred.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747" grpId="0" build="p" bldLvl="5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/>
              <a:t>STEP THREE:  DETERMINE CARDINALITIES OF RELATIONSHIPS</a:t>
            </a:r>
          </a:p>
        </p:txBody>
      </p:sp>
      <p:sp>
        <p:nvSpPr>
          <p:cNvPr id="2336771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6772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6773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36774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75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76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6777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78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6779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0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1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6782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6783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4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5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6786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7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8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89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6790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1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2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3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4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5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6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7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8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799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00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01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02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03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4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5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6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7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8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09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0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1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2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3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4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5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6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7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8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19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0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1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2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3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4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5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6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7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8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29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0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1" name="Line 63"/>
          <p:cNvSpPr>
            <a:spLocks noChangeShapeType="1"/>
          </p:cNvSpPr>
          <p:nvPr/>
        </p:nvSpPr>
        <p:spPr bwMode="auto">
          <a:xfrm flipV="1">
            <a:off x="2370138" y="2828925"/>
            <a:ext cx="203200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2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3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4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5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6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37" name="Oval 69"/>
          <p:cNvSpPr>
            <a:spLocks noChangeArrowheads="1"/>
          </p:cNvSpPr>
          <p:nvPr/>
        </p:nvSpPr>
        <p:spPr bwMode="auto">
          <a:xfrm>
            <a:off x="3219450" y="214947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38" name="Oval 70"/>
          <p:cNvSpPr>
            <a:spLocks noChangeArrowheads="1"/>
          </p:cNvSpPr>
          <p:nvPr/>
        </p:nvSpPr>
        <p:spPr bwMode="auto">
          <a:xfrm>
            <a:off x="3197225" y="373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39" name="Oval 71"/>
          <p:cNvSpPr>
            <a:spLocks noChangeArrowheads="1"/>
          </p:cNvSpPr>
          <p:nvPr/>
        </p:nvSpPr>
        <p:spPr bwMode="auto">
          <a:xfrm>
            <a:off x="3175000" y="5824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40" name="Line 72"/>
          <p:cNvSpPr>
            <a:spLocks noChangeShapeType="1"/>
          </p:cNvSpPr>
          <p:nvPr/>
        </p:nvSpPr>
        <p:spPr bwMode="auto">
          <a:xfrm flipV="1">
            <a:off x="3421063" y="2014538"/>
            <a:ext cx="203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1" name="Line 73"/>
          <p:cNvSpPr>
            <a:spLocks noChangeShapeType="1"/>
          </p:cNvSpPr>
          <p:nvPr/>
        </p:nvSpPr>
        <p:spPr bwMode="auto">
          <a:xfrm flipH="1">
            <a:off x="3436938" y="1811338"/>
            <a:ext cx="136525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2" name="Line 74"/>
          <p:cNvSpPr>
            <a:spLocks noChangeShapeType="1"/>
          </p:cNvSpPr>
          <p:nvPr/>
        </p:nvSpPr>
        <p:spPr bwMode="auto">
          <a:xfrm flipH="1" flipV="1">
            <a:off x="3454400" y="2151063"/>
            <a:ext cx="134938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3" name="Line 75"/>
          <p:cNvSpPr>
            <a:spLocks noChangeShapeType="1"/>
          </p:cNvSpPr>
          <p:nvPr/>
        </p:nvSpPr>
        <p:spPr bwMode="auto">
          <a:xfrm>
            <a:off x="3421063" y="3911600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4" name="Line 76"/>
          <p:cNvSpPr>
            <a:spLocks noChangeShapeType="1"/>
          </p:cNvSpPr>
          <p:nvPr/>
        </p:nvSpPr>
        <p:spPr bwMode="auto">
          <a:xfrm flipH="1">
            <a:off x="3436938" y="3792538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5" name="Line 77"/>
          <p:cNvSpPr>
            <a:spLocks noChangeShapeType="1"/>
          </p:cNvSpPr>
          <p:nvPr/>
        </p:nvSpPr>
        <p:spPr bwMode="auto">
          <a:xfrm flipH="1" flipV="1">
            <a:off x="3436938" y="3911600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6" name="Line 78"/>
          <p:cNvSpPr>
            <a:spLocks noChangeShapeType="1"/>
          </p:cNvSpPr>
          <p:nvPr/>
        </p:nvSpPr>
        <p:spPr bwMode="auto">
          <a:xfrm flipH="1">
            <a:off x="3421063" y="5892800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7" name="Line 79"/>
          <p:cNvSpPr>
            <a:spLocks noChangeShapeType="1"/>
          </p:cNvSpPr>
          <p:nvPr/>
        </p:nvSpPr>
        <p:spPr bwMode="auto">
          <a:xfrm flipH="1">
            <a:off x="3421063" y="5722938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8" name="Line 80"/>
          <p:cNvSpPr>
            <a:spLocks noChangeShapeType="1"/>
          </p:cNvSpPr>
          <p:nvPr/>
        </p:nvSpPr>
        <p:spPr bwMode="auto">
          <a:xfrm flipH="1" flipV="1">
            <a:off x="3403600" y="5910263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49" name="Oval 81"/>
          <p:cNvSpPr>
            <a:spLocks noChangeArrowheads="1"/>
          </p:cNvSpPr>
          <p:nvPr/>
        </p:nvSpPr>
        <p:spPr bwMode="auto">
          <a:xfrm>
            <a:off x="4484688" y="31353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50" name="Oval 82"/>
          <p:cNvSpPr>
            <a:spLocks noChangeArrowheads="1"/>
          </p:cNvSpPr>
          <p:nvPr/>
        </p:nvSpPr>
        <p:spPr bwMode="auto">
          <a:xfrm>
            <a:off x="4467225" y="500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6852" name="Line 84"/>
          <p:cNvSpPr>
            <a:spLocks noChangeShapeType="1"/>
          </p:cNvSpPr>
          <p:nvPr/>
        </p:nvSpPr>
        <p:spPr bwMode="auto">
          <a:xfrm>
            <a:off x="4384675" y="2846388"/>
            <a:ext cx="373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6853" name="Line 85"/>
          <p:cNvSpPr>
            <a:spLocks noChangeShapeType="1"/>
          </p:cNvSpPr>
          <p:nvPr/>
        </p:nvSpPr>
        <p:spPr bwMode="auto">
          <a:xfrm>
            <a:off x="4379913" y="4762500"/>
            <a:ext cx="373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3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33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6852" grpId="0" animBg="1"/>
      <p:bldP spid="2336853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3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The maximums in the cardinalities between events can be either one or many, and these maximums vary based on business practices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8819" grpId="0" build="p" bldLvl="5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>
                <a:solidFill>
                  <a:srgbClr val="00B0F0"/>
                </a:solidFill>
              </a:rPr>
              <a:t>STEP THREE:  DETERMINE CARDINALITIES OF RELATIONSHIPS</a:t>
            </a:r>
          </a:p>
        </p:txBody>
      </p:sp>
      <p:sp>
        <p:nvSpPr>
          <p:cNvPr id="2339843" name="Rectangle 3"/>
          <p:cNvSpPr>
            <a:spLocks noChangeArrowheads="1"/>
          </p:cNvSpPr>
          <p:nvPr/>
        </p:nvSpPr>
        <p:spPr bwMode="auto">
          <a:xfrm>
            <a:off x="3608388" y="35306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Sale</a:t>
            </a:r>
          </a:p>
        </p:txBody>
      </p:sp>
      <p:sp>
        <p:nvSpPr>
          <p:cNvPr id="2339844" name="Rectangle 4"/>
          <p:cNvSpPr>
            <a:spLocks noChangeArrowheads="1"/>
          </p:cNvSpPr>
          <p:nvPr/>
        </p:nvSpPr>
        <p:spPr bwMode="auto">
          <a:xfrm>
            <a:off x="3627438" y="54308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Receive</a:t>
            </a:r>
          </a:p>
          <a:p>
            <a:pPr algn="ctr"/>
            <a:r>
              <a:rPr lang="en-US" sz="2400"/>
              <a:t>Cash</a:t>
            </a:r>
          </a:p>
        </p:txBody>
      </p:sp>
      <p:sp>
        <p:nvSpPr>
          <p:cNvPr id="2339845" name="Rectangle 5"/>
          <p:cNvSpPr>
            <a:spLocks noChangeArrowheads="1"/>
          </p:cNvSpPr>
          <p:nvPr/>
        </p:nvSpPr>
        <p:spPr bwMode="auto">
          <a:xfrm>
            <a:off x="3621088" y="1604963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Take Order</a:t>
            </a:r>
          </a:p>
        </p:txBody>
      </p:sp>
      <p:sp>
        <p:nvSpPr>
          <p:cNvPr id="2339846" name="Line 6"/>
          <p:cNvSpPr>
            <a:spLocks noChangeShapeType="1"/>
          </p:cNvSpPr>
          <p:nvPr/>
        </p:nvSpPr>
        <p:spPr bwMode="auto">
          <a:xfrm>
            <a:off x="4572000" y="2590800"/>
            <a:ext cx="17463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47" name="Line 7"/>
          <p:cNvSpPr>
            <a:spLocks noChangeShapeType="1"/>
          </p:cNvSpPr>
          <p:nvPr/>
        </p:nvSpPr>
        <p:spPr bwMode="auto">
          <a:xfrm>
            <a:off x="4567238" y="4487863"/>
            <a:ext cx="17462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48" name="Rectangle 8"/>
          <p:cNvSpPr>
            <a:spLocks noChangeArrowheads="1"/>
          </p:cNvSpPr>
          <p:nvPr/>
        </p:nvSpPr>
        <p:spPr bwMode="auto">
          <a:xfrm>
            <a:off x="477838" y="25304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Inventory</a:t>
            </a:r>
          </a:p>
        </p:txBody>
      </p:sp>
      <p:sp>
        <p:nvSpPr>
          <p:cNvPr id="2339849" name="Line 9"/>
          <p:cNvSpPr>
            <a:spLocks noChangeShapeType="1"/>
          </p:cNvSpPr>
          <p:nvPr/>
        </p:nvSpPr>
        <p:spPr bwMode="auto">
          <a:xfrm>
            <a:off x="2382838" y="3267075"/>
            <a:ext cx="1217612" cy="744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0" name="Rectangle 10"/>
          <p:cNvSpPr>
            <a:spLocks noChangeArrowheads="1"/>
          </p:cNvSpPr>
          <p:nvPr/>
        </p:nvSpPr>
        <p:spPr bwMode="auto">
          <a:xfrm>
            <a:off x="496888" y="542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Cash</a:t>
            </a:r>
          </a:p>
        </p:txBody>
      </p:sp>
      <p:sp>
        <p:nvSpPr>
          <p:cNvPr id="2339851" name="Line 11"/>
          <p:cNvSpPr>
            <a:spLocks noChangeShapeType="1"/>
          </p:cNvSpPr>
          <p:nvPr/>
        </p:nvSpPr>
        <p:spPr bwMode="auto">
          <a:xfrm>
            <a:off x="2387600" y="5910263"/>
            <a:ext cx="1201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2" name="Line 12"/>
          <p:cNvSpPr>
            <a:spLocks noChangeShapeType="1"/>
          </p:cNvSpPr>
          <p:nvPr/>
        </p:nvSpPr>
        <p:spPr bwMode="auto">
          <a:xfrm flipV="1">
            <a:off x="2370138" y="2032000"/>
            <a:ext cx="1219200" cy="947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3" name="Rectangle 13"/>
          <p:cNvSpPr>
            <a:spLocks noChangeArrowheads="1"/>
          </p:cNvSpPr>
          <p:nvPr/>
        </p:nvSpPr>
        <p:spPr bwMode="auto">
          <a:xfrm>
            <a:off x="6826250" y="285432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9854" name="Rectangle 14"/>
          <p:cNvSpPr>
            <a:spLocks noChangeArrowheads="1"/>
          </p:cNvSpPr>
          <p:nvPr/>
        </p:nvSpPr>
        <p:spPr bwMode="auto">
          <a:xfrm>
            <a:off x="6829425" y="4156075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9855" name="Line 15"/>
          <p:cNvSpPr>
            <a:spLocks noChangeShapeType="1"/>
          </p:cNvSpPr>
          <p:nvPr/>
        </p:nvSpPr>
        <p:spPr bwMode="auto">
          <a:xfrm>
            <a:off x="5514975" y="4113213"/>
            <a:ext cx="13382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6" name="Line 16"/>
          <p:cNvSpPr>
            <a:spLocks noChangeShapeType="1"/>
          </p:cNvSpPr>
          <p:nvPr/>
        </p:nvSpPr>
        <p:spPr bwMode="auto">
          <a:xfrm flipV="1">
            <a:off x="5521325" y="3340100"/>
            <a:ext cx="12858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7" name="Rectangle 17"/>
          <p:cNvSpPr>
            <a:spLocks noChangeArrowheads="1"/>
          </p:cNvSpPr>
          <p:nvPr/>
        </p:nvSpPr>
        <p:spPr bwMode="auto">
          <a:xfrm>
            <a:off x="6845300" y="5418138"/>
            <a:ext cx="1895475" cy="9826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Customer</a:t>
            </a:r>
          </a:p>
        </p:txBody>
      </p:sp>
      <p:sp>
        <p:nvSpPr>
          <p:cNvPr id="2339858" name="Line 18"/>
          <p:cNvSpPr>
            <a:spLocks noChangeShapeType="1"/>
          </p:cNvSpPr>
          <p:nvPr/>
        </p:nvSpPr>
        <p:spPr bwMode="auto">
          <a:xfrm>
            <a:off x="5499100" y="5891213"/>
            <a:ext cx="130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59" name="Line 19"/>
          <p:cNvSpPr>
            <a:spLocks noChangeShapeType="1"/>
          </p:cNvSpPr>
          <p:nvPr/>
        </p:nvSpPr>
        <p:spPr bwMode="auto">
          <a:xfrm flipV="1">
            <a:off x="5534025" y="4881563"/>
            <a:ext cx="1319213" cy="830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0" name="Line 20"/>
          <p:cNvSpPr>
            <a:spLocks noChangeShapeType="1"/>
          </p:cNvSpPr>
          <p:nvPr/>
        </p:nvSpPr>
        <p:spPr bwMode="auto">
          <a:xfrm>
            <a:off x="5503863" y="2071688"/>
            <a:ext cx="130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1" name="Rectangle 21"/>
          <p:cNvSpPr>
            <a:spLocks noChangeArrowheads="1"/>
          </p:cNvSpPr>
          <p:nvPr/>
        </p:nvSpPr>
        <p:spPr bwMode="auto">
          <a:xfrm>
            <a:off x="6838950" y="1574800"/>
            <a:ext cx="1895475" cy="9826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Employee</a:t>
            </a:r>
          </a:p>
        </p:txBody>
      </p:sp>
      <p:sp>
        <p:nvSpPr>
          <p:cNvPr id="2339862" name="Line 22"/>
          <p:cNvSpPr>
            <a:spLocks noChangeShapeType="1"/>
          </p:cNvSpPr>
          <p:nvPr/>
        </p:nvSpPr>
        <p:spPr bwMode="auto">
          <a:xfrm>
            <a:off x="5503863" y="2274888"/>
            <a:ext cx="1338262" cy="881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3" name="Line 23"/>
          <p:cNvSpPr>
            <a:spLocks noChangeShapeType="1"/>
          </p:cNvSpPr>
          <p:nvPr/>
        </p:nvSpPr>
        <p:spPr bwMode="auto">
          <a:xfrm flipH="1">
            <a:off x="6535738" y="191293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4" name="Line 24"/>
          <p:cNvSpPr>
            <a:spLocks noChangeShapeType="1"/>
          </p:cNvSpPr>
          <p:nvPr/>
        </p:nvSpPr>
        <p:spPr bwMode="auto">
          <a:xfrm flipH="1">
            <a:off x="6635750" y="1908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5" name="Line 25"/>
          <p:cNvSpPr>
            <a:spLocks noChangeShapeType="1"/>
          </p:cNvSpPr>
          <p:nvPr/>
        </p:nvSpPr>
        <p:spPr bwMode="auto">
          <a:xfrm rot="2154855" flipH="1">
            <a:off x="6553200" y="2827338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6" name="Line 26"/>
          <p:cNvSpPr>
            <a:spLocks noChangeShapeType="1"/>
          </p:cNvSpPr>
          <p:nvPr/>
        </p:nvSpPr>
        <p:spPr bwMode="auto">
          <a:xfrm rot="2154855" flipH="1">
            <a:off x="6635750" y="287496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7" name="Line 27"/>
          <p:cNvSpPr>
            <a:spLocks noChangeShapeType="1"/>
          </p:cNvSpPr>
          <p:nvPr/>
        </p:nvSpPr>
        <p:spPr bwMode="auto">
          <a:xfrm rot="19272734" flipH="1">
            <a:off x="6565900" y="330517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8" name="Line 28"/>
          <p:cNvSpPr>
            <a:spLocks noChangeShapeType="1"/>
          </p:cNvSpPr>
          <p:nvPr/>
        </p:nvSpPr>
        <p:spPr bwMode="auto">
          <a:xfrm rot="19272734" flipH="1">
            <a:off x="6630988" y="3265488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69" name="Line 29"/>
          <p:cNvSpPr>
            <a:spLocks noChangeShapeType="1"/>
          </p:cNvSpPr>
          <p:nvPr/>
        </p:nvSpPr>
        <p:spPr bwMode="auto">
          <a:xfrm rot="2154855" flipH="1">
            <a:off x="6548438" y="4394200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0" name="Line 30"/>
          <p:cNvSpPr>
            <a:spLocks noChangeShapeType="1"/>
          </p:cNvSpPr>
          <p:nvPr/>
        </p:nvSpPr>
        <p:spPr bwMode="auto">
          <a:xfrm rot="2154855" flipH="1">
            <a:off x="6630988" y="444182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1" name="Line 31"/>
          <p:cNvSpPr>
            <a:spLocks noChangeShapeType="1"/>
          </p:cNvSpPr>
          <p:nvPr/>
        </p:nvSpPr>
        <p:spPr bwMode="auto">
          <a:xfrm rot="19272734" flipH="1">
            <a:off x="6596063" y="4889500"/>
            <a:ext cx="1587" cy="3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2" name="Line 32"/>
          <p:cNvSpPr>
            <a:spLocks noChangeShapeType="1"/>
          </p:cNvSpPr>
          <p:nvPr/>
        </p:nvSpPr>
        <p:spPr bwMode="auto">
          <a:xfrm rot="19272734" flipH="1">
            <a:off x="6661150" y="4849813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3" name="Line 33"/>
          <p:cNvSpPr>
            <a:spLocks noChangeShapeType="1"/>
          </p:cNvSpPr>
          <p:nvPr/>
        </p:nvSpPr>
        <p:spPr bwMode="auto">
          <a:xfrm flipH="1">
            <a:off x="6600825" y="57499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4" name="Line 34"/>
          <p:cNvSpPr>
            <a:spLocks noChangeShapeType="1"/>
          </p:cNvSpPr>
          <p:nvPr/>
        </p:nvSpPr>
        <p:spPr bwMode="auto">
          <a:xfrm flipH="1">
            <a:off x="6700838" y="57451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75" name="Oval 35"/>
          <p:cNvSpPr>
            <a:spLocks noChangeArrowheads="1"/>
          </p:cNvSpPr>
          <p:nvPr/>
        </p:nvSpPr>
        <p:spPr bwMode="auto">
          <a:xfrm>
            <a:off x="5773738" y="196215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6" name="Oval 36"/>
          <p:cNvSpPr>
            <a:spLocks noChangeArrowheads="1"/>
          </p:cNvSpPr>
          <p:nvPr/>
        </p:nvSpPr>
        <p:spPr bwMode="auto">
          <a:xfrm>
            <a:off x="5681663" y="235902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7" name="Oval 37"/>
          <p:cNvSpPr>
            <a:spLocks noChangeArrowheads="1"/>
          </p:cNvSpPr>
          <p:nvPr/>
        </p:nvSpPr>
        <p:spPr bwMode="auto">
          <a:xfrm>
            <a:off x="5722938" y="362108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8" name="Oval 38"/>
          <p:cNvSpPr>
            <a:spLocks noChangeArrowheads="1"/>
          </p:cNvSpPr>
          <p:nvPr/>
        </p:nvSpPr>
        <p:spPr bwMode="auto">
          <a:xfrm>
            <a:off x="5708650" y="413226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79" name="Oval 39"/>
          <p:cNvSpPr>
            <a:spLocks noChangeArrowheads="1"/>
          </p:cNvSpPr>
          <p:nvPr/>
        </p:nvSpPr>
        <p:spPr bwMode="auto">
          <a:xfrm>
            <a:off x="5689600" y="54340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80" name="Oval 40"/>
          <p:cNvSpPr>
            <a:spLocks noChangeArrowheads="1"/>
          </p:cNvSpPr>
          <p:nvPr/>
        </p:nvSpPr>
        <p:spPr bwMode="auto">
          <a:xfrm>
            <a:off x="5722938" y="57896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881" name="Line 41"/>
          <p:cNvSpPr>
            <a:spLocks noChangeShapeType="1"/>
          </p:cNvSpPr>
          <p:nvPr/>
        </p:nvSpPr>
        <p:spPr bwMode="auto">
          <a:xfrm>
            <a:off x="5537200" y="1897063"/>
            <a:ext cx="134938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2" name="Line 42"/>
          <p:cNvSpPr>
            <a:spLocks noChangeShapeType="1"/>
          </p:cNvSpPr>
          <p:nvPr/>
        </p:nvSpPr>
        <p:spPr bwMode="auto">
          <a:xfrm>
            <a:off x="5486400" y="2065338"/>
            <a:ext cx="1857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3" name="Line 43"/>
          <p:cNvSpPr>
            <a:spLocks noChangeShapeType="1"/>
          </p:cNvSpPr>
          <p:nvPr/>
        </p:nvSpPr>
        <p:spPr bwMode="auto">
          <a:xfrm flipH="1">
            <a:off x="5537200" y="2082800"/>
            <a:ext cx="1524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4" name="Line 44"/>
          <p:cNvSpPr>
            <a:spLocks noChangeShapeType="1"/>
          </p:cNvSpPr>
          <p:nvPr/>
        </p:nvSpPr>
        <p:spPr bwMode="auto">
          <a:xfrm flipH="1" flipV="1">
            <a:off x="5502275" y="2268538"/>
            <a:ext cx="136525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5" name="Line 45"/>
          <p:cNvSpPr>
            <a:spLocks noChangeShapeType="1"/>
          </p:cNvSpPr>
          <p:nvPr/>
        </p:nvSpPr>
        <p:spPr bwMode="auto">
          <a:xfrm flipH="1" flipV="1">
            <a:off x="5554663" y="2166938"/>
            <a:ext cx="101600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6" name="Line 46"/>
          <p:cNvSpPr>
            <a:spLocks noChangeShapeType="1"/>
          </p:cNvSpPr>
          <p:nvPr/>
        </p:nvSpPr>
        <p:spPr bwMode="auto">
          <a:xfrm flipH="1">
            <a:off x="5503863" y="2336800"/>
            <a:ext cx="117475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7" name="Line 47"/>
          <p:cNvSpPr>
            <a:spLocks noChangeShapeType="1"/>
          </p:cNvSpPr>
          <p:nvPr/>
        </p:nvSpPr>
        <p:spPr bwMode="auto">
          <a:xfrm flipH="1">
            <a:off x="5486400" y="3810000"/>
            <a:ext cx="169863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8" name="Line 48"/>
          <p:cNvSpPr>
            <a:spLocks noChangeShapeType="1"/>
          </p:cNvSpPr>
          <p:nvPr/>
        </p:nvSpPr>
        <p:spPr bwMode="auto">
          <a:xfrm flipH="1" flipV="1">
            <a:off x="5503863" y="3725863"/>
            <a:ext cx="152400" cy="6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89" name="Line 49"/>
          <p:cNvSpPr>
            <a:spLocks noChangeShapeType="1"/>
          </p:cNvSpPr>
          <p:nvPr/>
        </p:nvSpPr>
        <p:spPr bwMode="auto">
          <a:xfrm flipH="1">
            <a:off x="5503863" y="3827463"/>
            <a:ext cx="150812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0" name="Line 50"/>
          <p:cNvSpPr>
            <a:spLocks noChangeShapeType="1"/>
          </p:cNvSpPr>
          <p:nvPr/>
        </p:nvSpPr>
        <p:spPr bwMode="auto">
          <a:xfrm flipH="1" flipV="1">
            <a:off x="5468938" y="4114800"/>
            <a:ext cx="169862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1" name="Line 51"/>
          <p:cNvSpPr>
            <a:spLocks noChangeShapeType="1"/>
          </p:cNvSpPr>
          <p:nvPr/>
        </p:nvSpPr>
        <p:spPr bwMode="auto">
          <a:xfrm>
            <a:off x="5486400" y="3995738"/>
            <a:ext cx="1539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2" name="Line 52"/>
          <p:cNvSpPr>
            <a:spLocks noChangeShapeType="1"/>
          </p:cNvSpPr>
          <p:nvPr/>
        </p:nvSpPr>
        <p:spPr bwMode="auto">
          <a:xfrm flipV="1">
            <a:off x="5503863" y="4165600"/>
            <a:ext cx="134937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3" name="Line 53"/>
          <p:cNvSpPr>
            <a:spLocks noChangeShapeType="1"/>
          </p:cNvSpPr>
          <p:nvPr/>
        </p:nvSpPr>
        <p:spPr bwMode="auto">
          <a:xfrm flipV="1">
            <a:off x="5519738" y="5605463"/>
            <a:ext cx="18732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4" name="Line 54"/>
          <p:cNvSpPr>
            <a:spLocks noChangeShapeType="1"/>
          </p:cNvSpPr>
          <p:nvPr/>
        </p:nvSpPr>
        <p:spPr bwMode="auto">
          <a:xfrm flipH="1" flipV="1">
            <a:off x="5503863" y="5519738"/>
            <a:ext cx="203200" cy="5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5" name="Line 55"/>
          <p:cNvSpPr>
            <a:spLocks noChangeShapeType="1"/>
          </p:cNvSpPr>
          <p:nvPr/>
        </p:nvSpPr>
        <p:spPr bwMode="auto">
          <a:xfrm flipH="1">
            <a:off x="5519738" y="5621338"/>
            <a:ext cx="187325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6" name="Line 56"/>
          <p:cNvSpPr>
            <a:spLocks noChangeShapeType="1"/>
          </p:cNvSpPr>
          <p:nvPr/>
        </p:nvSpPr>
        <p:spPr bwMode="auto">
          <a:xfrm flipH="1">
            <a:off x="5519738" y="5892800"/>
            <a:ext cx="220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7" name="Line 57"/>
          <p:cNvSpPr>
            <a:spLocks noChangeShapeType="1"/>
          </p:cNvSpPr>
          <p:nvPr/>
        </p:nvSpPr>
        <p:spPr bwMode="auto">
          <a:xfrm flipH="1" flipV="1">
            <a:off x="5537200" y="5773738"/>
            <a:ext cx="169863" cy="119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8" name="Line 58"/>
          <p:cNvSpPr>
            <a:spLocks noChangeShapeType="1"/>
          </p:cNvSpPr>
          <p:nvPr/>
        </p:nvSpPr>
        <p:spPr bwMode="auto">
          <a:xfrm flipH="1">
            <a:off x="5503863" y="5892800"/>
            <a:ext cx="18573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899" name="Line 59"/>
          <p:cNvSpPr>
            <a:spLocks noChangeShapeType="1"/>
          </p:cNvSpPr>
          <p:nvPr/>
        </p:nvSpPr>
        <p:spPr bwMode="auto">
          <a:xfrm rot="19482481" flipH="1">
            <a:off x="2665413" y="25955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0" name="Line 60"/>
          <p:cNvSpPr>
            <a:spLocks noChangeShapeType="1"/>
          </p:cNvSpPr>
          <p:nvPr/>
        </p:nvSpPr>
        <p:spPr bwMode="auto">
          <a:xfrm rot="2343889" flipH="1">
            <a:off x="2643188" y="3254375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1" name="Line 61"/>
          <p:cNvSpPr>
            <a:spLocks noChangeShapeType="1"/>
          </p:cNvSpPr>
          <p:nvPr/>
        </p:nvSpPr>
        <p:spPr bwMode="auto">
          <a:xfrm flipH="1">
            <a:off x="2771775" y="5762625"/>
            <a:ext cx="15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2" name="Line 62"/>
          <p:cNvSpPr>
            <a:spLocks noChangeShapeType="1"/>
          </p:cNvSpPr>
          <p:nvPr/>
        </p:nvSpPr>
        <p:spPr bwMode="auto">
          <a:xfrm flipH="1" flipV="1">
            <a:off x="2352675" y="2759075"/>
            <a:ext cx="220663" cy="5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3" name="Line 63"/>
          <p:cNvSpPr>
            <a:spLocks noChangeShapeType="1"/>
          </p:cNvSpPr>
          <p:nvPr/>
        </p:nvSpPr>
        <p:spPr bwMode="auto">
          <a:xfrm flipV="1">
            <a:off x="2370138" y="2828925"/>
            <a:ext cx="203200" cy="168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4" name="Line 64"/>
          <p:cNvSpPr>
            <a:spLocks noChangeShapeType="1"/>
          </p:cNvSpPr>
          <p:nvPr/>
        </p:nvSpPr>
        <p:spPr bwMode="auto">
          <a:xfrm flipV="1">
            <a:off x="2387600" y="2844800"/>
            <a:ext cx="169863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5" name="Line 65"/>
          <p:cNvSpPr>
            <a:spLocks noChangeShapeType="1"/>
          </p:cNvSpPr>
          <p:nvPr/>
        </p:nvSpPr>
        <p:spPr bwMode="auto">
          <a:xfrm flipH="1" flipV="1">
            <a:off x="2354263" y="3268663"/>
            <a:ext cx="168275" cy="8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6" name="Line 66"/>
          <p:cNvSpPr>
            <a:spLocks noChangeShapeType="1"/>
          </p:cNvSpPr>
          <p:nvPr/>
        </p:nvSpPr>
        <p:spPr bwMode="auto">
          <a:xfrm flipH="1" flipV="1">
            <a:off x="2405063" y="3081338"/>
            <a:ext cx="8413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7" name="Line 67"/>
          <p:cNvSpPr>
            <a:spLocks noChangeShapeType="1"/>
          </p:cNvSpPr>
          <p:nvPr/>
        </p:nvSpPr>
        <p:spPr bwMode="auto">
          <a:xfrm flipH="1">
            <a:off x="2354263" y="3352800"/>
            <a:ext cx="10160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8" name="Line 68"/>
          <p:cNvSpPr>
            <a:spLocks noChangeShapeType="1"/>
          </p:cNvSpPr>
          <p:nvPr/>
        </p:nvSpPr>
        <p:spPr bwMode="auto">
          <a:xfrm flipH="1">
            <a:off x="2662238" y="5757863"/>
            <a:ext cx="158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09" name="Oval 69"/>
          <p:cNvSpPr>
            <a:spLocks noChangeArrowheads="1"/>
          </p:cNvSpPr>
          <p:nvPr/>
        </p:nvSpPr>
        <p:spPr bwMode="auto">
          <a:xfrm>
            <a:off x="3219450" y="2149475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10" name="Oval 70"/>
          <p:cNvSpPr>
            <a:spLocks noChangeArrowheads="1"/>
          </p:cNvSpPr>
          <p:nvPr/>
        </p:nvSpPr>
        <p:spPr bwMode="auto">
          <a:xfrm>
            <a:off x="3197225" y="373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11" name="Oval 71"/>
          <p:cNvSpPr>
            <a:spLocks noChangeArrowheads="1"/>
          </p:cNvSpPr>
          <p:nvPr/>
        </p:nvSpPr>
        <p:spPr bwMode="auto">
          <a:xfrm>
            <a:off x="3175000" y="5824538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12" name="Line 72"/>
          <p:cNvSpPr>
            <a:spLocks noChangeShapeType="1"/>
          </p:cNvSpPr>
          <p:nvPr/>
        </p:nvSpPr>
        <p:spPr bwMode="auto">
          <a:xfrm flipV="1">
            <a:off x="3421063" y="2014538"/>
            <a:ext cx="203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3" name="Line 73"/>
          <p:cNvSpPr>
            <a:spLocks noChangeShapeType="1"/>
          </p:cNvSpPr>
          <p:nvPr/>
        </p:nvSpPr>
        <p:spPr bwMode="auto">
          <a:xfrm flipH="1">
            <a:off x="3436938" y="1811338"/>
            <a:ext cx="136525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4" name="Line 74"/>
          <p:cNvSpPr>
            <a:spLocks noChangeShapeType="1"/>
          </p:cNvSpPr>
          <p:nvPr/>
        </p:nvSpPr>
        <p:spPr bwMode="auto">
          <a:xfrm flipH="1" flipV="1">
            <a:off x="3454400" y="2151063"/>
            <a:ext cx="134938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5" name="Line 75"/>
          <p:cNvSpPr>
            <a:spLocks noChangeShapeType="1"/>
          </p:cNvSpPr>
          <p:nvPr/>
        </p:nvSpPr>
        <p:spPr bwMode="auto">
          <a:xfrm>
            <a:off x="3421063" y="3911600"/>
            <a:ext cx="203200" cy="6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6" name="Line 76"/>
          <p:cNvSpPr>
            <a:spLocks noChangeShapeType="1"/>
          </p:cNvSpPr>
          <p:nvPr/>
        </p:nvSpPr>
        <p:spPr bwMode="auto">
          <a:xfrm flipH="1">
            <a:off x="3436938" y="3792538"/>
            <a:ext cx="152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7" name="Line 77"/>
          <p:cNvSpPr>
            <a:spLocks noChangeShapeType="1"/>
          </p:cNvSpPr>
          <p:nvPr/>
        </p:nvSpPr>
        <p:spPr bwMode="auto">
          <a:xfrm flipH="1" flipV="1">
            <a:off x="3436938" y="3911600"/>
            <a:ext cx="153987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8" name="Line 78"/>
          <p:cNvSpPr>
            <a:spLocks noChangeShapeType="1"/>
          </p:cNvSpPr>
          <p:nvPr/>
        </p:nvSpPr>
        <p:spPr bwMode="auto">
          <a:xfrm flipH="1">
            <a:off x="3421063" y="5892800"/>
            <a:ext cx="185737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19" name="Line 79"/>
          <p:cNvSpPr>
            <a:spLocks noChangeShapeType="1"/>
          </p:cNvSpPr>
          <p:nvPr/>
        </p:nvSpPr>
        <p:spPr bwMode="auto">
          <a:xfrm flipH="1">
            <a:off x="3421063" y="5722938"/>
            <a:ext cx="185737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0" name="Line 80"/>
          <p:cNvSpPr>
            <a:spLocks noChangeShapeType="1"/>
          </p:cNvSpPr>
          <p:nvPr/>
        </p:nvSpPr>
        <p:spPr bwMode="auto">
          <a:xfrm flipH="1" flipV="1">
            <a:off x="3403600" y="5910263"/>
            <a:ext cx="20320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1" name="Oval 81"/>
          <p:cNvSpPr>
            <a:spLocks noChangeArrowheads="1"/>
          </p:cNvSpPr>
          <p:nvPr/>
        </p:nvSpPr>
        <p:spPr bwMode="auto">
          <a:xfrm>
            <a:off x="4484688" y="3135313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22" name="Oval 82"/>
          <p:cNvSpPr>
            <a:spLocks noChangeArrowheads="1"/>
          </p:cNvSpPr>
          <p:nvPr/>
        </p:nvSpPr>
        <p:spPr bwMode="auto">
          <a:xfrm>
            <a:off x="4467225" y="5003800"/>
            <a:ext cx="203200" cy="187325"/>
          </a:xfrm>
          <a:prstGeom prst="ellipse">
            <a:avLst/>
          </a:prstGeom>
          <a:solidFill>
            <a:srgbClr val="FFDDBB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2339923" name="Line 83"/>
          <p:cNvSpPr>
            <a:spLocks noChangeShapeType="1"/>
          </p:cNvSpPr>
          <p:nvPr/>
        </p:nvSpPr>
        <p:spPr bwMode="auto">
          <a:xfrm>
            <a:off x="4384675" y="2846388"/>
            <a:ext cx="37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4" name="Line 84"/>
          <p:cNvSpPr>
            <a:spLocks noChangeShapeType="1"/>
          </p:cNvSpPr>
          <p:nvPr/>
        </p:nvSpPr>
        <p:spPr bwMode="auto">
          <a:xfrm>
            <a:off x="4379913" y="4762500"/>
            <a:ext cx="373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5" name="Line 85"/>
          <p:cNvSpPr>
            <a:spLocks noChangeShapeType="1"/>
          </p:cNvSpPr>
          <p:nvPr/>
        </p:nvSpPr>
        <p:spPr bwMode="auto">
          <a:xfrm>
            <a:off x="4379913" y="2719388"/>
            <a:ext cx="373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6" name="Line 86"/>
          <p:cNvSpPr>
            <a:spLocks noChangeShapeType="1"/>
          </p:cNvSpPr>
          <p:nvPr/>
        </p:nvSpPr>
        <p:spPr bwMode="auto">
          <a:xfrm>
            <a:off x="4392613" y="3395663"/>
            <a:ext cx="373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7" name="Line 87"/>
          <p:cNvSpPr>
            <a:spLocks noChangeShapeType="1"/>
          </p:cNvSpPr>
          <p:nvPr/>
        </p:nvSpPr>
        <p:spPr bwMode="auto">
          <a:xfrm flipV="1">
            <a:off x="4572000" y="4487863"/>
            <a:ext cx="0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8" name="Line 88"/>
          <p:cNvSpPr>
            <a:spLocks noChangeShapeType="1"/>
          </p:cNvSpPr>
          <p:nvPr/>
        </p:nvSpPr>
        <p:spPr bwMode="auto">
          <a:xfrm flipH="1">
            <a:off x="4554538" y="4521200"/>
            <a:ext cx="238125" cy="22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29" name="Line 89"/>
          <p:cNvSpPr>
            <a:spLocks noChangeShapeType="1"/>
          </p:cNvSpPr>
          <p:nvPr/>
        </p:nvSpPr>
        <p:spPr bwMode="auto">
          <a:xfrm>
            <a:off x="4318000" y="4503738"/>
            <a:ext cx="236538" cy="220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30" name="Line 90"/>
          <p:cNvSpPr>
            <a:spLocks noChangeShapeType="1"/>
          </p:cNvSpPr>
          <p:nvPr/>
        </p:nvSpPr>
        <p:spPr bwMode="auto">
          <a:xfrm flipV="1">
            <a:off x="4572000" y="5181600"/>
            <a:ext cx="0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31" name="Line 91"/>
          <p:cNvSpPr>
            <a:spLocks noChangeShapeType="1"/>
          </p:cNvSpPr>
          <p:nvPr/>
        </p:nvSpPr>
        <p:spPr bwMode="auto">
          <a:xfrm flipV="1">
            <a:off x="4368800" y="5181600"/>
            <a:ext cx="203200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9932" name="Line 92"/>
          <p:cNvSpPr>
            <a:spLocks noChangeShapeType="1"/>
          </p:cNvSpPr>
          <p:nvPr/>
        </p:nvSpPr>
        <p:spPr bwMode="auto">
          <a:xfrm flipH="1" flipV="1">
            <a:off x="4538663" y="5181600"/>
            <a:ext cx="269875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3945</Words>
  <Application>Microsoft Office PowerPoint</Application>
  <PresentationFormat>On-screen Show (4:3)</PresentationFormat>
  <Paragraphs>674</Paragraphs>
  <Slides>100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Office Theme</vt:lpstr>
      <vt:lpstr>Chapter Four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ENTITY-RELATIONSHIP DIAGRAMS</vt:lpstr>
      <vt:lpstr>INTRODUCTION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Rules for structural Relationships:</vt:lpstr>
      <vt:lpstr>               THE REA DATA MODEL                     </vt:lpstr>
      <vt:lpstr>THE REA DATA MODEL                                       </vt:lpstr>
      <vt:lpstr>THE REA DATA MODEL</vt:lpstr>
      <vt:lpstr>THE REA DATA MODEL</vt:lpstr>
      <vt:lpstr>THE REA DATA MODEL</vt:lpstr>
      <vt:lpstr>THE REA DATA MODEL</vt:lpstr>
      <vt:lpstr>THE REA DATA MODEL</vt:lpstr>
      <vt:lpstr>THE REA DATA MODEL</vt:lpstr>
      <vt:lpstr>DEVELOPING AN REA DIAGRAM</vt:lpstr>
      <vt:lpstr>DEVELOPING AN REA DIAGRAM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STEP ONE:  IDENTIFY RELEVANT EVENTS</vt:lpstr>
      <vt:lpstr>DEVELOPING AN REA DIAGRAM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STEP TWO:  IDENTIFY RESOURCES AND AGENTS</vt:lpstr>
      <vt:lpstr>DEVELOPING AN REA DIAGRAM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STEP THREE:  DETERMINE CARDINALITIES OF RELATIONSHIPS</vt:lpstr>
      <vt:lpstr>Slide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HP</dc:creator>
  <cp:lastModifiedBy>HP</cp:lastModifiedBy>
  <cp:revision>76</cp:revision>
  <dcterms:created xsi:type="dcterms:W3CDTF">2014-06-05T11:28:32Z</dcterms:created>
  <dcterms:modified xsi:type="dcterms:W3CDTF">2015-10-29T04:09:34Z</dcterms:modified>
</cp:coreProperties>
</file>