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279" r:id="rId21"/>
    <p:sldId id="280" r:id="rId22"/>
    <p:sldId id="281" r:id="rId23"/>
    <p:sldId id="282" r:id="rId24"/>
    <p:sldId id="283" r:id="rId25"/>
    <p:sldId id="284" r:id="rId26"/>
    <p:sldId id="315" r:id="rId27"/>
    <p:sldId id="316" r:id="rId28"/>
    <p:sldId id="347" r:id="rId29"/>
    <p:sldId id="348" r:id="rId30"/>
    <p:sldId id="403" r:id="rId31"/>
    <p:sldId id="393" r:id="rId32"/>
    <p:sldId id="394" r:id="rId33"/>
    <p:sldId id="395" r:id="rId34"/>
    <p:sldId id="396" r:id="rId35"/>
    <p:sldId id="402" r:id="rId36"/>
    <p:sldId id="398" r:id="rId37"/>
    <p:sldId id="399" r:id="rId38"/>
    <p:sldId id="400" r:id="rId39"/>
    <p:sldId id="376" r:id="rId40"/>
    <p:sldId id="377" r:id="rId41"/>
    <p:sldId id="378" r:id="rId42"/>
    <p:sldId id="379" r:id="rId43"/>
    <p:sldId id="381" r:id="rId44"/>
    <p:sldId id="4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5F568-323D-441E-968E-B481F8FB396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5F568-323D-441E-968E-B481F8FB396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5F568-323D-441E-968E-B481F8FB396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5F568-323D-441E-968E-B481F8FB396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5F568-323D-441E-968E-B481F8FB396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5F568-323D-441E-968E-B481F8FB396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5F568-323D-441E-968E-B481F8FB3969}"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5F568-323D-441E-968E-B481F8FB3969}"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5F568-323D-441E-968E-B481F8FB3969}"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5F568-323D-441E-968E-B481F8FB396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5F568-323D-441E-968E-B481F8FB396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66F3B-B03E-465A-9759-175E2FDA29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5F568-323D-441E-968E-B481F8FB3969}"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66F3B-B03E-465A-9759-175E2FDA29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3" name="Rectangle 5"/>
          <p:cNvSpPr>
            <a:spLocks noGrp="1" noChangeArrowheads="1"/>
          </p:cNvSpPr>
          <p:nvPr>
            <p:ph type="ctrTitle"/>
          </p:nvPr>
        </p:nvSpPr>
        <p:spPr>
          <a:ln/>
        </p:spPr>
        <p:txBody>
          <a:bodyPr/>
          <a:lstStyle/>
          <a:p>
            <a:r>
              <a:rPr lang="en-US" b="1" dirty="0"/>
              <a:t>C</a:t>
            </a:r>
            <a:r>
              <a:rPr lang="en-US" b="1" dirty="0" smtClean="0"/>
              <a:t>HAPTER </a:t>
            </a:r>
            <a:r>
              <a:rPr lang="en-US" b="1" dirty="0"/>
              <a:t>5</a:t>
            </a:r>
          </a:p>
        </p:txBody>
      </p:sp>
      <p:sp>
        <p:nvSpPr>
          <p:cNvPr id="201735" name="Rectangle 7"/>
          <p:cNvSpPr>
            <a:spLocks noGrp="1" noChangeArrowheads="1"/>
          </p:cNvSpPr>
          <p:nvPr>
            <p:ph type="subTitle" idx="1"/>
          </p:nvPr>
        </p:nvSpPr>
        <p:spPr>
          <a:xfrm>
            <a:off x="762000" y="3352800"/>
            <a:ext cx="7924800" cy="2286000"/>
          </a:xfrm>
          <a:ln/>
        </p:spPr>
        <p:txBody>
          <a:bodyPr>
            <a:normAutofit/>
          </a:bodyPr>
          <a:lstStyle/>
          <a:p>
            <a:endParaRPr lang="en-US" dirty="0"/>
          </a:p>
          <a:p>
            <a:r>
              <a:rPr lang="en-US" sz="4000" b="1" dirty="0">
                <a:solidFill>
                  <a:schemeClr val="tx1"/>
                </a:solidFill>
                <a:latin typeface="Times New Roman" pitchFamily="18" charset="0"/>
                <a:cs typeface="Times New Roman" pitchFamily="18" charset="0"/>
              </a:rPr>
              <a:t>Systems Development and Documentation Techniques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ln/>
        </p:spPr>
        <p:txBody>
          <a:bodyPr/>
          <a:lstStyle/>
          <a:p>
            <a:r>
              <a:rPr lang="en-US"/>
              <a:t>DATA FLOW DIAGRAMS</a:t>
            </a:r>
          </a:p>
        </p:txBody>
      </p:sp>
      <p:sp>
        <p:nvSpPr>
          <p:cNvPr id="216068" name="Rectangle 4"/>
          <p:cNvSpPr>
            <a:spLocks noChangeArrowheads="1"/>
          </p:cNvSpPr>
          <p:nvPr/>
        </p:nvSpPr>
        <p:spPr bwMode="auto">
          <a:xfrm>
            <a:off x="228600" y="39624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Customer</a:t>
            </a:r>
          </a:p>
        </p:txBody>
      </p:sp>
      <p:sp>
        <p:nvSpPr>
          <p:cNvPr id="216069" name="Oval 5"/>
          <p:cNvSpPr>
            <a:spLocks noChangeArrowheads="1"/>
          </p:cNvSpPr>
          <p:nvPr/>
        </p:nvSpPr>
        <p:spPr bwMode="auto">
          <a:xfrm>
            <a:off x="28194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1.0</a:t>
            </a:r>
          </a:p>
          <a:p>
            <a:pPr algn="ctr"/>
            <a:r>
              <a:rPr lang="en-US" sz="1800"/>
              <a:t>Process</a:t>
            </a:r>
          </a:p>
          <a:p>
            <a:pPr algn="ctr"/>
            <a:r>
              <a:rPr lang="en-US" sz="1800"/>
              <a:t>Payment</a:t>
            </a:r>
          </a:p>
        </p:txBody>
      </p:sp>
      <p:sp>
        <p:nvSpPr>
          <p:cNvPr id="216070" name="Oval 6"/>
          <p:cNvSpPr>
            <a:spLocks noChangeArrowheads="1"/>
          </p:cNvSpPr>
          <p:nvPr/>
        </p:nvSpPr>
        <p:spPr bwMode="auto">
          <a:xfrm>
            <a:off x="52578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2.0</a:t>
            </a:r>
          </a:p>
          <a:p>
            <a:pPr algn="ctr"/>
            <a:r>
              <a:rPr lang="en-US" sz="1800"/>
              <a:t>Update</a:t>
            </a:r>
          </a:p>
          <a:p>
            <a:pPr algn="ctr"/>
            <a:r>
              <a:rPr lang="en-US" sz="1800"/>
              <a:t>A/R</a:t>
            </a:r>
          </a:p>
        </p:txBody>
      </p:sp>
      <p:sp>
        <p:nvSpPr>
          <p:cNvPr id="216071" name="Rectangle 7"/>
          <p:cNvSpPr>
            <a:spLocks noChangeArrowheads="1"/>
          </p:cNvSpPr>
          <p:nvPr/>
        </p:nvSpPr>
        <p:spPr bwMode="auto">
          <a:xfrm>
            <a:off x="7848600" y="4038600"/>
            <a:ext cx="10668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2000" dirty="0"/>
              <a:t>Credit</a:t>
            </a:r>
          </a:p>
          <a:p>
            <a:pPr algn="ctr"/>
            <a:r>
              <a:rPr lang="en-US" sz="2000" dirty="0"/>
              <a:t>Manager</a:t>
            </a:r>
          </a:p>
        </p:txBody>
      </p:sp>
      <p:sp>
        <p:nvSpPr>
          <p:cNvPr id="216072" name="Rectangle 8"/>
          <p:cNvSpPr>
            <a:spLocks noChangeArrowheads="1"/>
          </p:cNvSpPr>
          <p:nvPr/>
        </p:nvSpPr>
        <p:spPr bwMode="auto">
          <a:xfrm>
            <a:off x="2971800" y="55626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Bank</a:t>
            </a:r>
          </a:p>
        </p:txBody>
      </p:sp>
      <p:grpSp>
        <p:nvGrpSpPr>
          <p:cNvPr id="2" name="Group 26"/>
          <p:cNvGrpSpPr>
            <a:grpSpLocks/>
          </p:cNvGrpSpPr>
          <p:nvPr/>
        </p:nvGrpSpPr>
        <p:grpSpPr bwMode="auto">
          <a:xfrm>
            <a:off x="5181600" y="2133600"/>
            <a:ext cx="1905000" cy="914400"/>
            <a:chOff x="3168" y="1008"/>
            <a:chExt cx="864" cy="576"/>
          </a:xfrm>
        </p:grpSpPr>
        <p:sp>
          <p:nvSpPr>
            <p:cNvPr id="216087" name="Rectangle 23"/>
            <p:cNvSpPr>
              <a:spLocks noChangeArrowheads="1"/>
            </p:cNvSpPr>
            <p:nvPr/>
          </p:nvSpPr>
          <p:spPr bwMode="auto">
            <a:xfrm>
              <a:off x="3168" y="1008"/>
              <a:ext cx="864" cy="576"/>
            </a:xfrm>
            <a:prstGeom prst="rect">
              <a:avLst/>
            </a:prstGeom>
            <a:solidFill>
              <a:schemeClr val="accent1"/>
            </a:solidFill>
            <a:ln w="9525">
              <a:noFill/>
              <a:miter lim="800000"/>
              <a:headEnd/>
              <a:tailEnd/>
            </a:ln>
            <a:effectLst/>
          </p:spPr>
          <p:txBody>
            <a:bodyPr wrap="none" anchor="ctr"/>
            <a:lstStyle/>
            <a:p>
              <a:pPr algn="ctr"/>
              <a:r>
                <a:rPr lang="en-US" sz="2400" dirty="0">
                  <a:latin typeface="Times New Roman" pitchFamily="18" charset="0"/>
                  <a:cs typeface="Times New Roman" pitchFamily="18" charset="0"/>
                </a:rPr>
                <a:t>Accounts</a:t>
              </a:r>
            </a:p>
            <a:p>
              <a:pPr algn="ctr"/>
              <a:r>
                <a:rPr lang="en-US" sz="2400" dirty="0">
                  <a:latin typeface="Times New Roman" pitchFamily="18" charset="0"/>
                  <a:cs typeface="Times New Roman" pitchFamily="18" charset="0"/>
                </a:rPr>
                <a:t>Receivable</a:t>
              </a:r>
            </a:p>
          </p:txBody>
        </p:sp>
        <p:sp>
          <p:nvSpPr>
            <p:cNvPr id="216088" name="Line 24"/>
            <p:cNvSpPr>
              <a:spLocks noChangeShapeType="1"/>
            </p:cNvSpPr>
            <p:nvPr/>
          </p:nvSpPr>
          <p:spPr bwMode="auto">
            <a:xfrm>
              <a:off x="3168" y="1008"/>
              <a:ext cx="864" cy="0"/>
            </a:xfrm>
            <a:prstGeom prst="line">
              <a:avLst/>
            </a:prstGeom>
            <a:noFill/>
            <a:ln w="57150">
              <a:solidFill>
                <a:schemeClr val="tx1"/>
              </a:solidFill>
              <a:round/>
              <a:headEnd/>
              <a:tailEnd/>
            </a:ln>
            <a:effectLst/>
          </p:spPr>
          <p:txBody>
            <a:bodyPr/>
            <a:lstStyle/>
            <a:p>
              <a:endParaRPr lang="en-US"/>
            </a:p>
          </p:txBody>
        </p:sp>
        <p:sp>
          <p:nvSpPr>
            <p:cNvPr id="216089" name="Line 25"/>
            <p:cNvSpPr>
              <a:spLocks noChangeShapeType="1"/>
            </p:cNvSpPr>
            <p:nvPr/>
          </p:nvSpPr>
          <p:spPr bwMode="auto">
            <a:xfrm>
              <a:off x="3168" y="1584"/>
              <a:ext cx="864" cy="0"/>
            </a:xfrm>
            <a:prstGeom prst="line">
              <a:avLst/>
            </a:prstGeom>
            <a:noFill/>
            <a:ln w="57150">
              <a:solidFill>
                <a:schemeClr val="tx1"/>
              </a:solidFill>
              <a:round/>
              <a:headEnd/>
              <a:tailEnd/>
            </a:ln>
            <a:effectLst/>
          </p:spPr>
          <p:txBody>
            <a:bodyPr/>
            <a:lstStyle/>
            <a:p>
              <a:endParaRPr lang="en-US"/>
            </a:p>
          </p:txBody>
        </p:sp>
      </p:grpSp>
      <p:sp>
        <p:nvSpPr>
          <p:cNvPr id="216091" name="Line 27"/>
          <p:cNvSpPr>
            <a:spLocks noChangeShapeType="1"/>
          </p:cNvSpPr>
          <p:nvPr/>
        </p:nvSpPr>
        <p:spPr bwMode="auto">
          <a:xfrm>
            <a:off x="1524000" y="4572000"/>
            <a:ext cx="1219200" cy="0"/>
          </a:xfrm>
          <a:prstGeom prst="line">
            <a:avLst/>
          </a:prstGeom>
          <a:noFill/>
          <a:ln w="57150">
            <a:solidFill>
              <a:schemeClr val="tx1"/>
            </a:solidFill>
            <a:round/>
            <a:headEnd/>
            <a:tailEnd type="triangle" w="med" len="med"/>
          </a:ln>
          <a:effectLst/>
        </p:spPr>
        <p:txBody>
          <a:bodyPr/>
          <a:lstStyle/>
          <a:p>
            <a:endParaRPr lang="en-US"/>
          </a:p>
        </p:txBody>
      </p:sp>
      <p:sp>
        <p:nvSpPr>
          <p:cNvPr id="216092" name="Line 28"/>
          <p:cNvSpPr>
            <a:spLocks noChangeShapeType="1"/>
          </p:cNvSpPr>
          <p:nvPr/>
        </p:nvSpPr>
        <p:spPr bwMode="auto">
          <a:xfrm>
            <a:off x="4191000" y="4648200"/>
            <a:ext cx="1066800" cy="0"/>
          </a:xfrm>
          <a:prstGeom prst="line">
            <a:avLst/>
          </a:prstGeom>
          <a:noFill/>
          <a:ln w="57150">
            <a:solidFill>
              <a:schemeClr val="tx1"/>
            </a:solidFill>
            <a:round/>
            <a:headEnd/>
            <a:tailEnd type="triangle" w="med" len="med"/>
          </a:ln>
          <a:effectLst/>
        </p:spPr>
        <p:txBody>
          <a:bodyPr/>
          <a:lstStyle/>
          <a:p>
            <a:endParaRPr lang="en-US"/>
          </a:p>
        </p:txBody>
      </p:sp>
      <p:sp>
        <p:nvSpPr>
          <p:cNvPr id="216093" name="Line 29"/>
          <p:cNvSpPr>
            <a:spLocks noChangeShapeType="1"/>
          </p:cNvSpPr>
          <p:nvPr/>
        </p:nvSpPr>
        <p:spPr bwMode="auto">
          <a:xfrm>
            <a:off x="6781800" y="4648200"/>
            <a:ext cx="914400" cy="0"/>
          </a:xfrm>
          <a:prstGeom prst="line">
            <a:avLst/>
          </a:prstGeom>
          <a:noFill/>
          <a:ln w="57150">
            <a:solidFill>
              <a:schemeClr val="tx1"/>
            </a:solidFill>
            <a:round/>
            <a:headEnd/>
            <a:tailEnd type="triangle" w="med" len="med"/>
          </a:ln>
          <a:effectLst/>
        </p:spPr>
        <p:txBody>
          <a:bodyPr/>
          <a:lstStyle/>
          <a:p>
            <a:endParaRPr lang="en-US"/>
          </a:p>
        </p:txBody>
      </p:sp>
      <p:sp>
        <p:nvSpPr>
          <p:cNvPr id="216094" name="Line 30"/>
          <p:cNvSpPr>
            <a:spLocks noChangeShapeType="1"/>
          </p:cNvSpPr>
          <p:nvPr/>
        </p:nvSpPr>
        <p:spPr bwMode="auto">
          <a:xfrm flipV="1">
            <a:off x="5867400" y="3048000"/>
            <a:ext cx="0" cy="7620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216095" name="Line 31"/>
          <p:cNvSpPr>
            <a:spLocks noChangeShapeType="1"/>
          </p:cNvSpPr>
          <p:nvPr/>
        </p:nvSpPr>
        <p:spPr bwMode="auto">
          <a:xfrm>
            <a:off x="3505200" y="5105400"/>
            <a:ext cx="0" cy="457200"/>
          </a:xfrm>
          <a:prstGeom prst="line">
            <a:avLst/>
          </a:prstGeom>
          <a:noFill/>
          <a:ln w="57150">
            <a:solidFill>
              <a:schemeClr val="tx1"/>
            </a:solidFill>
            <a:round/>
            <a:headEnd/>
            <a:tailEnd type="triangle" w="med" len="med"/>
          </a:ln>
          <a:effectLst/>
        </p:spPr>
        <p:txBody>
          <a:bodyPr/>
          <a:lstStyle/>
          <a:p>
            <a:endParaRPr lang="en-US"/>
          </a:p>
        </p:txBody>
      </p:sp>
      <p:sp>
        <p:nvSpPr>
          <p:cNvPr id="216096" name="Text Box 32"/>
          <p:cNvSpPr txBox="1">
            <a:spLocks noChangeArrowheads="1"/>
          </p:cNvSpPr>
          <p:nvPr/>
        </p:nvSpPr>
        <p:spPr bwMode="auto">
          <a:xfrm>
            <a:off x="1524000" y="3902075"/>
            <a:ext cx="1195584" cy="707886"/>
          </a:xfrm>
          <a:prstGeom prst="rect">
            <a:avLst/>
          </a:prstGeom>
          <a:noFill/>
          <a:ln w="9525">
            <a:noFill/>
            <a:miter lim="800000"/>
            <a:headEnd/>
            <a:tailEnd/>
          </a:ln>
          <a:effectLst/>
        </p:spPr>
        <p:txBody>
          <a:bodyPr wrap="none">
            <a:spAutoFit/>
          </a:bodyPr>
          <a:lstStyle/>
          <a:p>
            <a:pPr algn="ctr"/>
            <a:r>
              <a:rPr lang="en-US" sz="2000" dirty="0"/>
              <a:t>Customer</a:t>
            </a:r>
          </a:p>
          <a:p>
            <a:pPr algn="ctr"/>
            <a:r>
              <a:rPr lang="en-US" sz="2000" dirty="0"/>
              <a:t>payment</a:t>
            </a:r>
          </a:p>
        </p:txBody>
      </p:sp>
      <p:sp>
        <p:nvSpPr>
          <p:cNvPr id="216097" name="Text Box 33"/>
          <p:cNvSpPr txBox="1">
            <a:spLocks noChangeArrowheads="1"/>
          </p:cNvSpPr>
          <p:nvPr/>
        </p:nvSpPr>
        <p:spPr bwMode="auto">
          <a:xfrm>
            <a:off x="4038600" y="3962400"/>
            <a:ext cx="1251753" cy="646331"/>
          </a:xfrm>
          <a:prstGeom prst="rect">
            <a:avLst/>
          </a:prstGeom>
          <a:noFill/>
          <a:ln w="9525">
            <a:noFill/>
            <a:miter lim="800000"/>
            <a:headEnd/>
            <a:tailEnd/>
          </a:ln>
          <a:effectLst/>
        </p:spPr>
        <p:txBody>
          <a:bodyPr wrap="none">
            <a:spAutoFit/>
          </a:bodyPr>
          <a:lstStyle/>
          <a:p>
            <a:pPr algn="ctr"/>
            <a:r>
              <a:rPr lang="en-US" dirty="0"/>
              <a:t>Remittance</a:t>
            </a:r>
          </a:p>
          <a:p>
            <a:pPr algn="ctr"/>
            <a:r>
              <a:rPr lang="en-US" dirty="0"/>
              <a:t>data</a:t>
            </a:r>
          </a:p>
        </p:txBody>
      </p:sp>
      <p:sp>
        <p:nvSpPr>
          <p:cNvPr id="216098" name="Text Box 34"/>
          <p:cNvSpPr txBox="1">
            <a:spLocks noChangeArrowheads="1"/>
          </p:cNvSpPr>
          <p:nvPr/>
        </p:nvSpPr>
        <p:spPr bwMode="auto">
          <a:xfrm>
            <a:off x="6519863" y="3962400"/>
            <a:ext cx="1296830" cy="646331"/>
          </a:xfrm>
          <a:prstGeom prst="rect">
            <a:avLst/>
          </a:prstGeom>
          <a:noFill/>
          <a:ln w="9525">
            <a:noFill/>
            <a:miter lim="800000"/>
            <a:headEnd/>
            <a:tailEnd/>
          </a:ln>
          <a:effectLst/>
        </p:spPr>
        <p:txBody>
          <a:bodyPr wrap="none">
            <a:spAutoFit/>
          </a:bodyPr>
          <a:lstStyle/>
          <a:p>
            <a:pPr algn="ctr"/>
            <a:r>
              <a:rPr lang="en-US" dirty="0"/>
              <a:t>Receivables</a:t>
            </a:r>
          </a:p>
          <a:p>
            <a:pPr algn="ctr"/>
            <a:r>
              <a:rPr lang="en-US" dirty="0"/>
              <a:t>Information</a:t>
            </a:r>
          </a:p>
        </p:txBody>
      </p:sp>
      <p:sp>
        <p:nvSpPr>
          <p:cNvPr id="216099" name="Text Box 35"/>
          <p:cNvSpPr txBox="1">
            <a:spLocks noChangeArrowheads="1"/>
          </p:cNvSpPr>
          <p:nvPr/>
        </p:nvSpPr>
        <p:spPr bwMode="auto">
          <a:xfrm>
            <a:off x="3505200" y="5029200"/>
            <a:ext cx="906017" cy="369332"/>
          </a:xfrm>
          <a:prstGeom prst="rect">
            <a:avLst/>
          </a:prstGeom>
          <a:noFill/>
          <a:ln w="9525">
            <a:noFill/>
            <a:miter lim="800000"/>
            <a:headEnd/>
            <a:tailEnd/>
          </a:ln>
          <a:effectLst/>
        </p:spPr>
        <p:txBody>
          <a:bodyPr wrap="none">
            <a:spAutoFit/>
          </a:bodyPr>
          <a:lstStyle/>
          <a:p>
            <a:pPr algn="ctr"/>
            <a:r>
              <a:rPr lang="en-US" dirty="0"/>
              <a:t>Deposit</a:t>
            </a:r>
          </a:p>
        </p:txBody>
      </p:sp>
      <p:sp>
        <p:nvSpPr>
          <p:cNvPr id="216102" name="Rectangle 38"/>
          <p:cNvSpPr>
            <a:spLocks noChangeArrowheads="1"/>
          </p:cNvSpPr>
          <p:nvPr/>
        </p:nvSpPr>
        <p:spPr bwMode="auto">
          <a:xfrm>
            <a:off x="304800" y="1600200"/>
            <a:ext cx="3886200" cy="19812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800" dirty="0">
                <a:latin typeface="Times New Roman" pitchFamily="18" charset="0"/>
                <a:cs typeface="Times New Roman" pitchFamily="18" charset="0"/>
              </a:rPr>
              <a:t>Example of a data flow diagram of the customer payment </a:t>
            </a:r>
            <a:r>
              <a:rPr lang="en-US" sz="2800" dirty="0" smtClean="0">
                <a:latin typeface="Times New Roman" pitchFamily="18" charset="0"/>
                <a:cs typeface="Times New Roman" pitchFamily="18" charset="0"/>
              </a:rPr>
              <a:t>process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6066"/>
                                        </p:tgtEl>
                                        <p:attrNameLst>
                                          <p:attrName>style.visibility</p:attrName>
                                        </p:attrNameLst>
                                      </p:cBhvr>
                                      <p:to>
                                        <p:strVal val="visible"/>
                                      </p:to>
                                    </p:set>
                                    <p:anim calcmode="lin" valueType="num">
                                      <p:cBhvr>
                                        <p:cTn id="7" dur="500" fill="hold"/>
                                        <p:tgtEl>
                                          <p:spTgt spid="216066"/>
                                        </p:tgtEl>
                                        <p:attrNameLst>
                                          <p:attrName>ppt_w</p:attrName>
                                        </p:attrNameLst>
                                      </p:cBhvr>
                                      <p:tavLst>
                                        <p:tav tm="0">
                                          <p:val>
                                            <p:fltVal val="0"/>
                                          </p:val>
                                        </p:tav>
                                        <p:tav tm="100000">
                                          <p:val>
                                            <p:strVal val="#ppt_w"/>
                                          </p:val>
                                        </p:tav>
                                      </p:tavLst>
                                    </p:anim>
                                    <p:anim calcmode="lin" valueType="num">
                                      <p:cBhvr>
                                        <p:cTn id="8" dur="500" fill="hold"/>
                                        <p:tgtEl>
                                          <p:spTgt spid="21606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16102"/>
                                        </p:tgtEl>
                                        <p:attrNameLst>
                                          <p:attrName>style.visibility</p:attrName>
                                        </p:attrNameLst>
                                      </p:cBhvr>
                                      <p:to>
                                        <p:strVal val="visible"/>
                                      </p:to>
                                    </p:set>
                                    <p:anim calcmode="lin" valueType="num">
                                      <p:cBhvr>
                                        <p:cTn id="12" dur="500" fill="hold"/>
                                        <p:tgtEl>
                                          <p:spTgt spid="216102"/>
                                        </p:tgtEl>
                                        <p:attrNameLst>
                                          <p:attrName>ppt_w</p:attrName>
                                        </p:attrNameLst>
                                      </p:cBhvr>
                                      <p:tavLst>
                                        <p:tav tm="0">
                                          <p:val>
                                            <p:fltVal val="0"/>
                                          </p:val>
                                        </p:tav>
                                        <p:tav tm="100000">
                                          <p:val>
                                            <p:strVal val="#ppt_w"/>
                                          </p:val>
                                        </p:tav>
                                      </p:tavLst>
                                    </p:anim>
                                    <p:anim calcmode="lin" valueType="num">
                                      <p:cBhvr>
                                        <p:cTn id="13" dur="500" fill="hold"/>
                                        <p:tgtEl>
                                          <p:spTgt spid="2161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animBg="1" autoUpdateAnimBg="0"/>
      <p:bldP spid="21610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17091" name="Rectangle 3"/>
          <p:cNvSpPr>
            <a:spLocks noGrp="1" noChangeArrowheads="1"/>
          </p:cNvSpPr>
          <p:nvPr>
            <p:ph type="body" idx="1"/>
          </p:nvPr>
        </p:nvSpPr>
        <p:spPr>
          <a:xfrm>
            <a:off x="457200" y="1600200"/>
            <a:ext cx="8229600" cy="4876800"/>
          </a:xfrm>
          <a:ln/>
        </p:spPr>
        <p:txBody>
          <a:bodyPr>
            <a:normAutofit/>
          </a:bodyPr>
          <a:lstStyle/>
          <a:p>
            <a:r>
              <a:rPr lang="en-US" dirty="0">
                <a:latin typeface="Times New Roman" pitchFamily="18" charset="0"/>
                <a:cs typeface="Times New Roman" pitchFamily="18" charset="0"/>
              </a:rPr>
              <a:t>A data flow diagram consists of four basic elements:</a:t>
            </a:r>
          </a:p>
          <a:p>
            <a:pPr lvl="1"/>
            <a:r>
              <a:rPr lang="en-US" sz="3200" dirty="0">
                <a:latin typeface="Times New Roman" pitchFamily="18" charset="0"/>
                <a:cs typeface="Times New Roman" pitchFamily="18" charset="0"/>
              </a:rPr>
              <a:t>Data sources and destinations</a:t>
            </a:r>
          </a:p>
          <a:p>
            <a:pPr lvl="1"/>
            <a:r>
              <a:rPr lang="en-US" sz="3200" dirty="0">
                <a:latin typeface="Times New Roman" pitchFamily="18" charset="0"/>
                <a:cs typeface="Times New Roman" pitchFamily="18" charset="0"/>
              </a:rPr>
              <a:t>Data flows</a:t>
            </a:r>
          </a:p>
          <a:p>
            <a:pPr lvl="1"/>
            <a:r>
              <a:rPr lang="en-US" sz="3200" dirty="0">
                <a:latin typeface="Times New Roman" pitchFamily="18" charset="0"/>
                <a:cs typeface="Times New Roman" pitchFamily="18" charset="0"/>
              </a:rPr>
              <a:t>Transformation processes</a:t>
            </a:r>
          </a:p>
          <a:p>
            <a:pPr lvl="1"/>
            <a:r>
              <a:rPr lang="en-US" sz="3200" dirty="0">
                <a:latin typeface="Times New Roman" pitchFamily="18" charset="0"/>
                <a:cs typeface="Times New Roman" pitchFamily="18" charset="0"/>
              </a:rPr>
              <a:t>Data stores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Effect transition="in" filter="wipe(up)">
                                      <p:cBhvr>
                                        <p:cTn id="7" dur="500"/>
                                        <p:tgtEl>
                                          <p:spTgt spid="217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7091">
                                            <p:txEl>
                                              <p:pRg st="1" end="1"/>
                                            </p:txEl>
                                          </p:spTgt>
                                        </p:tgtEl>
                                        <p:attrNameLst>
                                          <p:attrName>style.visibility</p:attrName>
                                        </p:attrNameLst>
                                      </p:cBhvr>
                                      <p:to>
                                        <p:strVal val="visible"/>
                                      </p:to>
                                    </p:set>
                                    <p:animEffect transition="in" filter="wipe(up)">
                                      <p:cBhvr>
                                        <p:cTn id="12" dur="500"/>
                                        <p:tgtEl>
                                          <p:spTgt spid="217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7091">
                                            <p:txEl>
                                              <p:pRg st="2" end="2"/>
                                            </p:txEl>
                                          </p:spTgt>
                                        </p:tgtEl>
                                        <p:attrNameLst>
                                          <p:attrName>style.visibility</p:attrName>
                                        </p:attrNameLst>
                                      </p:cBhvr>
                                      <p:to>
                                        <p:strVal val="visible"/>
                                      </p:to>
                                    </p:set>
                                    <p:animEffect transition="in" filter="wipe(up)">
                                      <p:cBhvr>
                                        <p:cTn id="17" dur="500"/>
                                        <p:tgtEl>
                                          <p:spTgt spid="217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7091">
                                            <p:txEl>
                                              <p:pRg st="3" end="3"/>
                                            </p:txEl>
                                          </p:spTgt>
                                        </p:tgtEl>
                                        <p:attrNameLst>
                                          <p:attrName>style.visibility</p:attrName>
                                        </p:attrNameLst>
                                      </p:cBhvr>
                                      <p:to>
                                        <p:strVal val="visible"/>
                                      </p:to>
                                    </p:set>
                                    <p:animEffect transition="in" filter="wipe(up)">
                                      <p:cBhvr>
                                        <p:cTn id="22" dur="500"/>
                                        <p:tgtEl>
                                          <p:spTgt spid="217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7091">
                                            <p:txEl>
                                              <p:pRg st="4" end="4"/>
                                            </p:txEl>
                                          </p:spTgt>
                                        </p:tgtEl>
                                        <p:attrNameLst>
                                          <p:attrName>style.visibility</p:attrName>
                                        </p:attrNameLst>
                                      </p:cBhvr>
                                      <p:to>
                                        <p:strVal val="visible"/>
                                      </p:to>
                                    </p:set>
                                    <p:animEffect transition="in" filter="wipe(up)">
                                      <p:cBhvr>
                                        <p:cTn id="27" dur="500"/>
                                        <p:tgtEl>
                                          <p:spTgt spid="217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ln/>
        </p:spPr>
        <p:txBody>
          <a:bodyPr/>
          <a:lstStyle/>
          <a:p>
            <a:r>
              <a:rPr lang="en-US"/>
              <a:t>DATA FLOW DIAGRAMS</a:t>
            </a:r>
          </a:p>
        </p:txBody>
      </p:sp>
      <p:sp>
        <p:nvSpPr>
          <p:cNvPr id="218115" name="Rectangle 3"/>
          <p:cNvSpPr>
            <a:spLocks noGrp="1" noChangeArrowheads="1"/>
          </p:cNvSpPr>
          <p:nvPr>
            <p:ph type="body" idx="1"/>
          </p:nvPr>
        </p:nvSpPr>
        <p:spPr>
          <a:xfrm>
            <a:off x="457200" y="1600200"/>
            <a:ext cx="8229600" cy="4876800"/>
          </a:xfrm>
          <a:ln/>
        </p:spPr>
        <p:txBody>
          <a:bodyPr/>
          <a:lstStyle/>
          <a:p>
            <a:r>
              <a:rPr lang="en-US" dirty="0"/>
              <a:t>A data flow diagram consists of four basic elements:</a:t>
            </a:r>
          </a:p>
          <a:p>
            <a:pPr lvl="1"/>
            <a:r>
              <a:rPr lang="en-US" b="1" dirty="0"/>
              <a:t>Data sources and destinations</a:t>
            </a:r>
          </a:p>
          <a:p>
            <a:pPr lvl="1"/>
            <a:r>
              <a:rPr lang="en-US" dirty="0"/>
              <a:t>Data flows</a:t>
            </a:r>
          </a:p>
          <a:p>
            <a:pPr lvl="1"/>
            <a:r>
              <a:rPr lang="en-US" dirty="0"/>
              <a:t>Transformation processes</a:t>
            </a:r>
          </a:p>
          <a:p>
            <a:pPr lvl="1"/>
            <a:r>
              <a:rPr lang="en-US" dirty="0"/>
              <a:t>Data stores</a:t>
            </a:r>
          </a:p>
        </p:txBody>
      </p:sp>
      <p:sp>
        <p:nvSpPr>
          <p:cNvPr id="218116" name="Rectangle 4"/>
          <p:cNvSpPr>
            <a:spLocks noChangeArrowheads="1"/>
          </p:cNvSpPr>
          <p:nvPr/>
        </p:nvSpPr>
        <p:spPr bwMode="auto">
          <a:xfrm>
            <a:off x="762000" y="2667000"/>
            <a:ext cx="58674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8116"/>
                                        </p:tgtEl>
                                        <p:attrNameLst>
                                          <p:attrName>style.visibility</p:attrName>
                                        </p:attrNameLst>
                                      </p:cBhvr>
                                      <p:to>
                                        <p:strVal val="visible"/>
                                      </p:to>
                                    </p:set>
                                    <p:anim calcmode="lin" valueType="num">
                                      <p:cBhvr>
                                        <p:cTn id="7" dur="500" fill="hold"/>
                                        <p:tgtEl>
                                          <p:spTgt spid="218116"/>
                                        </p:tgtEl>
                                        <p:attrNameLst>
                                          <p:attrName>ppt_w</p:attrName>
                                        </p:attrNameLst>
                                      </p:cBhvr>
                                      <p:tavLst>
                                        <p:tav tm="0">
                                          <p:val>
                                            <p:fltVal val="0"/>
                                          </p:val>
                                        </p:tav>
                                        <p:tav tm="100000">
                                          <p:val>
                                            <p:strVal val="#ppt_w"/>
                                          </p:val>
                                        </p:tav>
                                      </p:tavLst>
                                    </p:anim>
                                    <p:anim calcmode="lin" valueType="num">
                                      <p:cBhvr>
                                        <p:cTn id="8" dur="500" fill="hold"/>
                                        <p:tgtEl>
                                          <p:spTgt spid="2181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19139" name="Rectangle 3"/>
          <p:cNvSpPr>
            <a:spLocks noGrp="1" noChangeArrowheads="1"/>
          </p:cNvSpPr>
          <p:nvPr>
            <p:ph type="body" idx="1"/>
          </p:nvPr>
        </p:nvSpPr>
        <p:spPr>
          <a:xfrm>
            <a:off x="457200" y="1600200"/>
            <a:ext cx="8229600" cy="2362200"/>
          </a:xfrm>
          <a:ln/>
        </p:spPr>
        <p:txBody>
          <a:bodyPr>
            <a:noAutofit/>
          </a:bodyPr>
          <a:lstStyle/>
          <a:p>
            <a:r>
              <a:rPr lang="en-US" sz="2800" dirty="0">
                <a:latin typeface="Times New Roman" pitchFamily="18" charset="0"/>
                <a:cs typeface="Times New Roman" pitchFamily="18" charset="0"/>
              </a:rPr>
              <a:t>Data sources and destinations</a:t>
            </a:r>
          </a:p>
          <a:p>
            <a:pPr lvl="1"/>
            <a:r>
              <a:rPr lang="en-US" dirty="0">
                <a:latin typeface="Times New Roman" pitchFamily="18" charset="0"/>
                <a:cs typeface="Times New Roman" pitchFamily="18" charset="0"/>
              </a:rPr>
              <a:t>Appear as squares</a:t>
            </a:r>
          </a:p>
          <a:p>
            <a:pPr lvl="1"/>
            <a:r>
              <a:rPr lang="en-US" dirty="0">
                <a:latin typeface="Times New Roman" pitchFamily="18" charset="0"/>
                <a:cs typeface="Times New Roman" pitchFamily="18" charset="0"/>
              </a:rPr>
              <a:t>Represent organizations or individuals that send or receive data used or produced by the system</a:t>
            </a:r>
          </a:p>
          <a:p>
            <a:r>
              <a:rPr lang="en-US" sz="2800" dirty="0">
                <a:latin typeface="Times New Roman" pitchFamily="18" charset="0"/>
                <a:cs typeface="Times New Roman" pitchFamily="18" charset="0"/>
              </a:rPr>
              <a:t>An item can be both a source and a destination</a:t>
            </a:r>
          </a:p>
        </p:txBody>
      </p:sp>
      <p:sp>
        <p:nvSpPr>
          <p:cNvPr id="219140" name="Rectangle 4"/>
          <p:cNvSpPr>
            <a:spLocks noChangeArrowheads="1"/>
          </p:cNvSpPr>
          <p:nvPr/>
        </p:nvSpPr>
        <p:spPr bwMode="auto">
          <a:xfrm>
            <a:off x="3048000" y="4495800"/>
            <a:ext cx="2057400" cy="17526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animEffect transition="in" filter="wipe(up)">
                                      <p:cBhvr>
                                        <p:cTn id="7" dur="500"/>
                                        <p:tgtEl>
                                          <p:spTgt spid="219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9139">
                                            <p:txEl>
                                              <p:pRg st="1" end="1"/>
                                            </p:txEl>
                                          </p:spTgt>
                                        </p:tgtEl>
                                        <p:attrNameLst>
                                          <p:attrName>style.visibility</p:attrName>
                                        </p:attrNameLst>
                                      </p:cBhvr>
                                      <p:to>
                                        <p:strVal val="visible"/>
                                      </p:to>
                                    </p:set>
                                    <p:animEffect transition="in" filter="wipe(up)">
                                      <p:cBhvr>
                                        <p:cTn id="12" dur="500"/>
                                        <p:tgtEl>
                                          <p:spTgt spid="2191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9139">
                                            <p:txEl>
                                              <p:pRg st="2" end="2"/>
                                            </p:txEl>
                                          </p:spTgt>
                                        </p:tgtEl>
                                        <p:attrNameLst>
                                          <p:attrName>style.visibility</p:attrName>
                                        </p:attrNameLst>
                                      </p:cBhvr>
                                      <p:to>
                                        <p:strVal val="visible"/>
                                      </p:to>
                                    </p:set>
                                    <p:animEffect transition="in" filter="wipe(up)">
                                      <p:cBhvr>
                                        <p:cTn id="17" dur="500"/>
                                        <p:tgtEl>
                                          <p:spTgt spid="2191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9139">
                                            <p:txEl>
                                              <p:pRg st="3" end="3"/>
                                            </p:txEl>
                                          </p:spTgt>
                                        </p:tgtEl>
                                        <p:attrNameLst>
                                          <p:attrName>style.visibility</p:attrName>
                                        </p:attrNameLst>
                                      </p:cBhvr>
                                      <p:to>
                                        <p:strVal val="visible"/>
                                      </p:to>
                                    </p:set>
                                    <p:animEffect transition="in" filter="wipe(up)">
                                      <p:cBhvr>
                                        <p:cTn id="22" dur="500"/>
                                        <p:tgtEl>
                                          <p:spTgt spid="219139">
                                            <p:txEl>
                                              <p:pRg st="3" end="3"/>
                                            </p:txEl>
                                          </p:spTgt>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219140"/>
                                        </p:tgtEl>
                                        <p:attrNameLst>
                                          <p:attrName>style.visibility</p:attrName>
                                        </p:attrNameLst>
                                      </p:cBhvr>
                                      <p:to>
                                        <p:strVal val="visible"/>
                                      </p:to>
                                    </p:set>
                                    <p:animEffect transition="in" filter="dissolve">
                                      <p:cBhvr>
                                        <p:cTn id="26" dur="500"/>
                                        <p:tgtEl>
                                          <p:spTgt spid="219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bldLvl="5" autoUpdateAnimBg="0"/>
      <p:bldP spid="2191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ln/>
        </p:spPr>
        <p:txBody>
          <a:bodyPr/>
          <a:lstStyle/>
          <a:p>
            <a:r>
              <a:rPr lang="en-US" dirty="0">
                <a:solidFill>
                  <a:srgbClr val="00B050"/>
                </a:solidFill>
              </a:rPr>
              <a:t>DATA FLOW DIAGRAMS</a:t>
            </a:r>
          </a:p>
        </p:txBody>
      </p:sp>
      <p:sp>
        <p:nvSpPr>
          <p:cNvPr id="222212" name="Rectangle 4"/>
          <p:cNvSpPr>
            <a:spLocks noChangeArrowheads="1"/>
          </p:cNvSpPr>
          <p:nvPr/>
        </p:nvSpPr>
        <p:spPr bwMode="auto">
          <a:xfrm>
            <a:off x="228600" y="3962400"/>
            <a:ext cx="1143000" cy="914400"/>
          </a:xfrm>
          <a:prstGeom prst="rect">
            <a:avLst/>
          </a:prstGeom>
          <a:solidFill>
            <a:schemeClr val="accent1"/>
          </a:solidFill>
          <a:ln w="57150">
            <a:solidFill>
              <a:srgbClr val="FF3300"/>
            </a:solidFill>
            <a:miter lim="800000"/>
            <a:headEnd/>
            <a:tailEnd/>
          </a:ln>
          <a:effectLst/>
        </p:spPr>
        <p:txBody>
          <a:bodyPr wrap="none" anchor="ctr"/>
          <a:lstStyle/>
          <a:p>
            <a:pPr algn="ctr"/>
            <a:r>
              <a:rPr lang="en-US" sz="1800" b="1" dirty="0"/>
              <a:t>Customer</a:t>
            </a:r>
          </a:p>
        </p:txBody>
      </p:sp>
      <p:sp>
        <p:nvSpPr>
          <p:cNvPr id="222213" name="Oval 5"/>
          <p:cNvSpPr>
            <a:spLocks noChangeArrowheads="1"/>
          </p:cNvSpPr>
          <p:nvPr/>
        </p:nvSpPr>
        <p:spPr bwMode="auto">
          <a:xfrm>
            <a:off x="28194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1.0</a:t>
            </a:r>
          </a:p>
          <a:p>
            <a:pPr algn="ctr"/>
            <a:r>
              <a:rPr lang="en-US" sz="1800"/>
              <a:t>Process</a:t>
            </a:r>
          </a:p>
          <a:p>
            <a:pPr algn="ctr"/>
            <a:r>
              <a:rPr lang="en-US" sz="1800"/>
              <a:t>Payment</a:t>
            </a:r>
          </a:p>
        </p:txBody>
      </p:sp>
      <p:sp>
        <p:nvSpPr>
          <p:cNvPr id="222214" name="Oval 6"/>
          <p:cNvSpPr>
            <a:spLocks noChangeArrowheads="1"/>
          </p:cNvSpPr>
          <p:nvPr/>
        </p:nvSpPr>
        <p:spPr bwMode="auto">
          <a:xfrm>
            <a:off x="52578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2.0</a:t>
            </a:r>
          </a:p>
          <a:p>
            <a:pPr algn="ctr"/>
            <a:r>
              <a:rPr lang="en-US" sz="1800"/>
              <a:t>Update</a:t>
            </a:r>
          </a:p>
          <a:p>
            <a:pPr algn="ctr"/>
            <a:r>
              <a:rPr lang="en-US" sz="1800"/>
              <a:t>A/R</a:t>
            </a:r>
          </a:p>
        </p:txBody>
      </p:sp>
      <p:sp>
        <p:nvSpPr>
          <p:cNvPr id="222215" name="Rectangle 7"/>
          <p:cNvSpPr>
            <a:spLocks noChangeArrowheads="1"/>
          </p:cNvSpPr>
          <p:nvPr/>
        </p:nvSpPr>
        <p:spPr bwMode="auto">
          <a:xfrm>
            <a:off x="7848600" y="4038600"/>
            <a:ext cx="1143000" cy="914400"/>
          </a:xfrm>
          <a:prstGeom prst="rect">
            <a:avLst/>
          </a:prstGeom>
          <a:solidFill>
            <a:schemeClr val="accent1"/>
          </a:solidFill>
          <a:ln w="57150">
            <a:solidFill>
              <a:srgbClr val="FF3300"/>
            </a:solidFill>
            <a:miter lim="800000"/>
            <a:headEnd/>
            <a:tailEnd/>
          </a:ln>
          <a:effectLst/>
        </p:spPr>
        <p:txBody>
          <a:bodyPr wrap="none" anchor="ctr"/>
          <a:lstStyle/>
          <a:p>
            <a:pPr algn="ctr"/>
            <a:r>
              <a:rPr lang="en-US" sz="1800" b="1" dirty="0"/>
              <a:t>Credit</a:t>
            </a:r>
          </a:p>
          <a:p>
            <a:pPr algn="ctr"/>
            <a:r>
              <a:rPr lang="en-US" sz="1800" b="1" dirty="0"/>
              <a:t>Manager</a:t>
            </a:r>
          </a:p>
        </p:txBody>
      </p:sp>
      <p:sp>
        <p:nvSpPr>
          <p:cNvPr id="222216" name="Rectangle 8"/>
          <p:cNvSpPr>
            <a:spLocks noChangeArrowheads="1"/>
          </p:cNvSpPr>
          <p:nvPr/>
        </p:nvSpPr>
        <p:spPr bwMode="auto">
          <a:xfrm>
            <a:off x="2971800" y="5562600"/>
            <a:ext cx="1143000" cy="914400"/>
          </a:xfrm>
          <a:prstGeom prst="rect">
            <a:avLst/>
          </a:prstGeom>
          <a:solidFill>
            <a:schemeClr val="accent1"/>
          </a:solidFill>
          <a:ln w="57150">
            <a:solidFill>
              <a:srgbClr val="FF3300"/>
            </a:solidFill>
            <a:miter lim="800000"/>
            <a:headEnd/>
            <a:tailEnd/>
          </a:ln>
          <a:effectLst/>
        </p:spPr>
        <p:txBody>
          <a:bodyPr wrap="none" anchor="ctr"/>
          <a:lstStyle/>
          <a:p>
            <a:pPr algn="ctr"/>
            <a:r>
              <a:rPr lang="en-US" sz="1800" dirty="0"/>
              <a:t>Bank</a:t>
            </a:r>
          </a:p>
        </p:txBody>
      </p:sp>
      <p:grpSp>
        <p:nvGrpSpPr>
          <p:cNvPr id="2" name="Group 9"/>
          <p:cNvGrpSpPr>
            <a:grpSpLocks/>
          </p:cNvGrpSpPr>
          <p:nvPr/>
        </p:nvGrpSpPr>
        <p:grpSpPr bwMode="auto">
          <a:xfrm>
            <a:off x="5181600" y="2133600"/>
            <a:ext cx="1371600" cy="914400"/>
            <a:chOff x="3168" y="1008"/>
            <a:chExt cx="864" cy="576"/>
          </a:xfrm>
        </p:grpSpPr>
        <p:sp>
          <p:nvSpPr>
            <p:cNvPr id="222218" name="Rectangle 10"/>
            <p:cNvSpPr>
              <a:spLocks noChangeArrowheads="1"/>
            </p:cNvSpPr>
            <p:nvPr/>
          </p:nvSpPr>
          <p:spPr bwMode="auto">
            <a:xfrm>
              <a:off x="3168" y="1008"/>
              <a:ext cx="864" cy="576"/>
            </a:xfrm>
            <a:prstGeom prst="rect">
              <a:avLst/>
            </a:prstGeom>
            <a:solidFill>
              <a:schemeClr val="accent1"/>
            </a:solidFill>
            <a:ln w="9525">
              <a:noFill/>
              <a:miter lim="800000"/>
              <a:headEnd/>
              <a:tailEnd/>
            </a:ln>
            <a:effectLst/>
          </p:spPr>
          <p:txBody>
            <a:bodyPr wrap="none" anchor="ctr"/>
            <a:lstStyle/>
            <a:p>
              <a:pPr algn="ctr"/>
              <a:r>
                <a:rPr lang="en-US" sz="1800"/>
                <a:t>Accounts</a:t>
              </a:r>
            </a:p>
            <a:p>
              <a:pPr algn="ctr"/>
              <a:r>
                <a:rPr lang="en-US" sz="1800"/>
                <a:t>Receivable</a:t>
              </a:r>
            </a:p>
          </p:txBody>
        </p:sp>
        <p:sp>
          <p:nvSpPr>
            <p:cNvPr id="222219" name="Line 11"/>
            <p:cNvSpPr>
              <a:spLocks noChangeShapeType="1"/>
            </p:cNvSpPr>
            <p:nvPr/>
          </p:nvSpPr>
          <p:spPr bwMode="auto">
            <a:xfrm>
              <a:off x="3168" y="1008"/>
              <a:ext cx="864" cy="0"/>
            </a:xfrm>
            <a:prstGeom prst="line">
              <a:avLst/>
            </a:prstGeom>
            <a:noFill/>
            <a:ln w="57150">
              <a:solidFill>
                <a:schemeClr val="tx1"/>
              </a:solidFill>
              <a:round/>
              <a:headEnd/>
              <a:tailEnd/>
            </a:ln>
            <a:effectLst/>
          </p:spPr>
          <p:txBody>
            <a:bodyPr/>
            <a:lstStyle/>
            <a:p>
              <a:endParaRPr lang="en-US"/>
            </a:p>
          </p:txBody>
        </p:sp>
        <p:sp>
          <p:nvSpPr>
            <p:cNvPr id="222220" name="Line 12"/>
            <p:cNvSpPr>
              <a:spLocks noChangeShapeType="1"/>
            </p:cNvSpPr>
            <p:nvPr/>
          </p:nvSpPr>
          <p:spPr bwMode="auto">
            <a:xfrm>
              <a:off x="3168" y="1584"/>
              <a:ext cx="864" cy="0"/>
            </a:xfrm>
            <a:prstGeom prst="line">
              <a:avLst/>
            </a:prstGeom>
            <a:noFill/>
            <a:ln w="57150">
              <a:solidFill>
                <a:schemeClr val="tx1"/>
              </a:solidFill>
              <a:round/>
              <a:headEnd/>
              <a:tailEnd/>
            </a:ln>
            <a:effectLst/>
          </p:spPr>
          <p:txBody>
            <a:bodyPr/>
            <a:lstStyle/>
            <a:p>
              <a:endParaRPr lang="en-US"/>
            </a:p>
          </p:txBody>
        </p:sp>
      </p:grpSp>
      <p:sp>
        <p:nvSpPr>
          <p:cNvPr id="222221" name="Line 13"/>
          <p:cNvSpPr>
            <a:spLocks noChangeShapeType="1"/>
          </p:cNvSpPr>
          <p:nvPr/>
        </p:nvSpPr>
        <p:spPr bwMode="auto">
          <a:xfrm>
            <a:off x="1524000" y="4572000"/>
            <a:ext cx="1219200" cy="0"/>
          </a:xfrm>
          <a:prstGeom prst="line">
            <a:avLst/>
          </a:prstGeom>
          <a:noFill/>
          <a:ln w="57150">
            <a:solidFill>
              <a:schemeClr val="tx1"/>
            </a:solidFill>
            <a:round/>
            <a:headEnd/>
            <a:tailEnd type="triangle" w="med" len="med"/>
          </a:ln>
          <a:effectLst/>
        </p:spPr>
        <p:txBody>
          <a:bodyPr/>
          <a:lstStyle/>
          <a:p>
            <a:endParaRPr lang="en-US"/>
          </a:p>
        </p:txBody>
      </p:sp>
      <p:sp>
        <p:nvSpPr>
          <p:cNvPr id="222222" name="Line 14"/>
          <p:cNvSpPr>
            <a:spLocks noChangeShapeType="1"/>
          </p:cNvSpPr>
          <p:nvPr/>
        </p:nvSpPr>
        <p:spPr bwMode="auto">
          <a:xfrm>
            <a:off x="4191000" y="4648200"/>
            <a:ext cx="1066800" cy="0"/>
          </a:xfrm>
          <a:prstGeom prst="line">
            <a:avLst/>
          </a:prstGeom>
          <a:noFill/>
          <a:ln w="57150">
            <a:solidFill>
              <a:schemeClr val="tx1"/>
            </a:solidFill>
            <a:round/>
            <a:headEnd/>
            <a:tailEnd type="triangle" w="med" len="med"/>
          </a:ln>
          <a:effectLst/>
        </p:spPr>
        <p:txBody>
          <a:bodyPr/>
          <a:lstStyle/>
          <a:p>
            <a:endParaRPr lang="en-US"/>
          </a:p>
        </p:txBody>
      </p:sp>
      <p:sp>
        <p:nvSpPr>
          <p:cNvPr id="222223" name="Line 15"/>
          <p:cNvSpPr>
            <a:spLocks noChangeShapeType="1"/>
          </p:cNvSpPr>
          <p:nvPr/>
        </p:nvSpPr>
        <p:spPr bwMode="auto">
          <a:xfrm>
            <a:off x="6553200" y="4724400"/>
            <a:ext cx="1066800" cy="45719"/>
          </a:xfrm>
          <a:prstGeom prst="line">
            <a:avLst/>
          </a:prstGeom>
          <a:noFill/>
          <a:ln w="57150">
            <a:solidFill>
              <a:schemeClr val="tx1"/>
            </a:solidFill>
            <a:round/>
            <a:headEnd/>
            <a:tailEnd type="triangle" w="med" len="med"/>
          </a:ln>
          <a:effectLst/>
        </p:spPr>
        <p:txBody>
          <a:bodyPr/>
          <a:lstStyle/>
          <a:p>
            <a:endParaRPr lang="en-US"/>
          </a:p>
        </p:txBody>
      </p:sp>
      <p:sp>
        <p:nvSpPr>
          <p:cNvPr id="222224" name="Line 16"/>
          <p:cNvSpPr>
            <a:spLocks noChangeShapeType="1"/>
          </p:cNvSpPr>
          <p:nvPr/>
        </p:nvSpPr>
        <p:spPr bwMode="auto">
          <a:xfrm flipV="1">
            <a:off x="5867400" y="3048000"/>
            <a:ext cx="0" cy="7620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222225" name="Line 17"/>
          <p:cNvSpPr>
            <a:spLocks noChangeShapeType="1"/>
          </p:cNvSpPr>
          <p:nvPr/>
        </p:nvSpPr>
        <p:spPr bwMode="auto">
          <a:xfrm>
            <a:off x="3505200" y="5105400"/>
            <a:ext cx="0" cy="457200"/>
          </a:xfrm>
          <a:prstGeom prst="line">
            <a:avLst/>
          </a:prstGeom>
          <a:noFill/>
          <a:ln w="57150">
            <a:solidFill>
              <a:schemeClr val="tx1"/>
            </a:solidFill>
            <a:round/>
            <a:headEnd/>
            <a:tailEnd type="triangle" w="med" len="med"/>
          </a:ln>
          <a:effectLst/>
        </p:spPr>
        <p:txBody>
          <a:bodyPr/>
          <a:lstStyle/>
          <a:p>
            <a:endParaRPr lang="en-US"/>
          </a:p>
        </p:txBody>
      </p:sp>
      <p:sp>
        <p:nvSpPr>
          <p:cNvPr id="222226" name="Text Box 18"/>
          <p:cNvSpPr txBox="1">
            <a:spLocks noChangeArrowheads="1"/>
          </p:cNvSpPr>
          <p:nvPr/>
        </p:nvSpPr>
        <p:spPr bwMode="auto">
          <a:xfrm>
            <a:off x="1524000" y="3902075"/>
            <a:ext cx="1012825" cy="517525"/>
          </a:xfrm>
          <a:prstGeom prst="rect">
            <a:avLst/>
          </a:prstGeom>
          <a:noFill/>
          <a:ln w="9525">
            <a:noFill/>
            <a:miter lim="800000"/>
            <a:headEnd/>
            <a:tailEnd/>
          </a:ln>
          <a:effectLst/>
        </p:spPr>
        <p:txBody>
          <a:bodyPr wrap="none">
            <a:spAutoFit/>
          </a:bodyPr>
          <a:lstStyle/>
          <a:p>
            <a:pPr algn="ctr"/>
            <a:r>
              <a:rPr lang="en-US"/>
              <a:t>Customer</a:t>
            </a:r>
          </a:p>
          <a:p>
            <a:pPr algn="ctr"/>
            <a:r>
              <a:rPr lang="en-US"/>
              <a:t>payment</a:t>
            </a:r>
          </a:p>
        </p:txBody>
      </p:sp>
      <p:sp>
        <p:nvSpPr>
          <p:cNvPr id="222227" name="Text Box 19"/>
          <p:cNvSpPr txBox="1">
            <a:spLocks noChangeArrowheads="1"/>
          </p:cNvSpPr>
          <p:nvPr/>
        </p:nvSpPr>
        <p:spPr bwMode="auto">
          <a:xfrm>
            <a:off x="4114800" y="3962400"/>
            <a:ext cx="1139825" cy="517525"/>
          </a:xfrm>
          <a:prstGeom prst="rect">
            <a:avLst/>
          </a:prstGeom>
          <a:noFill/>
          <a:ln w="9525">
            <a:noFill/>
            <a:miter lim="800000"/>
            <a:headEnd/>
            <a:tailEnd/>
          </a:ln>
          <a:effectLst/>
        </p:spPr>
        <p:txBody>
          <a:bodyPr wrap="none">
            <a:spAutoFit/>
          </a:bodyPr>
          <a:lstStyle/>
          <a:p>
            <a:pPr algn="ctr"/>
            <a:r>
              <a:rPr lang="en-US" dirty="0"/>
              <a:t>Remittance</a:t>
            </a:r>
          </a:p>
          <a:p>
            <a:pPr algn="ctr"/>
            <a:r>
              <a:rPr lang="en-US" dirty="0"/>
              <a:t>data</a:t>
            </a:r>
          </a:p>
        </p:txBody>
      </p:sp>
      <p:sp>
        <p:nvSpPr>
          <p:cNvPr id="222228" name="Text Box 20"/>
          <p:cNvSpPr txBox="1">
            <a:spLocks noChangeArrowheads="1"/>
          </p:cNvSpPr>
          <p:nvPr/>
        </p:nvSpPr>
        <p:spPr bwMode="auto">
          <a:xfrm>
            <a:off x="6519863" y="3962400"/>
            <a:ext cx="1208087" cy="517525"/>
          </a:xfrm>
          <a:prstGeom prst="rect">
            <a:avLst/>
          </a:prstGeom>
          <a:noFill/>
          <a:ln w="9525">
            <a:noFill/>
            <a:miter lim="800000"/>
            <a:headEnd/>
            <a:tailEnd/>
          </a:ln>
          <a:effectLst/>
        </p:spPr>
        <p:txBody>
          <a:bodyPr wrap="none">
            <a:spAutoFit/>
          </a:bodyPr>
          <a:lstStyle/>
          <a:p>
            <a:pPr algn="ctr"/>
            <a:r>
              <a:rPr lang="en-US"/>
              <a:t>Receivables</a:t>
            </a:r>
          </a:p>
          <a:p>
            <a:pPr algn="ctr"/>
            <a:r>
              <a:rPr lang="en-US"/>
              <a:t>Information</a:t>
            </a:r>
          </a:p>
        </p:txBody>
      </p:sp>
      <p:sp>
        <p:nvSpPr>
          <p:cNvPr id="222229" name="Text Box 21"/>
          <p:cNvSpPr txBox="1">
            <a:spLocks noChangeArrowheads="1"/>
          </p:cNvSpPr>
          <p:nvPr/>
        </p:nvSpPr>
        <p:spPr bwMode="auto">
          <a:xfrm>
            <a:off x="3505200" y="5029200"/>
            <a:ext cx="833438" cy="304800"/>
          </a:xfrm>
          <a:prstGeom prst="rect">
            <a:avLst/>
          </a:prstGeom>
          <a:noFill/>
          <a:ln w="9525">
            <a:noFill/>
            <a:miter lim="800000"/>
            <a:headEnd/>
            <a:tailEnd/>
          </a:ln>
          <a:effectLst/>
        </p:spPr>
        <p:txBody>
          <a:bodyPr wrap="none">
            <a:spAutoFit/>
          </a:bodyPr>
          <a:lstStyle/>
          <a:p>
            <a:pPr algn="ctr"/>
            <a:r>
              <a:rPr lang="en-US"/>
              <a:t>Deposit</a:t>
            </a:r>
          </a:p>
        </p:txBody>
      </p:sp>
      <p:sp>
        <p:nvSpPr>
          <p:cNvPr id="222230" name="Rectangle 22"/>
          <p:cNvSpPr>
            <a:spLocks noChangeArrowheads="1"/>
          </p:cNvSpPr>
          <p:nvPr/>
        </p:nvSpPr>
        <p:spPr bwMode="auto">
          <a:xfrm>
            <a:off x="228600" y="1600200"/>
            <a:ext cx="4648200" cy="17526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400" b="1" dirty="0">
                <a:latin typeface="Times New Roman" pitchFamily="18" charset="0"/>
                <a:cs typeface="Times New Roman" pitchFamily="18" charset="0"/>
              </a:rPr>
              <a:t>Data sources and destinations are marked in red.</a:t>
            </a:r>
          </a:p>
          <a:p>
            <a:pPr marL="342900" indent="-342900">
              <a:spcBef>
                <a:spcPct val="20000"/>
              </a:spcBef>
              <a:buFontTx/>
              <a:buChar char="•"/>
            </a:pPr>
            <a:r>
              <a:rPr lang="en-US" sz="2400" b="1" dirty="0">
                <a:latin typeface="Times New Roman" pitchFamily="18" charset="0"/>
                <a:cs typeface="Times New Roman" pitchFamily="18" charset="0"/>
              </a:rPr>
              <a:t>Can you tell which are sources and which are destinations?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2230">
                                            <p:bg/>
                                          </p:spTgt>
                                        </p:tgtEl>
                                        <p:attrNameLst>
                                          <p:attrName>style.visibility</p:attrName>
                                        </p:attrNameLst>
                                      </p:cBhvr>
                                      <p:to>
                                        <p:strVal val="visible"/>
                                      </p:to>
                                    </p:set>
                                    <p:anim calcmode="lin" valueType="num">
                                      <p:cBhvr>
                                        <p:cTn id="7" dur="500" fill="hold"/>
                                        <p:tgtEl>
                                          <p:spTgt spid="222230">
                                            <p:bg/>
                                          </p:spTgt>
                                        </p:tgtEl>
                                        <p:attrNameLst>
                                          <p:attrName>ppt_w</p:attrName>
                                        </p:attrNameLst>
                                      </p:cBhvr>
                                      <p:tavLst>
                                        <p:tav tm="0">
                                          <p:val>
                                            <p:fltVal val="0"/>
                                          </p:val>
                                        </p:tav>
                                        <p:tav tm="100000">
                                          <p:val>
                                            <p:strVal val="#ppt_w"/>
                                          </p:val>
                                        </p:tav>
                                      </p:tavLst>
                                    </p:anim>
                                    <p:anim calcmode="lin" valueType="num">
                                      <p:cBhvr>
                                        <p:cTn id="8" dur="500" fill="hold"/>
                                        <p:tgtEl>
                                          <p:spTgt spid="222230">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2230">
                                            <p:txEl>
                                              <p:pRg st="0" end="0"/>
                                            </p:txEl>
                                          </p:spTgt>
                                        </p:tgtEl>
                                        <p:attrNameLst>
                                          <p:attrName>style.visibility</p:attrName>
                                        </p:attrNameLst>
                                      </p:cBhvr>
                                      <p:to>
                                        <p:strVal val="visible"/>
                                      </p:to>
                                    </p:set>
                                    <p:anim calcmode="lin" valueType="num">
                                      <p:cBhvr>
                                        <p:cTn id="13" dur="500" fill="hold"/>
                                        <p:tgtEl>
                                          <p:spTgt spid="22223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223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2230">
                                            <p:txEl>
                                              <p:pRg st="1" end="1"/>
                                            </p:txEl>
                                          </p:spTgt>
                                        </p:tgtEl>
                                        <p:attrNameLst>
                                          <p:attrName>style.visibility</p:attrName>
                                        </p:attrNameLst>
                                      </p:cBhvr>
                                      <p:to>
                                        <p:strVal val="visible"/>
                                      </p:to>
                                    </p:set>
                                    <p:anim calcmode="lin" valueType="num">
                                      <p:cBhvr>
                                        <p:cTn id="19" dur="500" fill="hold"/>
                                        <p:tgtEl>
                                          <p:spTgt spid="22223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22230">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30"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ln/>
        </p:spPr>
        <p:txBody>
          <a:bodyPr/>
          <a:lstStyle/>
          <a:p>
            <a:r>
              <a:rPr lang="en-US"/>
              <a:t>DATA FLOW DIAGRAMS</a:t>
            </a:r>
          </a:p>
        </p:txBody>
      </p:sp>
      <p:sp>
        <p:nvSpPr>
          <p:cNvPr id="224259" name="Rectangle 3"/>
          <p:cNvSpPr>
            <a:spLocks noGrp="1" noChangeArrowheads="1"/>
          </p:cNvSpPr>
          <p:nvPr>
            <p:ph type="body" idx="1"/>
          </p:nvPr>
        </p:nvSpPr>
        <p:spPr>
          <a:xfrm>
            <a:off x="457200" y="1600200"/>
            <a:ext cx="8229600" cy="4876800"/>
          </a:xfrm>
          <a:ln/>
        </p:spPr>
        <p:txBody>
          <a:bodyPr>
            <a:normAutofit/>
          </a:bodyPr>
          <a:lstStyle/>
          <a:p>
            <a:r>
              <a:rPr lang="en-US" dirty="0">
                <a:latin typeface="Times New Roman" pitchFamily="18" charset="0"/>
                <a:cs typeface="Times New Roman" pitchFamily="18" charset="0"/>
              </a:rPr>
              <a:t>A data flow diagram consists of four basic elements:</a:t>
            </a:r>
          </a:p>
          <a:p>
            <a:pPr lvl="1"/>
            <a:r>
              <a:rPr lang="en-US" sz="3200" dirty="0">
                <a:latin typeface="Times New Roman" pitchFamily="18" charset="0"/>
                <a:cs typeface="Times New Roman" pitchFamily="18" charset="0"/>
              </a:rPr>
              <a:t>Data sources and destinations</a:t>
            </a:r>
          </a:p>
          <a:p>
            <a:pPr lvl="1"/>
            <a:r>
              <a:rPr lang="en-US" sz="3200" b="1" dirty="0">
                <a:latin typeface="Times New Roman" pitchFamily="18" charset="0"/>
                <a:cs typeface="Times New Roman" pitchFamily="18" charset="0"/>
              </a:rPr>
              <a:t>Data flows</a:t>
            </a:r>
          </a:p>
          <a:p>
            <a:pPr lvl="1"/>
            <a:r>
              <a:rPr lang="en-US" sz="3200" dirty="0">
                <a:latin typeface="Times New Roman" pitchFamily="18" charset="0"/>
                <a:cs typeface="Times New Roman" pitchFamily="18" charset="0"/>
              </a:rPr>
              <a:t>Transformation processes</a:t>
            </a:r>
          </a:p>
          <a:p>
            <a:pPr lvl="1"/>
            <a:r>
              <a:rPr lang="en-US" sz="3200" dirty="0">
                <a:latin typeface="Times New Roman" pitchFamily="18" charset="0"/>
                <a:cs typeface="Times New Roman" pitchFamily="18" charset="0"/>
              </a:rPr>
              <a:t>Data stores</a:t>
            </a:r>
          </a:p>
        </p:txBody>
      </p:sp>
      <p:sp>
        <p:nvSpPr>
          <p:cNvPr id="224260" name="Rectangle 4"/>
          <p:cNvSpPr>
            <a:spLocks noChangeArrowheads="1"/>
          </p:cNvSpPr>
          <p:nvPr/>
        </p:nvSpPr>
        <p:spPr bwMode="auto">
          <a:xfrm>
            <a:off x="762000" y="3200400"/>
            <a:ext cx="2590800" cy="6858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4260"/>
                                        </p:tgtEl>
                                        <p:attrNameLst>
                                          <p:attrName>style.visibility</p:attrName>
                                        </p:attrNameLst>
                                      </p:cBhvr>
                                      <p:to>
                                        <p:strVal val="visible"/>
                                      </p:to>
                                    </p:set>
                                    <p:anim calcmode="lin" valueType="num">
                                      <p:cBhvr>
                                        <p:cTn id="7" dur="500" fill="hold"/>
                                        <p:tgtEl>
                                          <p:spTgt spid="224260"/>
                                        </p:tgtEl>
                                        <p:attrNameLst>
                                          <p:attrName>ppt_w</p:attrName>
                                        </p:attrNameLst>
                                      </p:cBhvr>
                                      <p:tavLst>
                                        <p:tav tm="0">
                                          <p:val>
                                            <p:fltVal val="0"/>
                                          </p:val>
                                        </p:tav>
                                        <p:tav tm="100000">
                                          <p:val>
                                            <p:strVal val="#ppt_w"/>
                                          </p:val>
                                        </p:tav>
                                      </p:tavLst>
                                    </p:anim>
                                    <p:anim calcmode="lin" valueType="num">
                                      <p:cBhvr>
                                        <p:cTn id="8" dur="500" fill="hold"/>
                                        <p:tgtEl>
                                          <p:spTgt spid="22426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23235" name="Rectangle 3"/>
          <p:cNvSpPr>
            <a:spLocks noGrp="1" noChangeArrowheads="1"/>
          </p:cNvSpPr>
          <p:nvPr>
            <p:ph type="body" idx="1"/>
          </p:nvPr>
        </p:nvSpPr>
        <p:spPr>
          <a:xfrm>
            <a:off x="457200" y="1600200"/>
            <a:ext cx="8229600" cy="2590800"/>
          </a:xfrm>
          <a:ln/>
        </p:spPr>
        <p:txBody>
          <a:bodyPr>
            <a:noAutofit/>
          </a:bodyPr>
          <a:lstStyle/>
          <a:p>
            <a:r>
              <a:rPr lang="en-US" dirty="0">
                <a:latin typeface="Times New Roman" pitchFamily="18" charset="0"/>
                <a:cs typeface="Times New Roman" pitchFamily="18" charset="0"/>
              </a:rPr>
              <a:t>Data flows</a:t>
            </a:r>
          </a:p>
          <a:p>
            <a:pPr lvl="1"/>
            <a:r>
              <a:rPr lang="en-US" sz="3200" dirty="0">
                <a:latin typeface="Times New Roman" pitchFamily="18" charset="0"/>
                <a:cs typeface="Times New Roman" pitchFamily="18" charset="0"/>
              </a:rPr>
              <a:t>Appear as arrows</a:t>
            </a:r>
          </a:p>
          <a:p>
            <a:pPr lvl="1"/>
            <a:r>
              <a:rPr lang="en-US" sz="3200" dirty="0">
                <a:latin typeface="Times New Roman" pitchFamily="18" charset="0"/>
                <a:cs typeface="Times New Roman" pitchFamily="18" charset="0"/>
              </a:rPr>
              <a:t>Represent the flow of data between sources and destinations, processes, and data stores</a:t>
            </a:r>
          </a:p>
        </p:txBody>
      </p:sp>
      <p:sp>
        <p:nvSpPr>
          <p:cNvPr id="223237" name="Line 5"/>
          <p:cNvSpPr>
            <a:spLocks noChangeShapeType="1"/>
          </p:cNvSpPr>
          <p:nvPr/>
        </p:nvSpPr>
        <p:spPr bwMode="auto">
          <a:xfrm>
            <a:off x="2514600" y="4648200"/>
            <a:ext cx="3124200" cy="0"/>
          </a:xfrm>
          <a:prstGeom prst="line">
            <a:avLst/>
          </a:prstGeom>
          <a:noFill/>
          <a:ln w="76200">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animEffect transition="in" filter="wipe(up)">
                                      <p:cBhvr>
                                        <p:cTn id="7" dur="500"/>
                                        <p:tgtEl>
                                          <p:spTgt spid="223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23235">
                                            <p:txEl>
                                              <p:pRg st="1" end="1"/>
                                            </p:txEl>
                                          </p:spTgt>
                                        </p:tgtEl>
                                        <p:attrNameLst>
                                          <p:attrName>style.visibility</p:attrName>
                                        </p:attrNameLst>
                                      </p:cBhvr>
                                      <p:to>
                                        <p:strVal val="visible"/>
                                      </p:to>
                                    </p:set>
                                    <p:animEffect transition="in" filter="wipe(up)">
                                      <p:cBhvr>
                                        <p:cTn id="12" dur="500"/>
                                        <p:tgtEl>
                                          <p:spTgt spid="223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23235">
                                            <p:txEl>
                                              <p:pRg st="2" end="2"/>
                                            </p:txEl>
                                          </p:spTgt>
                                        </p:tgtEl>
                                        <p:attrNameLst>
                                          <p:attrName>style.visibility</p:attrName>
                                        </p:attrNameLst>
                                      </p:cBhvr>
                                      <p:to>
                                        <p:strVal val="visible"/>
                                      </p:to>
                                    </p:set>
                                    <p:animEffect transition="in" filter="wipe(up)">
                                      <p:cBhvr>
                                        <p:cTn id="17" dur="500"/>
                                        <p:tgtEl>
                                          <p:spTgt spid="223235">
                                            <p:txEl>
                                              <p:pRg st="2" end="2"/>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223237"/>
                                        </p:tgtEl>
                                        <p:attrNameLst>
                                          <p:attrName>style.visibility</p:attrName>
                                        </p:attrNameLst>
                                      </p:cBhvr>
                                      <p:to>
                                        <p:strVal val="visible"/>
                                      </p:to>
                                    </p:set>
                                    <p:animEffect transition="in" filter="wipe(left)">
                                      <p:cBhvr>
                                        <p:cTn id="21" dur="500"/>
                                        <p:tgtEl>
                                          <p:spTgt spid="223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bldLvl="5" autoUpdateAnimBg="0"/>
      <p:bldP spid="2232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ln/>
        </p:spPr>
        <p:txBody>
          <a:bodyPr/>
          <a:lstStyle/>
          <a:p>
            <a:r>
              <a:rPr lang="en-US" dirty="0"/>
              <a:t>DATA FLOW DIAGRAMS</a:t>
            </a:r>
          </a:p>
        </p:txBody>
      </p:sp>
      <p:sp>
        <p:nvSpPr>
          <p:cNvPr id="226308" name="Rectangle 4"/>
          <p:cNvSpPr>
            <a:spLocks noChangeArrowheads="1"/>
          </p:cNvSpPr>
          <p:nvPr/>
        </p:nvSpPr>
        <p:spPr bwMode="auto">
          <a:xfrm>
            <a:off x="228600" y="39624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Customer</a:t>
            </a:r>
          </a:p>
        </p:txBody>
      </p:sp>
      <p:sp>
        <p:nvSpPr>
          <p:cNvPr id="226309" name="Oval 5"/>
          <p:cNvSpPr>
            <a:spLocks noChangeArrowheads="1"/>
          </p:cNvSpPr>
          <p:nvPr/>
        </p:nvSpPr>
        <p:spPr bwMode="auto">
          <a:xfrm>
            <a:off x="28194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1.0</a:t>
            </a:r>
          </a:p>
          <a:p>
            <a:pPr algn="ctr"/>
            <a:r>
              <a:rPr lang="en-US" sz="1800"/>
              <a:t>Process</a:t>
            </a:r>
          </a:p>
          <a:p>
            <a:pPr algn="ctr"/>
            <a:r>
              <a:rPr lang="en-US" sz="1800"/>
              <a:t>Payment</a:t>
            </a:r>
          </a:p>
        </p:txBody>
      </p:sp>
      <p:sp>
        <p:nvSpPr>
          <p:cNvPr id="226310" name="Oval 6"/>
          <p:cNvSpPr>
            <a:spLocks noChangeArrowheads="1"/>
          </p:cNvSpPr>
          <p:nvPr/>
        </p:nvSpPr>
        <p:spPr bwMode="auto">
          <a:xfrm>
            <a:off x="52578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2.0</a:t>
            </a:r>
          </a:p>
          <a:p>
            <a:pPr algn="ctr"/>
            <a:r>
              <a:rPr lang="en-US" sz="1800"/>
              <a:t>Update</a:t>
            </a:r>
          </a:p>
          <a:p>
            <a:pPr algn="ctr"/>
            <a:r>
              <a:rPr lang="en-US" sz="1800"/>
              <a:t>A/R</a:t>
            </a:r>
          </a:p>
        </p:txBody>
      </p:sp>
      <p:sp>
        <p:nvSpPr>
          <p:cNvPr id="226311" name="Rectangle 7"/>
          <p:cNvSpPr>
            <a:spLocks noChangeArrowheads="1"/>
          </p:cNvSpPr>
          <p:nvPr/>
        </p:nvSpPr>
        <p:spPr bwMode="auto">
          <a:xfrm>
            <a:off x="7848600" y="4038600"/>
            <a:ext cx="9906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dirty="0"/>
              <a:t>Credit</a:t>
            </a:r>
          </a:p>
          <a:p>
            <a:pPr algn="ctr"/>
            <a:r>
              <a:rPr lang="en-US" sz="1800" dirty="0"/>
              <a:t>Manager</a:t>
            </a:r>
          </a:p>
        </p:txBody>
      </p:sp>
      <p:sp>
        <p:nvSpPr>
          <p:cNvPr id="226312" name="Rectangle 8"/>
          <p:cNvSpPr>
            <a:spLocks noChangeArrowheads="1"/>
          </p:cNvSpPr>
          <p:nvPr/>
        </p:nvSpPr>
        <p:spPr bwMode="auto">
          <a:xfrm>
            <a:off x="2971800" y="55626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Bank</a:t>
            </a:r>
          </a:p>
        </p:txBody>
      </p:sp>
      <p:grpSp>
        <p:nvGrpSpPr>
          <p:cNvPr id="2" name="Group 9"/>
          <p:cNvGrpSpPr>
            <a:grpSpLocks/>
          </p:cNvGrpSpPr>
          <p:nvPr/>
        </p:nvGrpSpPr>
        <p:grpSpPr bwMode="auto">
          <a:xfrm>
            <a:off x="5181600" y="2133600"/>
            <a:ext cx="1371600" cy="914400"/>
            <a:chOff x="3168" y="1008"/>
            <a:chExt cx="864" cy="576"/>
          </a:xfrm>
        </p:grpSpPr>
        <p:sp>
          <p:nvSpPr>
            <p:cNvPr id="226314" name="Rectangle 10"/>
            <p:cNvSpPr>
              <a:spLocks noChangeArrowheads="1"/>
            </p:cNvSpPr>
            <p:nvPr/>
          </p:nvSpPr>
          <p:spPr bwMode="auto">
            <a:xfrm>
              <a:off x="3168" y="1008"/>
              <a:ext cx="864" cy="576"/>
            </a:xfrm>
            <a:prstGeom prst="rect">
              <a:avLst/>
            </a:prstGeom>
            <a:solidFill>
              <a:schemeClr val="accent1"/>
            </a:solidFill>
            <a:ln w="9525">
              <a:noFill/>
              <a:miter lim="800000"/>
              <a:headEnd/>
              <a:tailEnd/>
            </a:ln>
            <a:effectLst/>
          </p:spPr>
          <p:txBody>
            <a:bodyPr wrap="none" anchor="ctr"/>
            <a:lstStyle/>
            <a:p>
              <a:pPr algn="ctr"/>
              <a:r>
                <a:rPr lang="en-US" sz="1800"/>
                <a:t>Accounts</a:t>
              </a:r>
            </a:p>
            <a:p>
              <a:pPr algn="ctr"/>
              <a:r>
                <a:rPr lang="en-US" sz="1800"/>
                <a:t>Receivable</a:t>
              </a:r>
            </a:p>
          </p:txBody>
        </p:sp>
        <p:sp>
          <p:nvSpPr>
            <p:cNvPr id="226315" name="Line 11"/>
            <p:cNvSpPr>
              <a:spLocks noChangeShapeType="1"/>
            </p:cNvSpPr>
            <p:nvPr/>
          </p:nvSpPr>
          <p:spPr bwMode="auto">
            <a:xfrm>
              <a:off x="3168" y="1008"/>
              <a:ext cx="864" cy="0"/>
            </a:xfrm>
            <a:prstGeom prst="line">
              <a:avLst/>
            </a:prstGeom>
            <a:noFill/>
            <a:ln w="57150">
              <a:solidFill>
                <a:schemeClr val="tx1"/>
              </a:solidFill>
              <a:round/>
              <a:headEnd/>
              <a:tailEnd/>
            </a:ln>
            <a:effectLst/>
          </p:spPr>
          <p:txBody>
            <a:bodyPr/>
            <a:lstStyle/>
            <a:p>
              <a:endParaRPr lang="en-US"/>
            </a:p>
          </p:txBody>
        </p:sp>
        <p:sp>
          <p:nvSpPr>
            <p:cNvPr id="226316" name="Line 12"/>
            <p:cNvSpPr>
              <a:spLocks noChangeShapeType="1"/>
            </p:cNvSpPr>
            <p:nvPr/>
          </p:nvSpPr>
          <p:spPr bwMode="auto">
            <a:xfrm>
              <a:off x="3168" y="1584"/>
              <a:ext cx="864" cy="0"/>
            </a:xfrm>
            <a:prstGeom prst="line">
              <a:avLst/>
            </a:prstGeom>
            <a:noFill/>
            <a:ln w="57150">
              <a:solidFill>
                <a:schemeClr val="tx1"/>
              </a:solidFill>
              <a:round/>
              <a:headEnd/>
              <a:tailEnd/>
            </a:ln>
            <a:effectLst/>
          </p:spPr>
          <p:txBody>
            <a:bodyPr/>
            <a:lstStyle/>
            <a:p>
              <a:endParaRPr lang="en-US"/>
            </a:p>
          </p:txBody>
        </p:sp>
      </p:grpSp>
      <p:sp>
        <p:nvSpPr>
          <p:cNvPr id="226317" name="Line 13"/>
          <p:cNvSpPr>
            <a:spLocks noChangeShapeType="1"/>
          </p:cNvSpPr>
          <p:nvPr/>
        </p:nvSpPr>
        <p:spPr bwMode="auto">
          <a:xfrm>
            <a:off x="1524000" y="4648200"/>
            <a:ext cx="1219200" cy="0"/>
          </a:xfrm>
          <a:prstGeom prst="line">
            <a:avLst/>
          </a:prstGeom>
          <a:noFill/>
          <a:ln w="76200">
            <a:solidFill>
              <a:srgbClr val="FF3300"/>
            </a:solidFill>
            <a:round/>
            <a:headEnd/>
            <a:tailEnd type="triangle" w="med" len="med"/>
          </a:ln>
          <a:effectLst/>
        </p:spPr>
        <p:txBody>
          <a:bodyPr/>
          <a:lstStyle/>
          <a:p>
            <a:endParaRPr lang="en-US"/>
          </a:p>
        </p:txBody>
      </p:sp>
      <p:sp>
        <p:nvSpPr>
          <p:cNvPr id="226318" name="Line 14"/>
          <p:cNvSpPr>
            <a:spLocks noChangeShapeType="1"/>
          </p:cNvSpPr>
          <p:nvPr/>
        </p:nvSpPr>
        <p:spPr bwMode="auto">
          <a:xfrm>
            <a:off x="4114800" y="4724400"/>
            <a:ext cx="1066800" cy="0"/>
          </a:xfrm>
          <a:prstGeom prst="line">
            <a:avLst/>
          </a:prstGeom>
          <a:noFill/>
          <a:ln w="76200">
            <a:solidFill>
              <a:srgbClr val="FF3300"/>
            </a:solidFill>
            <a:round/>
            <a:headEnd/>
            <a:tailEnd type="triangle" w="med" len="med"/>
          </a:ln>
          <a:effectLst/>
        </p:spPr>
        <p:txBody>
          <a:bodyPr/>
          <a:lstStyle/>
          <a:p>
            <a:endParaRPr lang="en-US"/>
          </a:p>
        </p:txBody>
      </p:sp>
      <p:sp>
        <p:nvSpPr>
          <p:cNvPr id="226319" name="Line 15"/>
          <p:cNvSpPr>
            <a:spLocks noChangeShapeType="1"/>
          </p:cNvSpPr>
          <p:nvPr/>
        </p:nvSpPr>
        <p:spPr bwMode="auto">
          <a:xfrm>
            <a:off x="6705600" y="4724400"/>
            <a:ext cx="914400" cy="0"/>
          </a:xfrm>
          <a:prstGeom prst="line">
            <a:avLst/>
          </a:prstGeom>
          <a:noFill/>
          <a:ln w="76200">
            <a:solidFill>
              <a:srgbClr val="FF3300"/>
            </a:solidFill>
            <a:round/>
            <a:headEnd/>
            <a:tailEnd type="triangle" w="med" len="med"/>
          </a:ln>
          <a:effectLst/>
        </p:spPr>
        <p:txBody>
          <a:bodyPr/>
          <a:lstStyle/>
          <a:p>
            <a:endParaRPr lang="en-US"/>
          </a:p>
        </p:txBody>
      </p:sp>
      <p:sp>
        <p:nvSpPr>
          <p:cNvPr id="226320" name="Line 16"/>
          <p:cNvSpPr>
            <a:spLocks noChangeShapeType="1"/>
          </p:cNvSpPr>
          <p:nvPr/>
        </p:nvSpPr>
        <p:spPr bwMode="auto">
          <a:xfrm flipV="1">
            <a:off x="5867400" y="3048000"/>
            <a:ext cx="0" cy="762000"/>
          </a:xfrm>
          <a:prstGeom prst="line">
            <a:avLst/>
          </a:prstGeom>
          <a:noFill/>
          <a:ln w="76200">
            <a:solidFill>
              <a:srgbClr val="FF3300"/>
            </a:solidFill>
            <a:round/>
            <a:headEnd type="triangle" w="med" len="med"/>
            <a:tailEnd type="triangle" w="med" len="med"/>
          </a:ln>
          <a:effectLst/>
        </p:spPr>
        <p:txBody>
          <a:bodyPr/>
          <a:lstStyle/>
          <a:p>
            <a:endParaRPr lang="en-US"/>
          </a:p>
        </p:txBody>
      </p:sp>
      <p:sp>
        <p:nvSpPr>
          <p:cNvPr id="226321" name="Line 17"/>
          <p:cNvSpPr>
            <a:spLocks noChangeShapeType="1"/>
          </p:cNvSpPr>
          <p:nvPr/>
        </p:nvSpPr>
        <p:spPr bwMode="auto">
          <a:xfrm>
            <a:off x="3505200" y="5105400"/>
            <a:ext cx="0" cy="457200"/>
          </a:xfrm>
          <a:prstGeom prst="line">
            <a:avLst/>
          </a:prstGeom>
          <a:noFill/>
          <a:ln w="76200">
            <a:solidFill>
              <a:srgbClr val="FF3300"/>
            </a:solidFill>
            <a:round/>
            <a:headEnd/>
            <a:tailEnd type="triangle" w="med" len="med"/>
          </a:ln>
          <a:effectLst/>
        </p:spPr>
        <p:txBody>
          <a:bodyPr/>
          <a:lstStyle/>
          <a:p>
            <a:endParaRPr lang="en-US"/>
          </a:p>
        </p:txBody>
      </p:sp>
      <p:sp>
        <p:nvSpPr>
          <p:cNvPr id="226322" name="Text Box 18"/>
          <p:cNvSpPr txBox="1">
            <a:spLocks noChangeArrowheads="1"/>
          </p:cNvSpPr>
          <p:nvPr/>
        </p:nvSpPr>
        <p:spPr bwMode="auto">
          <a:xfrm>
            <a:off x="1524000" y="3902075"/>
            <a:ext cx="1012825" cy="517525"/>
          </a:xfrm>
          <a:prstGeom prst="rect">
            <a:avLst/>
          </a:prstGeom>
          <a:noFill/>
          <a:ln w="9525">
            <a:noFill/>
            <a:miter lim="800000"/>
            <a:headEnd/>
            <a:tailEnd/>
          </a:ln>
          <a:effectLst/>
        </p:spPr>
        <p:txBody>
          <a:bodyPr wrap="none">
            <a:spAutoFit/>
          </a:bodyPr>
          <a:lstStyle/>
          <a:p>
            <a:pPr algn="ctr"/>
            <a:r>
              <a:rPr lang="en-US"/>
              <a:t>Customer</a:t>
            </a:r>
          </a:p>
          <a:p>
            <a:pPr algn="ctr"/>
            <a:r>
              <a:rPr lang="en-US"/>
              <a:t>payment</a:t>
            </a:r>
          </a:p>
        </p:txBody>
      </p:sp>
      <p:sp>
        <p:nvSpPr>
          <p:cNvPr id="226323" name="Text Box 19"/>
          <p:cNvSpPr txBox="1">
            <a:spLocks noChangeArrowheads="1"/>
          </p:cNvSpPr>
          <p:nvPr/>
        </p:nvSpPr>
        <p:spPr bwMode="auto">
          <a:xfrm>
            <a:off x="4114800" y="3886200"/>
            <a:ext cx="1139825" cy="517525"/>
          </a:xfrm>
          <a:prstGeom prst="rect">
            <a:avLst/>
          </a:prstGeom>
          <a:noFill/>
          <a:ln w="9525">
            <a:noFill/>
            <a:miter lim="800000"/>
            <a:headEnd/>
            <a:tailEnd/>
          </a:ln>
          <a:effectLst/>
        </p:spPr>
        <p:txBody>
          <a:bodyPr wrap="none">
            <a:spAutoFit/>
          </a:bodyPr>
          <a:lstStyle/>
          <a:p>
            <a:pPr algn="ctr"/>
            <a:r>
              <a:rPr lang="en-US" dirty="0"/>
              <a:t>Remittance</a:t>
            </a:r>
          </a:p>
          <a:p>
            <a:pPr algn="ctr"/>
            <a:r>
              <a:rPr lang="en-US" dirty="0"/>
              <a:t>data</a:t>
            </a:r>
          </a:p>
        </p:txBody>
      </p:sp>
      <p:sp>
        <p:nvSpPr>
          <p:cNvPr id="226324" name="Text Box 20"/>
          <p:cNvSpPr txBox="1">
            <a:spLocks noChangeArrowheads="1"/>
          </p:cNvSpPr>
          <p:nvPr/>
        </p:nvSpPr>
        <p:spPr bwMode="auto">
          <a:xfrm>
            <a:off x="6519863" y="3962400"/>
            <a:ext cx="1208087" cy="517525"/>
          </a:xfrm>
          <a:prstGeom prst="rect">
            <a:avLst/>
          </a:prstGeom>
          <a:noFill/>
          <a:ln w="9525">
            <a:noFill/>
            <a:miter lim="800000"/>
            <a:headEnd/>
            <a:tailEnd/>
          </a:ln>
          <a:effectLst/>
        </p:spPr>
        <p:txBody>
          <a:bodyPr wrap="none">
            <a:spAutoFit/>
          </a:bodyPr>
          <a:lstStyle/>
          <a:p>
            <a:pPr algn="ctr"/>
            <a:r>
              <a:rPr lang="en-US"/>
              <a:t>Receivables</a:t>
            </a:r>
          </a:p>
          <a:p>
            <a:pPr algn="ctr"/>
            <a:r>
              <a:rPr lang="en-US"/>
              <a:t>Information</a:t>
            </a:r>
          </a:p>
        </p:txBody>
      </p:sp>
      <p:sp>
        <p:nvSpPr>
          <p:cNvPr id="226325" name="Text Box 21"/>
          <p:cNvSpPr txBox="1">
            <a:spLocks noChangeArrowheads="1"/>
          </p:cNvSpPr>
          <p:nvPr/>
        </p:nvSpPr>
        <p:spPr bwMode="auto">
          <a:xfrm>
            <a:off x="3505200" y="5029200"/>
            <a:ext cx="833438" cy="304800"/>
          </a:xfrm>
          <a:prstGeom prst="rect">
            <a:avLst/>
          </a:prstGeom>
          <a:noFill/>
          <a:ln w="9525">
            <a:noFill/>
            <a:miter lim="800000"/>
            <a:headEnd/>
            <a:tailEnd/>
          </a:ln>
          <a:effectLst/>
        </p:spPr>
        <p:txBody>
          <a:bodyPr wrap="none">
            <a:spAutoFit/>
          </a:bodyPr>
          <a:lstStyle/>
          <a:p>
            <a:pPr algn="ctr"/>
            <a:r>
              <a:rPr lang="en-US"/>
              <a:t>Deposit</a:t>
            </a:r>
          </a:p>
        </p:txBody>
      </p:sp>
      <p:sp>
        <p:nvSpPr>
          <p:cNvPr id="226326" name="Rectangle 22"/>
          <p:cNvSpPr>
            <a:spLocks noChangeArrowheads="1"/>
          </p:cNvSpPr>
          <p:nvPr/>
        </p:nvSpPr>
        <p:spPr bwMode="auto">
          <a:xfrm>
            <a:off x="228600" y="1524000"/>
            <a:ext cx="4267200" cy="18288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400" b="1" dirty="0">
                <a:latin typeface="Times New Roman" pitchFamily="18" charset="0"/>
                <a:cs typeface="Times New Roman" pitchFamily="18" charset="0"/>
              </a:rPr>
              <a:t>Data flows are shown in red.</a:t>
            </a:r>
          </a:p>
          <a:p>
            <a:pPr marL="342900" indent="-342900">
              <a:spcBef>
                <a:spcPct val="20000"/>
              </a:spcBef>
              <a:buFontTx/>
              <a:buChar char="•"/>
            </a:pPr>
            <a:r>
              <a:rPr lang="en-US" sz="2400" b="1" dirty="0">
                <a:latin typeface="Times New Roman" pitchFamily="18" charset="0"/>
                <a:cs typeface="Times New Roman" pitchFamily="18" charset="0"/>
              </a:rPr>
              <a:t>Does it appear that a data flow can be two-way?</a:t>
            </a:r>
          </a:p>
          <a:p>
            <a:pPr marL="342900" indent="-342900">
              <a:spcBef>
                <a:spcPct val="20000"/>
              </a:spcBef>
              <a:buFontTx/>
              <a:buChar char="•"/>
            </a:pPr>
            <a:r>
              <a:rPr lang="en-US" sz="2400" b="1" dirty="0">
                <a:latin typeface="Times New Roman" pitchFamily="18" charset="0"/>
                <a:cs typeface="Times New Roman" pitchFamily="18" charset="0"/>
              </a:rPr>
              <a:t>If so, how is it handled?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6326">
                                            <p:bg/>
                                          </p:spTgt>
                                        </p:tgtEl>
                                        <p:attrNameLst>
                                          <p:attrName>style.visibility</p:attrName>
                                        </p:attrNameLst>
                                      </p:cBhvr>
                                      <p:to>
                                        <p:strVal val="visible"/>
                                      </p:to>
                                    </p:set>
                                    <p:anim calcmode="lin" valueType="num">
                                      <p:cBhvr>
                                        <p:cTn id="7" dur="500" fill="hold"/>
                                        <p:tgtEl>
                                          <p:spTgt spid="226326">
                                            <p:bg/>
                                          </p:spTgt>
                                        </p:tgtEl>
                                        <p:attrNameLst>
                                          <p:attrName>ppt_w</p:attrName>
                                        </p:attrNameLst>
                                      </p:cBhvr>
                                      <p:tavLst>
                                        <p:tav tm="0">
                                          <p:val>
                                            <p:fltVal val="0"/>
                                          </p:val>
                                        </p:tav>
                                        <p:tav tm="100000">
                                          <p:val>
                                            <p:strVal val="#ppt_w"/>
                                          </p:val>
                                        </p:tav>
                                      </p:tavLst>
                                    </p:anim>
                                    <p:anim calcmode="lin" valueType="num">
                                      <p:cBhvr>
                                        <p:cTn id="8" dur="500" fill="hold"/>
                                        <p:tgtEl>
                                          <p:spTgt spid="226326">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26326">
                                            <p:txEl>
                                              <p:pRg st="0" end="0"/>
                                            </p:txEl>
                                          </p:spTgt>
                                        </p:tgtEl>
                                        <p:attrNameLst>
                                          <p:attrName>style.visibility</p:attrName>
                                        </p:attrNameLst>
                                      </p:cBhvr>
                                      <p:to>
                                        <p:strVal val="visible"/>
                                      </p:to>
                                    </p:set>
                                    <p:anim calcmode="lin" valueType="num">
                                      <p:cBhvr>
                                        <p:cTn id="13" dur="500" fill="hold"/>
                                        <p:tgtEl>
                                          <p:spTgt spid="22632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2632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26326">
                                            <p:txEl>
                                              <p:pRg st="1" end="1"/>
                                            </p:txEl>
                                          </p:spTgt>
                                        </p:tgtEl>
                                        <p:attrNameLst>
                                          <p:attrName>style.visibility</p:attrName>
                                        </p:attrNameLst>
                                      </p:cBhvr>
                                      <p:to>
                                        <p:strVal val="visible"/>
                                      </p:to>
                                    </p:set>
                                    <p:anim calcmode="lin" valueType="num">
                                      <p:cBhvr>
                                        <p:cTn id="19" dur="500" fill="hold"/>
                                        <p:tgtEl>
                                          <p:spTgt spid="22632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2632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26326">
                                            <p:txEl>
                                              <p:pRg st="2" end="2"/>
                                            </p:txEl>
                                          </p:spTgt>
                                        </p:tgtEl>
                                        <p:attrNameLst>
                                          <p:attrName>style.visibility</p:attrName>
                                        </p:attrNameLst>
                                      </p:cBhvr>
                                      <p:to>
                                        <p:strVal val="visible"/>
                                      </p:to>
                                    </p:set>
                                    <p:anim calcmode="lin" valueType="num">
                                      <p:cBhvr>
                                        <p:cTn id="25" dur="500" fill="hold"/>
                                        <p:tgtEl>
                                          <p:spTgt spid="226326">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632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26"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27331" name="Rectangle 3"/>
          <p:cNvSpPr>
            <a:spLocks noGrp="1" noChangeArrowheads="1"/>
          </p:cNvSpPr>
          <p:nvPr>
            <p:ph type="body" idx="1"/>
          </p:nvPr>
        </p:nvSpPr>
        <p:spPr>
          <a:xfrm>
            <a:off x="228600" y="1371600"/>
            <a:ext cx="8763000" cy="1828800"/>
          </a:xfrm>
          <a:ln/>
        </p:spPr>
        <p:txBody>
          <a:bodyPr/>
          <a:lstStyle/>
          <a:p>
            <a:r>
              <a:rPr lang="en-US" dirty="0">
                <a:latin typeface="Times New Roman" pitchFamily="18" charset="0"/>
                <a:cs typeface="Times New Roman" pitchFamily="18" charset="0"/>
              </a:rPr>
              <a:t>As you probably </a:t>
            </a:r>
            <a:r>
              <a:rPr lang="en-US" dirty="0" smtClean="0">
                <a:latin typeface="Times New Roman" pitchFamily="18" charset="0"/>
                <a:cs typeface="Times New Roman" pitchFamily="18" charset="0"/>
              </a:rPr>
              <a:t>see </a:t>
            </a:r>
            <a:r>
              <a:rPr lang="en-US" dirty="0">
                <a:latin typeface="Times New Roman" pitchFamily="18" charset="0"/>
                <a:cs typeface="Times New Roman" pitchFamily="18" charset="0"/>
              </a:rPr>
              <a:t>from the previous slides, if a data flow is two-way, use a</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bi-directional arrow.</a:t>
            </a:r>
          </a:p>
          <a:p>
            <a:pPr lvl="1">
              <a:buFontTx/>
              <a:buNone/>
            </a:pPr>
            <a:endParaRPr lang="en-US" sz="2400" dirty="0"/>
          </a:p>
        </p:txBody>
      </p:sp>
      <p:sp>
        <p:nvSpPr>
          <p:cNvPr id="227333" name="Oval 5"/>
          <p:cNvSpPr>
            <a:spLocks noChangeArrowheads="1"/>
          </p:cNvSpPr>
          <p:nvPr/>
        </p:nvSpPr>
        <p:spPr bwMode="auto">
          <a:xfrm>
            <a:off x="6477000" y="3657600"/>
            <a:ext cx="1981200" cy="1676400"/>
          </a:xfrm>
          <a:prstGeom prst="ellipse">
            <a:avLst/>
          </a:prstGeom>
          <a:solidFill>
            <a:schemeClr val="accent1"/>
          </a:solidFill>
          <a:ln w="76200">
            <a:solidFill>
              <a:schemeClr val="tx1"/>
            </a:solidFill>
            <a:round/>
            <a:headEnd/>
            <a:tailEnd/>
          </a:ln>
          <a:effectLst/>
        </p:spPr>
        <p:txBody>
          <a:bodyPr wrap="none" anchor="ctr"/>
          <a:lstStyle/>
          <a:p>
            <a:pPr algn="ctr"/>
            <a:r>
              <a:rPr lang="en-US" sz="2800"/>
              <a:t>Update</a:t>
            </a:r>
          </a:p>
          <a:p>
            <a:pPr algn="ctr"/>
            <a:r>
              <a:rPr lang="en-US" sz="2800"/>
              <a:t>Receiv-</a:t>
            </a:r>
          </a:p>
          <a:p>
            <a:pPr algn="ctr"/>
            <a:r>
              <a:rPr lang="en-US" sz="2800"/>
              <a:t>ables</a:t>
            </a:r>
          </a:p>
        </p:txBody>
      </p:sp>
      <p:sp>
        <p:nvSpPr>
          <p:cNvPr id="227335" name="Line 7"/>
          <p:cNvSpPr>
            <a:spLocks noChangeShapeType="1"/>
          </p:cNvSpPr>
          <p:nvPr/>
        </p:nvSpPr>
        <p:spPr bwMode="auto">
          <a:xfrm>
            <a:off x="2590800" y="4572000"/>
            <a:ext cx="3733800" cy="0"/>
          </a:xfrm>
          <a:prstGeom prst="line">
            <a:avLst/>
          </a:prstGeom>
          <a:noFill/>
          <a:ln w="76200">
            <a:solidFill>
              <a:schemeClr val="tx1"/>
            </a:solidFill>
            <a:round/>
            <a:headEnd type="triangle" w="med" len="med"/>
            <a:tailEnd type="triangle" w="med" len="med"/>
          </a:ln>
          <a:effectLst/>
        </p:spPr>
        <p:txBody>
          <a:bodyPr/>
          <a:lstStyle/>
          <a:p>
            <a:endParaRPr lang="en-US"/>
          </a:p>
        </p:txBody>
      </p:sp>
      <p:grpSp>
        <p:nvGrpSpPr>
          <p:cNvPr id="2" name="Group 10"/>
          <p:cNvGrpSpPr>
            <a:grpSpLocks/>
          </p:cNvGrpSpPr>
          <p:nvPr/>
        </p:nvGrpSpPr>
        <p:grpSpPr bwMode="auto">
          <a:xfrm>
            <a:off x="762000" y="4038600"/>
            <a:ext cx="1600200" cy="990600"/>
            <a:chOff x="480" y="2544"/>
            <a:chExt cx="1008" cy="624"/>
          </a:xfrm>
        </p:grpSpPr>
        <p:sp>
          <p:nvSpPr>
            <p:cNvPr id="227334" name="Text Box 6"/>
            <p:cNvSpPr txBox="1">
              <a:spLocks noChangeArrowheads="1"/>
            </p:cNvSpPr>
            <p:nvPr/>
          </p:nvSpPr>
          <p:spPr bwMode="auto">
            <a:xfrm>
              <a:off x="528" y="2544"/>
              <a:ext cx="951" cy="596"/>
            </a:xfrm>
            <a:prstGeom prst="rect">
              <a:avLst/>
            </a:prstGeom>
            <a:solidFill>
              <a:schemeClr val="accent1"/>
            </a:solidFill>
            <a:ln w="9525">
              <a:noFill/>
              <a:miter lim="800000"/>
              <a:headEnd/>
              <a:tailEnd/>
            </a:ln>
            <a:effectLst/>
          </p:spPr>
          <p:txBody>
            <a:bodyPr>
              <a:spAutoFit/>
            </a:bodyPr>
            <a:lstStyle/>
            <a:p>
              <a:r>
                <a:rPr lang="en-US" sz="2800"/>
                <a:t>General</a:t>
              </a:r>
            </a:p>
            <a:p>
              <a:r>
                <a:rPr lang="en-US" sz="2800"/>
                <a:t>Ledger</a:t>
              </a:r>
            </a:p>
          </p:txBody>
        </p:sp>
        <p:sp>
          <p:nvSpPr>
            <p:cNvPr id="227336" name="Line 8"/>
            <p:cNvSpPr>
              <a:spLocks noChangeShapeType="1"/>
            </p:cNvSpPr>
            <p:nvPr/>
          </p:nvSpPr>
          <p:spPr bwMode="auto">
            <a:xfrm>
              <a:off x="528" y="2544"/>
              <a:ext cx="960" cy="0"/>
            </a:xfrm>
            <a:prstGeom prst="line">
              <a:avLst/>
            </a:prstGeom>
            <a:noFill/>
            <a:ln w="76200">
              <a:solidFill>
                <a:schemeClr val="tx1"/>
              </a:solidFill>
              <a:round/>
              <a:headEnd/>
              <a:tailEnd/>
            </a:ln>
            <a:effectLst/>
          </p:spPr>
          <p:txBody>
            <a:bodyPr/>
            <a:lstStyle/>
            <a:p>
              <a:endParaRPr lang="en-US"/>
            </a:p>
          </p:txBody>
        </p:sp>
        <p:sp>
          <p:nvSpPr>
            <p:cNvPr id="227337" name="Line 9"/>
            <p:cNvSpPr>
              <a:spLocks noChangeShapeType="1"/>
            </p:cNvSpPr>
            <p:nvPr/>
          </p:nvSpPr>
          <p:spPr bwMode="auto">
            <a:xfrm>
              <a:off x="480" y="3168"/>
              <a:ext cx="1008" cy="0"/>
            </a:xfrm>
            <a:prstGeom prst="line">
              <a:avLst/>
            </a:prstGeom>
            <a:noFill/>
            <a:ln w="762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7331">
                                            <p:txEl>
                                              <p:pRg st="0" end="0"/>
                                            </p:txEl>
                                          </p:spTgt>
                                        </p:tgtEl>
                                        <p:attrNameLst>
                                          <p:attrName>style.visibility</p:attrName>
                                        </p:attrNameLst>
                                      </p:cBhvr>
                                      <p:to>
                                        <p:strVal val="visible"/>
                                      </p:to>
                                    </p:set>
                                    <p:animEffect transition="in" filter="wipe(up)">
                                      <p:cBhvr>
                                        <p:cTn id="7" dur="500"/>
                                        <p:tgtEl>
                                          <p:spTgt spid="22733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27333"/>
                                        </p:tgtEl>
                                        <p:attrNameLst>
                                          <p:attrName>style.visibility</p:attrName>
                                        </p:attrNameLst>
                                      </p:cBhvr>
                                      <p:to>
                                        <p:strVal val="visible"/>
                                      </p:to>
                                    </p:set>
                                    <p:animEffect transition="in" filter="dissolve">
                                      <p:cBhvr>
                                        <p:cTn id="15" dur="500"/>
                                        <p:tgtEl>
                                          <p:spTgt spid="227333"/>
                                        </p:tgtEl>
                                      </p:cBhvr>
                                    </p:animEffect>
                                  </p:childTnLst>
                                </p:cTn>
                              </p:par>
                            </p:childTnLst>
                          </p:cTn>
                        </p:par>
                        <p:par>
                          <p:cTn id="16" fill="hold">
                            <p:stCondLst>
                              <p:cond delay="1500"/>
                            </p:stCondLst>
                            <p:childTnLst>
                              <p:par>
                                <p:cTn id="17" presetID="16" presetClass="entr" presetSubtype="37" fill="hold" grpId="0" nodeType="afterEffect">
                                  <p:stCondLst>
                                    <p:cond delay="0"/>
                                  </p:stCondLst>
                                  <p:childTnLst>
                                    <p:set>
                                      <p:cBhvr>
                                        <p:cTn id="18" dur="1" fill="hold">
                                          <p:stCondLst>
                                            <p:cond delay="0"/>
                                          </p:stCondLst>
                                        </p:cTn>
                                        <p:tgtEl>
                                          <p:spTgt spid="227335"/>
                                        </p:tgtEl>
                                        <p:attrNameLst>
                                          <p:attrName>style.visibility</p:attrName>
                                        </p:attrNameLst>
                                      </p:cBhvr>
                                      <p:to>
                                        <p:strVal val="visible"/>
                                      </p:to>
                                    </p:set>
                                    <p:animEffect transition="in" filter="barn(outVertical)">
                                      <p:cBhvr>
                                        <p:cTn id="19" dur="500"/>
                                        <p:tgtEl>
                                          <p:spTgt spid="2273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bldLvl="5" autoUpdateAnimBg="0"/>
      <p:bldP spid="227333" grpId="0" animBg="1" autoUpdateAnimBg="0"/>
      <p:bldP spid="22733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28355" name="Rectangle 3"/>
          <p:cNvSpPr>
            <a:spLocks noGrp="1" noChangeArrowheads="1"/>
          </p:cNvSpPr>
          <p:nvPr>
            <p:ph type="body" idx="1"/>
          </p:nvPr>
        </p:nvSpPr>
        <p:spPr>
          <a:xfrm>
            <a:off x="457200" y="1600200"/>
            <a:ext cx="8229600" cy="1600200"/>
          </a:xfrm>
          <a:ln/>
        </p:spPr>
        <p:txBody>
          <a:bodyPr/>
          <a:lstStyle/>
          <a:p>
            <a:r>
              <a:rPr lang="en-US" b="1" dirty="0">
                <a:latin typeface="Times New Roman" pitchFamily="18" charset="0"/>
                <a:cs typeface="Times New Roman" pitchFamily="18" charset="0"/>
              </a:rPr>
              <a:t>If two data elements flow together, then the use of one data flow line is appropriate.</a:t>
            </a:r>
          </a:p>
          <a:p>
            <a:pPr lvl="1">
              <a:buFontTx/>
              <a:buNone/>
            </a:pPr>
            <a:endParaRPr lang="en-US" sz="2400" dirty="0"/>
          </a:p>
        </p:txBody>
      </p:sp>
      <p:sp>
        <p:nvSpPr>
          <p:cNvPr id="228357" name="Rectangle 5"/>
          <p:cNvSpPr>
            <a:spLocks noChangeArrowheads="1"/>
          </p:cNvSpPr>
          <p:nvPr/>
        </p:nvSpPr>
        <p:spPr bwMode="auto">
          <a:xfrm>
            <a:off x="533400" y="3810000"/>
            <a:ext cx="1981200" cy="1524000"/>
          </a:xfrm>
          <a:prstGeom prst="rect">
            <a:avLst/>
          </a:prstGeom>
          <a:solidFill>
            <a:schemeClr val="accent1"/>
          </a:solidFill>
          <a:ln w="76200">
            <a:solidFill>
              <a:schemeClr val="tx1"/>
            </a:solidFill>
            <a:miter lim="800000"/>
            <a:headEnd/>
            <a:tailEnd/>
          </a:ln>
          <a:effectLst/>
        </p:spPr>
        <p:txBody>
          <a:bodyPr wrap="none" anchor="ctr"/>
          <a:lstStyle/>
          <a:p>
            <a:pPr algn="ctr"/>
            <a:r>
              <a:rPr lang="en-US" sz="2800"/>
              <a:t>Customer</a:t>
            </a:r>
          </a:p>
        </p:txBody>
      </p:sp>
      <p:sp>
        <p:nvSpPr>
          <p:cNvPr id="228358" name="Oval 6"/>
          <p:cNvSpPr>
            <a:spLocks noChangeArrowheads="1"/>
          </p:cNvSpPr>
          <p:nvPr/>
        </p:nvSpPr>
        <p:spPr bwMode="auto">
          <a:xfrm>
            <a:off x="6324600" y="3657600"/>
            <a:ext cx="1905000" cy="1828800"/>
          </a:xfrm>
          <a:prstGeom prst="ellipse">
            <a:avLst/>
          </a:prstGeom>
          <a:solidFill>
            <a:schemeClr val="accent1"/>
          </a:solidFill>
          <a:ln w="76200">
            <a:solidFill>
              <a:schemeClr val="tx1"/>
            </a:solidFill>
            <a:round/>
            <a:headEnd/>
            <a:tailEnd/>
          </a:ln>
          <a:effectLst/>
        </p:spPr>
        <p:txBody>
          <a:bodyPr wrap="none" anchor="ctr"/>
          <a:lstStyle/>
          <a:p>
            <a:pPr algn="ctr"/>
            <a:r>
              <a:rPr lang="en-US" sz="2800"/>
              <a:t>Process</a:t>
            </a:r>
          </a:p>
          <a:p>
            <a:pPr algn="ctr"/>
            <a:r>
              <a:rPr lang="en-US" sz="2800"/>
              <a:t>Payment</a:t>
            </a:r>
          </a:p>
        </p:txBody>
      </p:sp>
      <p:sp>
        <p:nvSpPr>
          <p:cNvPr id="228359" name="Line 7"/>
          <p:cNvSpPr>
            <a:spLocks noChangeShapeType="1"/>
          </p:cNvSpPr>
          <p:nvPr/>
        </p:nvSpPr>
        <p:spPr bwMode="auto">
          <a:xfrm>
            <a:off x="2590800" y="4572000"/>
            <a:ext cx="3657600" cy="0"/>
          </a:xfrm>
          <a:prstGeom prst="line">
            <a:avLst/>
          </a:prstGeom>
          <a:noFill/>
          <a:ln w="76200">
            <a:solidFill>
              <a:schemeClr val="tx1"/>
            </a:solidFill>
            <a:round/>
            <a:headEnd/>
            <a:tailEnd type="triangle" w="med" len="med"/>
          </a:ln>
          <a:effectLst/>
        </p:spPr>
        <p:txBody>
          <a:bodyPr/>
          <a:lstStyle/>
          <a:p>
            <a:endParaRPr lang="en-US"/>
          </a:p>
        </p:txBody>
      </p:sp>
      <p:sp>
        <p:nvSpPr>
          <p:cNvPr id="228360" name="Text Box 8"/>
          <p:cNvSpPr txBox="1">
            <a:spLocks noChangeArrowheads="1"/>
          </p:cNvSpPr>
          <p:nvPr/>
        </p:nvSpPr>
        <p:spPr bwMode="auto">
          <a:xfrm>
            <a:off x="2667000" y="3962400"/>
            <a:ext cx="3886200" cy="461665"/>
          </a:xfrm>
          <a:prstGeom prst="rect">
            <a:avLst/>
          </a:prstGeom>
          <a:noFill/>
          <a:ln w="9525">
            <a:noFill/>
            <a:miter lim="800000"/>
            <a:headEnd/>
            <a:tailEnd/>
          </a:ln>
          <a:effectLst/>
        </p:spPr>
        <p:txBody>
          <a:bodyPr wrap="square">
            <a:spAutoFit/>
          </a:bodyPr>
          <a:lstStyle/>
          <a:p>
            <a:r>
              <a:rPr lang="en-US" sz="2400" b="1" dirty="0"/>
              <a:t>Cash </a:t>
            </a:r>
            <a:r>
              <a:rPr lang="en-US" sz="2400" b="1" dirty="0" err="1"/>
              <a:t>Rec’t</a:t>
            </a:r>
            <a:r>
              <a:rPr lang="en-US" sz="2400" b="1" dirty="0"/>
              <a:t> &amp; Remittance Slip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up)">
                                      <p:cBhvr>
                                        <p:cTn id="7" dur="500"/>
                                        <p:tgtEl>
                                          <p:spTgt spid="228355">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8357"/>
                                        </p:tgtEl>
                                        <p:attrNameLst>
                                          <p:attrName>style.visibility</p:attrName>
                                        </p:attrNameLst>
                                      </p:cBhvr>
                                      <p:to>
                                        <p:strVal val="visible"/>
                                      </p:to>
                                    </p:set>
                                    <p:animEffect transition="in" filter="wipe(left)">
                                      <p:cBhvr>
                                        <p:cTn id="11" dur="500"/>
                                        <p:tgtEl>
                                          <p:spTgt spid="22835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8359"/>
                                        </p:tgtEl>
                                        <p:attrNameLst>
                                          <p:attrName>style.visibility</p:attrName>
                                        </p:attrNameLst>
                                      </p:cBhvr>
                                      <p:to>
                                        <p:strVal val="visible"/>
                                      </p:to>
                                    </p:set>
                                    <p:animEffect transition="in" filter="wipe(left)">
                                      <p:cBhvr>
                                        <p:cTn id="15" dur="500"/>
                                        <p:tgtEl>
                                          <p:spTgt spid="22835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28360"/>
                                        </p:tgtEl>
                                        <p:attrNameLst>
                                          <p:attrName>style.visibility</p:attrName>
                                        </p:attrNameLst>
                                      </p:cBhvr>
                                      <p:to>
                                        <p:strVal val="visible"/>
                                      </p:to>
                                    </p:set>
                                    <p:animEffect transition="in" filter="wipe(left)">
                                      <p:cBhvr>
                                        <p:cTn id="19" dur="500"/>
                                        <p:tgtEl>
                                          <p:spTgt spid="22836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28358"/>
                                        </p:tgtEl>
                                        <p:attrNameLst>
                                          <p:attrName>style.visibility</p:attrName>
                                        </p:attrNameLst>
                                      </p:cBhvr>
                                      <p:to>
                                        <p:strVal val="visible"/>
                                      </p:to>
                                    </p:set>
                                    <p:animEffect transition="in" filter="wipe(left)">
                                      <p:cBhvr>
                                        <p:cTn id="23" dur="500"/>
                                        <p:tgtEl>
                                          <p:spTgt spid="228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bldLvl="5" autoUpdateAnimBg="0"/>
      <p:bldP spid="228357" grpId="0" animBg="1" autoUpdateAnimBg="0"/>
      <p:bldP spid="228358" grpId="0" animBg="1" autoUpdateAnimBg="0"/>
      <p:bldP spid="228359" grpId="0" animBg="1"/>
      <p:bldP spid="2283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ln/>
        </p:spPr>
        <p:txBody>
          <a:bodyPr/>
          <a:lstStyle/>
          <a:p>
            <a:r>
              <a:rPr lang="en-US" dirty="0">
                <a:solidFill>
                  <a:srgbClr val="00B0F0"/>
                </a:solidFill>
              </a:rPr>
              <a:t>INTRODUCTION</a:t>
            </a:r>
          </a:p>
        </p:txBody>
      </p:sp>
      <p:sp>
        <p:nvSpPr>
          <p:cNvPr id="202755" name="Rectangle 3"/>
          <p:cNvSpPr>
            <a:spLocks noGrp="1" noChangeArrowheads="1"/>
          </p:cNvSpPr>
          <p:nvPr>
            <p:ph type="body" idx="1"/>
          </p:nvPr>
        </p:nvSpPr>
        <p:spPr>
          <a:ln/>
        </p:spPr>
        <p:txBody>
          <a:bodyPr>
            <a:normAutofit/>
          </a:bodyPr>
          <a:lstStyle/>
          <a:p>
            <a:pPr>
              <a:lnSpc>
                <a:spcPct val="90000"/>
              </a:lnSpc>
            </a:pPr>
            <a:r>
              <a:rPr lang="en-US" b="1" dirty="0">
                <a:latin typeface="Times New Roman" pitchFamily="18" charset="0"/>
                <a:cs typeface="Times New Roman" pitchFamily="18" charset="0"/>
              </a:rPr>
              <a:t>Questions to be addressed in this chapter include:</a:t>
            </a:r>
          </a:p>
          <a:p>
            <a:pPr lvl="1">
              <a:lnSpc>
                <a:spcPct val="90000"/>
              </a:lnSpc>
            </a:pPr>
            <a:r>
              <a:rPr lang="en-US" sz="3200" b="1" dirty="0">
                <a:latin typeface="Times New Roman" pitchFamily="18" charset="0"/>
                <a:cs typeface="Times New Roman" pitchFamily="18" charset="0"/>
              </a:rPr>
              <a:t>What is the purpose of documentation?</a:t>
            </a:r>
          </a:p>
          <a:p>
            <a:pPr lvl="1">
              <a:lnSpc>
                <a:spcPct val="90000"/>
              </a:lnSpc>
            </a:pPr>
            <a:r>
              <a:rPr lang="en-US" sz="3200" b="1" dirty="0">
                <a:latin typeface="Times New Roman" pitchFamily="18" charset="0"/>
                <a:cs typeface="Times New Roman" pitchFamily="18" charset="0"/>
              </a:rPr>
              <a:t>Why do accountants need to understand documentation?</a:t>
            </a:r>
          </a:p>
          <a:p>
            <a:pPr lvl="1">
              <a:lnSpc>
                <a:spcPct val="90000"/>
              </a:lnSpc>
            </a:pPr>
            <a:r>
              <a:rPr lang="en-US" sz="3200" b="1" dirty="0">
                <a:latin typeface="Times New Roman" pitchFamily="18" charset="0"/>
                <a:cs typeface="Times New Roman" pitchFamily="18" charset="0"/>
              </a:rPr>
              <a:t>What documentation techniques are used in accounting systems?</a:t>
            </a:r>
          </a:p>
          <a:p>
            <a:pPr lvl="1">
              <a:lnSpc>
                <a:spcPct val="90000"/>
              </a:lnSpc>
            </a:pPr>
            <a:r>
              <a:rPr lang="en-US" sz="3200" b="1" dirty="0">
                <a:latin typeface="Times New Roman" pitchFamily="18" charset="0"/>
                <a:cs typeface="Times New Roman" pitchFamily="18" charset="0"/>
              </a:rPr>
              <a:t>What are data flow diagrams and flowcharts</a:t>
            </a:r>
            <a:r>
              <a:rPr lang="en-US" sz="3200" b="1" dirty="0" smtClean="0">
                <a:latin typeface="Times New Roman" pitchFamily="18" charset="0"/>
                <a:cs typeface="Times New Roman" pitchFamily="18" charset="0"/>
              </a:rPr>
              <a:t>?</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 calcmode="lin" valueType="num">
                                      <p:cBhvr>
                                        <p:cTn id="7" dur="500" fill="hold"/>
                                        <p:tgtEl>
                                          <p:spTgt spid="202754"/>
                                        </p:tgtEl>
                                        <p:attrNameLst>
                                          <p:attrName>ppt_w</p:attrName>
                                        </p:attrNameLst>
                                      </p:cBhvr>
                                      <p:tavLst>
                                        <p:tav tm="0">
                                          <p:val>
                                            <p:fltVal val="0"/>
                                          </p:val>
                                        </p:tav>
                                        <p:tav tm="100000">
                                          <p:val>
                                            <p:strVal val="#ppt_w"/>
                                          </p:val>
                                        </p:tav>
                                      </p:tavLst>
                                    </p:anim>
                                    <p:anim calcmode="lin" valueType="num">
                                      <p:cBhvr>
                                        <p:cTn id="8" dur="500" fill="hold"/>
                                        <p:tgtEl>
                                          <p:spTgt spid="20275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02755">
                                            <p:txEl>
                                              <p:pRg st="0" end="0"/>
                                            </p:txEl>
                                          </p:spTgt>
                                        </p:tgtEl>
                                        <p:attrNameLst>
                                          <p:attrName>style.visibility</p:attrName>
                                        </p:attrNameLst>
                                      </p:cBhvr>
                                      <p:to>
                                        <p:strVal val="visible"/>
                                      </p:to>
                                    </p:set>
                                    <p:animEffect transition="in" filter="wipe(up)">
                                      <p:cBhvr>
                                        <p:cTn id="13" dur="500"/>
                                        <p:tgtEl>
                                          <p:spTgt spid="20275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02755">
                                            <p:txEl>
                                              <p:pRg st="1" end="1"/>
                                            </p:txEl>
                                          </p:spTgt>
                                        </p:tgtEl>
                                        <p:attrNameLst>
                                          <p:attrName>style.visibility</p:attrName>
                                        </p:attrNameLst>
                                      </p:cBhvr>
                                      <p:to>
                                        <p:strVal val="visible"/>
                                      </p:to>
                                    </p:set>
                                    <p:animEffect transition="in" filter="wipe(up)">
                                      <p:cBhvr>
                                        <p:cTn id="18" dur="500"/>
                                        <p:tgtEl>
                                          <p:spTgt spid="2027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02755">
                                            <p:txEl>
                                              <p:pRg st="2" end="2"/>
                                            </p:txEl>
                                          </p:spTgt>
                                        </p:tgtEl>
                                        <p:attrNameLst>
                                          <p:attrName>style.visibility</p:attrName>
                                        </p:attrNameLst>
                                      </p:cBhvr>
                                      <p:to>
                                        <p:strVal val="visible"/>
                                      </p:to>
                                    </p:set>
                                    <p:animEffect transition="in" filter="wipe(up)">
                                      <p:cBhvr>
                                        <p:cTn id="23" dur="500"/>
                                        <p:tgtEl>
                                          <p:spTgt spid="20275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02755">
                                            <p:txEl>
                                              <p:pRg st="3" end="3"/>
                                            </p:txEl>
                                          </p:spTgt>
                                        </p:tgtEl>
                                        <p:attrNameLst>
                                          <p:attrName>style.visibility</p:attrName>
                                        </p:attrNameLst>
                                      </p:cBhvr>
                                      <p:to>
                                        <p:strVal val="visible"/>
                                      </p:to>
                                    </p:set>
                                    <p:animEffect transition="in" filter="wipe(up)">
                                      <p:cBhvr>
                                        <p:cTn id="28" dur="500"/>
                                        <p:tgtEl>
                                          <p:spTgt spid="20275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02755">
                                            <p:txEl>
                                              <p:pRg st="4" end="4"/>
                                            </p:txEl>
                                          </p:spTgt>
                                        </p:tgtEl>
                                        <p:attrNameLst>
                                          <p:attrName>style.visibility</p:attrName>
                                        </p:attrNameLst>
                                      </p:cBhvr>
                                      <p:to>
                                        <p:strVal val="visible"/>
                                      </p:to>
                                    </p:set>
                                    <p:animEffect transition="in" filter="wipe(up)">
                                      <p:cBhvr>
                                        <p:cTn id="33" dur="500"/>
                                        <p:tgtEl>
                                          <p:spTgt spid="202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nimBg="1" autoUpdateAnimBg="0"/>
      <p:bldP spid="202755"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29379" name="Rectangle 3"/>
          <p:cNvSpPr>
            <a:spLocks noGrp="1" noChangeArrowheads="1"/>
          </p:cNvSpPr>
          <p:nvPr>
            <p:ph type="body" idx="1"/>
          </p:nvPr>
        </p:nvSpPr>
        <p:spPr>
          <a:xfrm>
            <a:off x="152400" y="1600200"/>
            <a:ext cx="8839200" cy="1600200"/>
          </a:xfrm>
          <a:ln/>
        </p:spPr>
        <p:txBody>
          <a:bodyPr>
            <a:normAutofit lnSpcReduction="10000"/>
          </a:bodyPr>
          <a:lstStyle/>
          <a:p>
            <a:r>
              <a:rPr lang="en-US" sz="3600" b="1" dirty="0">
                <a:latin typeface="Times New Roman" pitchFamily="18" charset="0"/>
                <a:cs typeface="Times New Roman" pitchFamily="18" charset="0"/>
              </a:rPr>
              <a:t>If the data elements do not always flow together, then multiple lines will be needed.</a:t>
            </a:r>
          </a:p>
          <a:p>
            <a:pPr lvl="1">
              <a:buFontTx/>
              <a:buNone/>
            </a:pPr>
            <a:endParaRPr lang="en-US" sz="3200" b="1" dirty="0"/>
          </a:p>
        </p:txBody>
      </p:sp>
      <p:sp>
        <p:nvSpPr>
          <p:cNvPr id="229384" name="Rectangle 8"/>
          <p:cNvSpPr>
            <a:spLocks noChangeArrowheads="1"/>
          </p:cNvSpPr>
          <p:nvPr/>
        </p:nvSpPr>
        <p:spPr bwMode="auto">
          <a:xfrm>
            <a:off x="533400" y="4343400"/>
            <a:ext cx="1981200" cy="1524000"/>
          </a:xfrm>
          <a:prstGeom prst="rect">
            <a:avLst/>
          </a:prstGeom>
          <a:solidFill>
            <a:schemeClr val="accent1"/>
          </a:solidFill>
          <a:ln w="76200">
            <a:solidFill>
              <a:schemeClr val="tx1"/>
            </a:solidFill>
            <a:miter lim="800000"/>
            <a:headEnd/>
            <a:tailEnd/>
          </a:ln>
          <a:effectLst/>
        </p:spPr>
        <p:txBody>
          <a:bodyPr wrap="none" anchor="ctr"/>
          <a:lstStyle/>
          <a:p>
            <a:pPr algn="ctr"/>
            <a:r>
              <a:rPr lang="en-US" sz="2800"/>
              <a:t>Customer</a:t>
            </a:r>
          </a:p>
        </p:txBody>
      </p:sp>
      <p:sp>
        <p:nvSpPr>
          <p:cNvPr id="229385" name="Oval 9"/>
          <p:cNvSpPr>
            <a:spLocks noChangeArrowheads="1"/>
          </p:cNvSpPr>
          <p:nvPr/>
        </p:nvSpPr>
        <p:spPr bwMode="auto">
          <a:xfrm>
            <a:off x="6477000" y="4038600"/>
            <a:ext cx="1905000" cy="1828800"/>
          </a:xfrm>
          <a:prstGeom prst="ellipse">
            <a:avLst/>
          </a:prstGeom>
          <a:solidFill>
            <a:schemeClr val="accent1"/>
          </a:solidFill>
          <a:ln w="76200">
            <a:solidFill>
              <a:schemeClr val="tx1"/>
            </a:solidFill>
            <a:round/>
            <a:headEnd/>
            <a:tailEnd/>
          </a:ln>
          <a:effectLst/>
        </p:spPr>
        <p:txBody>
          <a:bodyPr wrap="none" anchor="ctr"/>
          <a:lstStyle/>
          <a:p>
            <a:pPr algn="ctr"/>
            <a:r>
              <a:rPr lang="en-US" sz="2800"/>
              <a:t>Process</a:t>
            </a:r>
          </a:p>
          <a:p>
            <a:pPr algn="ctr"/>
            <a:r>
              <a:rPr lang="en-US" sz="2800"/>
              <a:t>Payment</a:t>
            </a:r>
          </a:p>
        </p:txBody>
      </p:sp>
      <p:sp>
        <p:nvSpPr>
          <p:cNvPr id="229386" name="Line 10"/>
          <p:cNvSpPr>
            <a:spLocks noChangeShapeType="1"/>
          </p:cNvSpPr>
          <p:nvPr/>
        </p:nvSpPr>
        <p:spPr bwMode="auto">
          <a:xfrm>
            <a:off x="2667000" y="4876800"/>
            <a:ext cx="3657600" cy="0"/>
          </a:xfrm>
          <a:prstGeom prst="line">
            <a:avLst/>
          </a:prstGeom>
          <a:noFill/>
          <a:ln w="76200">
            <a:solidFill>
              <a:schemeClr val="tx1"/>
            </a:solidFill>
            <a:round/>
            <a:headEnd/>
            <a:tailEnd type="triangle" w="med" len="med"/>
          </a:ln>
          <a:effectLst/>
        </p:spPr>
        <p:txBody>
          <a:bodyPr/>
          <a:lstStyle/>
          <a:p>
            <a:endParaRPr lang="en-US"/>
          </a:p>
        </p:txBody>
      </p:sp>
      <p:sp>
        <p:nvSpPr>
          <p:cNvPr id="229387" name="Text Box 11"/>
          <p:cNvSpPr txBox="1">
            <a:spLocks noChangeArrowheads="1"/>
          </p:cNvSpPr>
          <p:nvPr/>
        </p:nvSpPr>
        <p:spPr bwMode="auto">
          <a:xfrm>
            <a:off x="3429000" y="4495800"/>
            <a:ext cx="1836785" cy="369332"/>
          </a:xfrm>
          <a:prstGeom prst="rect">
            <a:avLst/>
          </a:prstGeom>
          <a:noFill/>
          <a:ln w="9525">
            <a:noFill/>
            <a:miter lim="800000"/>
            <a:headEnd/>
            <a:tailEnd/>
          </a:ln>
          <a:effectLst/>
        </p:spPr>
        <p:txBody>
          <a:bodyPr wrap="none">
            <a:spAutoFit/>
          </a:bodyPr>
          <a:lstStyle/>
          <a:p>
            <a:r>
              <a:rPr lang="en-US" sz="1800" b="1" dirty="0"/>
              <a:t>Customer Inquiry</a:t>
            </a:r>
          </a:p>
        </p:txBody>
      </p:sp>
      <p:sp>
        <p:nvSpPr>
          <p:cNvPr id="229388" name="Line 12"/>
          <p:cNvSpPr>
            <a:spLocks noChangeShapeType="1"/>
          </p:cNvSpPr>
          <p:nvPr/>
        </p:nvSpPr>
        <p:spPr bwMode="auto">
          <a:xfrm>
            <a:off x="2667000" y="5562600"/>
            <a:ext cx="3657600" cy="0"/>
          </a:xfrm>
          <a:prstGeom prst="line">
            <a:avLst/>
          </a:prstGeom>
          <a:noFill/>
          <a:ln w="76200">
            <a:solidFill>
              <a:schemeClr val="tx1"/>
            </a:solidFill>
            <a:round/>
            <a:headEnd/>
            <a:tailEnd type="triangle" w="med" len="med"/>
          </a:ln>
          <a:effectLst/>
        </p:spPr>
        <p:txBody>
          <a:bodyPr/>
          <a:lstStyle/>
          <a:p>
            <a:endParaRPr lang="en-US"/>
          </a:p>
        </p:txBody>
      </p:sp>
      <p:sp>
        <p:nvSpPr>
          <p:cNvPr id="229389" name="Text Box 13"/>
          <p:cNvSpPr txBox="1">
            <a:spLocks noChangeArrowheads="1"/>
          </p:cNvSpPr>
          <p:nvPr/>
        </p:nvSpPr>
        <p:spPr bwMode="auto">
          <a:xfrm>
            <a:off x="3505200" y="5181600"/>
            <a:ext cx="1999715" cy="369332"/>
          </a:xfrm>
          <a:prstGeom prst="rect">
            <a:avLst/>
          </a:prstGeom>
          <a:noFill/>
          <a:ln w="9525">
            <a:noFill/>
            <a:miter lim="800000"/>
            <a:headEnd/>
            <a:tailEnd/>
          </a:ln>
          <a:effectLst/>
        </p:spPr>
        <p:txBody>
          <a:bodyPr wrap="none">
            <a:spAutoFit/>
          </a:bodyPr>
          <a:lstStyle/>
          <a:p>
            <a:r>
              <a:rPr lang="en-US" sz="1800" b="1" dirty="0"/>
              <a:t>Customer Payment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wipe(up)">
                                      <p:cBhvr>
                                        <p:cTn id="7" dur="500"/>
                                        <p:tgtEl>
                                          <p:spTgt spid="22937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9384"/>
                                        </p:tgtEl>
                                        <p:attrNameLst>
                                          <p:attrName>style.visibility</p:attrName>
                                        </p:attrNameLst>
                                      </p:cBhvr>
                                      <p:to>
                                        <p:strVal val="visible"/>
                                      </p:to>
                                    </p:set>
                                    <p:animEffect transition="in" filter="wipe(left)">
                                      <p:cBhvr>
                                        <p:cTn id="11" dur="500"/>
                                        <p:tgtEl>
                                          <p:spTgt spid="22938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9386"/>
                                        </p:tgtEl>
                                        <p:attrNameLst>
                                          <p:attrName>style.visibility</p:attrName>
                                        </p:attrNameLst>
                                      </p:cBhvr>
                                      <p:to>
                                        <p:strVal val="visible"/>
                                      </p:to>
                                    </p:set>
                                    <p:animEffect transition="in" filter="wipe(left)">
                                      <p:cBhvr>
                                        <p:cTn id="15" dur="500"/>
                                        <p:tgtEl>
                                          <p:spTgt spid="22938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29388"/>
                                        </p:tgtEl>
                                        <p:attrNameLst>
                                          <p:attrName>style.visibility</p:attrName>
                                        </p:attrNameLst>
                                      </p:cBhvr>
                                      <p:to>
                                        <p:strVal val="visible"/>
                                      </p:to>
                                    </p:set>
                                    <p:animEffect transition="in" filter="wipe(left)">
                                      <p:cBhvr>
                                        <p:cTn id="19" dur="500"/>
                                        <p:tgtEl>
                                          <p:spTgt spid="22938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29387"/>
                                        </p:tgtEl>
                                        <p:attrNameLst>
                                          <p:attrName>style.visibility</p:attrName>
                                        </p:attrNameLst>
                                      </p:cBhvr>
                                      <p:to>
                                        <p:strVal val="visible"/>
                                      </p:to>
                                    </p:set>
                                    <p:animEffect transition="in" filter="wipe(left)">
                                      <p:cBhvr>
                                        <p:cTn id="23" dur="500"/>
                                        <p:tgtEl>
                                          <p:spTgt spid="229387"/>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29389"/>
                                        </p:tgtEl>
                                        <p:attrNameLst>
                                          <p:attrName>style.visibility</p:attrName>
                                        </p:attrNameLst>
                                      </p:cBhvr>
                                      <p:to>
                                        <p:strVal val="visible"/>
                                      </p:to>
                                    </p:set>
                                    <p:animEffect transition="in" filter="wipe(left)">
                                      <p:cBhvr>
                                        <p:cTn id="27" dur="500"/>
                                        <p:tgtEl>
                                          <p:spTgt spid="229389"/>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29385"/>
                                        </p:tgtEl>
                                        <p:attrNameLst>
                                          <p:attrName>style.visibility</p:attrName>
                                        </p:attrNameLst>
                                      </p:cBhvr>
                                      <p:to>
                                        <p:strVal val="visible"/>
                                      </p:to>
                                    </p:set>
                                    <p:animEffect transition="in" filter="wipe(left)">
                                      <p:cBhvr>
                                        <p:cTn id="31" dur="500"/>
                                        <p:tgtEl>
                                          <p:spTgt spid="229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bldLvl="5" autoUpdateAnimBg="0"/>
      <p:bldP spid="229384" grpId="0" animBg="1" autoUpdateAnimBg="0"/>
      <p:bldP spid="229385" grpId="0" animBg="1" autoUpdateAnimBg="0"/>
      <p:bldP spid="229386" grpId="0" animBg="1"/>
      <p:bldP spid="229387" grpId="0" autoUpdateAnimBg="0"/>
      <p:bldP spid="229388" grpId="0" animBg="1"/>
      <p:bldP spid="22938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33475" name="Rectangle 3"/>
          <p:cNvSpPr>
            <a:spLocks noGrp="1" noChangeArrowheads="1"/>
          </p:cNvSpPr>
          <p:nvPr>
            <p:ph type="body" idx="1"/>
          </p:nvPr>
        </p:nvSpPr>
        <p:spPr>
          <a:xfrm>
            <a:off x="457200" y="1600200"/>
            <a:ext cx="8229600" cy="4876800"/>
          </a:xfrm>
          <a:ln/>
        </p:spPr>
        <p:txBody>
          <a:bodyPr/>
          <a:lstStyle/>
          <a:p>
            <a:r>
              <a:rPr lang="en-US" dirty="0"/>
              <a:t>A data flow diagram consists of four basic elements:</a:t>
            </a:r>
          </a:p>
          <a:p>
            <a:pPr lvl="1"/>
            <a:r>
              <a:rPr lang="en-US" dirty="0"/>
              <a:t>Data sources and destinations</a:t>
            </a:r>
          </a:p>
          <a:p>
            <a:pPr lvl="1"/>
            <a:r>
              <a:rPr lang="en-US" dirty="0"/>
              <a:t>Data flows</a:t>
            </a:r>
          </a:p>
          <a:p>
            <a:pPr lvl="1"/>
            <a:r>
              <a:rPr lang="en-US" dirty="0"/>
              <a:t>Transformation processes</a:t>
            </a:r>
          </a:p>
          <a:p>
            <a:pPr lvl="1"/>
            <a:r>
              <a:rPr lang="en-US" dirty="0"/>
              <a:t>Data stores</a:t>
            </a:r>
          </a:p>
        </p:txBody>
      </p:sp>
      <p:sp>
        <p:nvSpPr>
          <p:cNvPr id="233476" name="Rectangle 4"/>
          <p:cNvSpPr>
            <a:spLocks noChangeArrowheads="1"/>
          </p:cNvSpPr>
          <p:nvPr/>
        </p:nvSpPr>
        <p:spPr bwMode="auto">
          <a:xfrm>
            <a:off x="762000" y="3733800"/>
            <a:ext cx="5486400" cy="533400"/>
          </a:xfrm>
          <a:prstGeom prst="rect">
            <a:avLst/>
          </a:prstGeom>
          <a:noFill/>
          <a:ln w="57150">
            <a:solidFill>
              <a:srgbClr val="CC00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33476"/>
                                        </p:tgtEl>
                                        <p:attrNameLst>
                                          <p:attrName>style.visibility</p:attrName>
                                        </p:attrNameLst>
                                      </p:cBhvr>
                                      <p:to>
                                        <p:strVal val="visible"/>
                                      </p:to>
                                    </p:set>
                                    <p:anim calcmode="lin" valueType="num">
                                      <p:cBhvr>
                                        <p:cTn id="7" dur="500" fill="hold"/>
                                        <p:tgtEl>
                                          <p:spTgt spid="233476"/>
                                        </p:tgtEl>
                                        <p:attrNameLst>
                                          <p:attrName>ppt_w</p:attrName>
                                        </p:attrNameLst>
                                      </p:cBhvr>
                                      <p:tavLst>
                                        <p:tav tm="0">
                                          <p:val>
                                            <p:fltVal val="0"/>
                                          </p:val>
                                        </p:tav>
                                        <p:tav tm="100000">
                                          <p:val>
                                            <p:strVal val="#ppt_w"/>
                                          </p:val>
                                        </p:tav>
                                      </p:tavLst>
                                    </p:anim>
                                    <p:anim calcmode="lin" valueType="num">
                                      <p:cBhvr>
                                        <p:cTn id="8" dur="500" fill="hold"/>
                                        <p:tgtEl>
                                          <p:spTgt spid="23347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6"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34499" name="Rectangle 3"/>
          <p:cNvSpPr>
            <a:spLocks noGrp="1" noChangeArrowheads="1"/>
          </p:cNvSpPr>
          <p:nvPr>
            <p:ph type="body" idx="1"/>
          </p:nvPr>
        </p:nvSpPr>
        <p:spPr>
          <a:xfrm>
            <a:off x="457200" y="1600200"/>
            <a:ext cx="8229600" cy="1981200"/>
          </a:xfrm>
          <a:ln/>
        </p:spPr>
        <p:txBody>
          <a:bodyPr>
            <a:noAutofit/>
          </a:bodyPr>
          <a:lstStyle/>
          <a:p>
            <a:r>
              <a:rPr lang="en-US" dirty="0">
                <a:latin typeface="Times New Roman" pitchFamily="18" charset="0"/>
                <a:cs typeface="Times New Roman" pitchFamily="18" charset="0"/>
              </a:rPr>
              <a:t>Processes</a:t>
            </a:r>
          </a:p>
          <a:p>
            <a:pPr lvl="1"/>
            <a:r>
              <a:rPr lang="en-US" sz="3200" b="1" dirty="0">
                <a:latin typeface="Times New Roman" pitchFamily="18" charset="0"/>
                <a:cs typeface="Times New Roman" pitchFamily="18" charset="0"/>
              </a:rPr>
              <a:t>Appear as circles</a:t>
            </a:r>
          </a:p>
          <a:p>
            <a:pPr lvl="1"/>
            <a:r>
              <a:rPr lang="en-US" sz="3200" b="1" dirty="0">
                <a:latin typeface="Times New Roman" pitchFamily="18" charset="0"/>
                <a:cs typeface="Times New Roman" pitchFamily="18" charset="0"/>
              </a:rPr>
              <a:t>Represent the transformation of data</a:t>
            </a:r>
          </a:p>
        </p:txBody>
      </p:sp>
      <p:sp>
        <p:nvSpPr>
          <p:cNvPr id="234501" name="Oval 5"/>
          <p:cNvSpPr>
            <a:spLocks noChangeArrowheads="1"/>
          </p:cNvSpPr>
          <p:nvPr/>
        </p:nvSpPr>
        <p:spPr bwMode="auto">
          <a:xfrm>
            <a:off x="3276600" y="3733800"/>
            <a:ext cx="2133600" cy="1905000"/>
          </a:xfrm>
          <a:prstGeom prst="ellipse">
            <a:avLst/>
          </a:prstGeom>
          <a:solidFill>
            <a:schemeClr val="accent1"/>
          </a:solidFill>
          <a:ln w="57150">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wipe(up)">
                                      <p:cBhvr>
                                        <p:cTn id="7" dur="500"/>
                                        <p:tgtEl>
                                          <p:spTgt spid="234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4499">
                                            <p:txEl>
                                              <p:pRg st="1" end="1"/>
                                            </p:txEl>
                                          </p:spTgt>
                                        </p:tgtEl>
                                        <p:attrNameLst>
                                          <p:attrName>style.visibility</p:attrName>
                                        </p:attrNameLst>
                                      </p:cBhvr>
                                      <p:to>
                                        <p:strVal val="visible"/>
                                      </p:to>
                                    </p:set>
                                    <p:animEffect transition="in" filter="wipe(up)">
                                      <p:cBhvr>
                                        <p:cTn id="12" dur="500"/>
                                        <p:tgtEl>
                                          <p:spTgt spid="234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4499">
                                            <p:txEl>
                                              <p:pRg st="2" end="2"/>
                                            </p:txEl>
                                          </p:spTgt>
                                        </p:tgtEl>
                                        <p:attrNameLst>
                                          <p:attrName>style.visibility</p:attrName>
                                        </p:attrNameLst>
                                      </p:cBhvr>
                                      <p:to>
                                        <p:strVal val="visible"/>
                                      </p:to>
                                    </p:set>
                                    <p:animEffect transition="in" filter="wipe(up)">
                                      <p:cBhvr>
                                        <p:cTn id="17" dur="500"/>
                                        <p:tgtEl>
                                          <p:spTgt spid="234499">
                                            <p:txEl>
                                              <p:pRg st="2" end="2"/>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234501"/>
                                        </p:tgtEl>
                                        <p:attrNameLst>
                                          <p:attrName>style.visibility</p:attrName>
                                        </p:attrNameLst>
                                      </p:cBhvr>
                                      <p:to>
                                        <p:strVal val="visible"/>
                                      </p:to>
                                    </p:set>
                                    <p:animEffect transition="in" filter="dissolve">
                                      <p:cBhvr>
                                        <p:cTn id="21" dur="500"/>
                                        <p:tgtEl>
                                          <p:spTgt spid="234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bldLvl="5" autoUpdateAnimBg="0"/>
      <p:bldP spid="23450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36548" name="Rectangle 4"/>
          <p:cNvSpPr>
            <a:spLocks noChangeArrowheads="1"/>
          </p:cNvSpPr>
          <p:nvPr/>
        </p:nvSpPr>
        <p:spPr bwMode="auto">
          <a:xfrm>
            <a:off x="228600" y="39624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Customer</a:t>
            </a:r>
          </a:p>
        </p:txBody>
      </p:sp>
      <p:sp>
        <p:nvSpPr>
          <p:cNvPr id="236549" name="Oval 5"/>
          <p:cNvSpPr>
            <a:spLocks noChangeArrowheads="1"/>
          </p:cNvSpPr>
          <p:nvPr/>
        </p:nvSpPr>
        <p:spPr bwMode="auto">
          <a:xfrm>
            <a:off x="2819400" y="3886200"/>
            <a:ext cx="1295400" cy="1143000"/>
          </a:xfrm>
          <a:prstGeom prst="ellipse">
            <a:avLst/>
          </a:prstGeom>
          <a:solidFill>
            <a:schemeClr val="accent1"/>
          </a:solidFill>
          <a:ln w="76200">
            <a:solidFill>
              <a:srgbClr val="FF3300"/>
            </a:solidFill>
            <a:round/>
            <a:headEnd/>
            <a:tailEnd/>
          </a:ln>
          <a:effectLst/>
        </p:spPr>
        <p:txBody>
          <a:bodyPr wrap="none" anchor="ctr"/>
          <a:lstStyle/>
          <a:p>
            <a:pPr algn="ctr"/>
            <a:r>
              <a:rPr lang="en-US" sz="1800"/>
              <a:t>1.0</a:t>
            </a:r>
          </a:p>
          <a:p>
            <a:pPr algn="ctr"/>
            <a:r>
              <a:rPr lang="en-US" sz="1800"/>
              <a:t>Process</a:t>
            </a:r>
          </a:p>
          <a:p>
            <a:pPr algn="ctr"/>
            <a:r>
              <a:rPr lang="en-US" sz="1800"/>
              <a:t>Payment</a:t>
            </a:r>
          </a:p>
        </p:txBody>
      </p:sp>
      <p:sp>
        <p:nvSpPr>
          <p:cNvPr id="236550" name="Oval 6"/>
          <p:cNvSpPr>
            <a:spLocks noChangeArrowheads="1"/>
          </p:cNvSpPr>
          <p:nvPr/>
        </p:nvSpPr>
        <p:spPr bwMode="auto">
          <a:xfrm>
            <a:off x="5257800" y="3886200"/>
            <a:ext cx="1295400" cy="1143000"/>
          </a:xfrm>
          <a:prstGeom prst="ellipse">
            <a:avLst/>
          </a:prstGeom>
          <a:solidFill>
            <a:schemeClr val="accent1"/>
          </a:solidFill>
          <a:ln w="76200">
            <a:solidFill>
              <a:srgbClr val="FF3300"/>
            </a:solidFill>
            <a:round/>
            <a:headEnd/>
            <a:tailEnd/>
          </a:ln>
          <a:effectLst/>
        </p:spPr>
        <p:txBody>
          <a:bodyPr wrap="none" anchor="ctr"/>
          <a:lstStyle/>
          <a:p>
            <a:pPr algn="ctr"/>
            <a:r>
              <a:rPr lang="en-US" sz="1800"/>
              <a:t>2.0</a:t>
            </a:r>
          </a:p>
          <a:p>
            <a:pPr algn="ctr"/>
            <a:r>
              <a:rPr lang="en-US" sz="1800"/>
              <a:t>Update</a:t>
            </a:r>
          </a:p>
          <a:p>
            <a:pPr algn="ctr"/>
            <a:r>
              <a:rPr lang="en-US" sz="1800"/>
              <a:t>A/R</a:t>
            </a:r>
          </a:p>
        </p:txBody>
      </p:sp>
      <p:sp>
        <p:nvSpPr>
          <p:cNvPr id="236551" name="Rectangle 7"/>
          <p:cNvSpPr>
            <a:spLocks noChangeArrowheads="1"/>
          </p:cNvSpPr>
          <p:nvPr/>
        </p:nvSpPr>
        <p:spPr bwMode="auto">
          <a:xfrm>
            <a:off x="7924800" y="4038600"/>
            <a:ext cx="10668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Credit</a:t>
            </a:r>
          </a:p>
          <a:p>
            <a:pPr algn="ctr"/>
            <a:r>
              <a:rPr lang="en-US" sz="1800"/>
              <a:t>Manager</a:t>
            </a:r>
          </a:p>
        </p:txBody>
      </p:sp>
      <p:sp>
        <p:nvSpPr>
          <p:cNvPr id="236552" name="Rectangle 8"/>
          <p:cNvSpPr>
            <a:spLocks noChangeArrowheads="1"/>
          </p:cNvSpPr>
          <p:nvPr/>
        </p:nvSpPr>
        <p:spPr bwMode="auto">
          <a:xfrm>
            <a:off x="2971800" y="55626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Bank</a:t>
            </a:r>
          </a:p>
        </p:txBody>
      </p:sp>
      <p:grpSp>
        <p:nvGrpSpPr>
          <p:cNvPr id="2" name="Group 9"/>
          <p:cNvGrpSpPr>
            <a:grpSpLocks/>
          </p:cNvGrpSpPr>
          <p:nvPr/>
        </p:nvGrpSpPr>
        <p:grpSpPr bwMode="auto">
          <a:xfrm>
            <a:off x="5334000" y="2133600"/>
            <a:ext cx="1600200" cy="914400"/>
            <a:chOff x="3168" y="1008"/>
            <a:chExt cx="864" cy="576"/>
          </a:xfrm>
        </p:grpSpPr>
        <p:sp>
          <p:nvSpPr>
            <p:cNvPr id="236554" name="Rectangle 10"/>
            <p:cNvSpPr>
              <a:spLocks noChangeArrowheads="1"/>
            </p:cNvSpPr>
            <p:nvPr/>
          </p:nvSpPr>
          <p:spPr bwMode="auto">
            <a:xfrm>
              <a:off x="3168" y="1008"/>
              <a:ext cx="864" cy="576"/>
            </a:xfrm>
            <a:prstGeom prst="rect">
              <a:avLst/>
            </a:prstGeom>
            <a:solidFill>
              <a:schemeClr val="accent1"/>
            </a:solidFill>
            <a:ln w="9525">
              <a:noFill/>
              <a:miter lim="800000"/>
              <a:headEnd/>
              <a:tailEnd/>
            </a:ln>
            <a:effectLst/>
          </p:spPr>
          <p:txBody>
            <a:bodyPr wrap="none" anchor="ctr"/>
            <a:lstStyle/>
            <a:p>
              <a:pPr algn="ctr"/>
              <a:r>
                <a:rPr lang="en-US" sz="1800"/>
                <a:t>Accounts</a:t>
              </a:r>
            </a:p>
            <a:p>
              <a:pPr algn="ctr"/>
              <a:r>
                <a:rPr lang="en-US" sz="1800"/>
                <a:t>Receivable</a:t>
              </a:r>
            </a:p>
          </p:txBody>
        </p:sp>
        <p:sp>
          <p:nvSpPr>
            <p:cNvPr id="236555" name="Line 11"/>
            <p:cNvSpPr>
              <a:spLocks noChangeShapeType="1"/>
            </p:cNvSpPr>
            <p:nvPr/>
          </p:nvSpPr>
          <p:spPr bwMode="auto">
            <a:xfrm>
              <a:off x="3168" y="1008"/>
              <a:ext cx="864" cy="0"/>
            </a:xfrm>
            <a:prstGeom prst="line">
              <a:avLst/>
            </a:prstGeom>
            <a:noFill/>
            <a:ln w="57150">
              <a:solidFill>
                <a:schemeClr val="tx1"/>
              </a:solidFill>
              <a:round/>
              <a:headEnd/>
              <a:tailEnd/>
            </a:ln>
            <a:effectLst/>
          </p:spPr>
          <p:txBody>
            <a:bodyPr/>
            <a:lstStyle/>
            <a:p>
              <a:endParaRPr lang="en-US"/>
            </a:p>
          </p:txBody>
        </p:sp>
        <p:sp>
          <p:nvSpPr>
            <p:cNvPr id="236556" name="Line 12"/>
            <p:cNvSpPr>
              <a:spLocks noChangeShapeType="1"/>
            </p:cNvSpPr>
            <p:nvPr/>
          </p:nvSpPr>
          <p:spPr bwMode="auto">
            <a:xfrm>
              <a:off x="3168" y="1584"/>
              <a:ext cx="864" cy="0"/>
            </a:xfrm>
            <a:prstGeom prst="line">
              <a:avLst/>
            </a:prstGeom>
            <a:noFill/>
            <a:ln w="57150">
              <a:solidFill>
                <a:schemeClr val="tx1"/>
              </a:solidFill>
              <a:round/>
              <a:headEnd/>
              <a:tailEnd/>
            </a:ln>
            <a:effectLst/>
          </p:spPr>
          <p:txBody>
            <a:bodyPr/>
            <a:lstStyle/>
            <a:p>
              <a:endParaRPr lang="en-US"/>
            </a:p>
          </p:txBody>
        </p:sp>
      </p:grpSp>
      <p:sp>
        <p:nvSpPr>
          <p:cNvPr id="236557" name="Line 13"/>
          <p:cNvSpPr>
            <a:spLocks noChangeShapeType="1"/>
          </p:cNvSpPr>
          <p:nvPr/>
        </p:nvSpPr>
        <p:spPr bwMode="auto">
          <a:xfrm>
            <a:off x="1600200" y="4572000"/>
            <a:ext cx="1219200" cy="0"/>
          </a:xfrm>
          <a:prstGeom prst="line">
            <a:avLst/>
          </a:prstGeom>
          <a:noFill/>
          <a:ln w="57150">
            <a:solidFill>
              <a:schemeClr val="tx1"/>
            </a:solidFill>
            <a:round/>
            <a:headEnd/>
            <a:tailEnd type="triangle" w="med" len="med"/>
          </a:ln>
          <a:effectLst/>
        </p:spPr>
        <p:txBody>
          <a:bodyPr/>
          <a:lstStyle/>
          <a:p>
            <a:endParaRPr lang="en-US"/>
          </a:p>
        </p:txBody>
      </p:sp>
      <p:sp>
        <p:nvSpPr>
          <p:cNvPr id="236558" name="Line 14"/>
          <p:cNvSpPr>
            <a:spLocks noChangeShapeType="1"/>
          </p:cNvSpPr>
          <p:nvPr/>
        </p:nvSpPr>
        <p:spPr bwMode="auto">
          <a:xfrm>
            <a:off x="4191000" y="4648200"/>
            <a:ext cx="1066800" cy="0"/>
          </a:xfrm>
          <a:prstGeom prst="line">
            <a:avLst/>
          </a:prstGeom>
          <a:noFill/>
          <a:ln w="57150">
            <a:solidFill>
              <a:schemeClr val="tx1"/>
            </a:solidFill>
            <a:round/>
            <a:headEnd/>
            <a:tailEnd type="triangle" w="med" len="med"/>
          </a:ln>
          <a:effectLst/>
        </p:spPr>
        <p:txBody>
          <a:bodyPr/>
          <a:lstStyle/>
          <a:p>
            <a:endParaRPr lang="en-US"/>
          </a:p>
        </p:txBody>
      </p:sp>
      <p:sp>
        <p:nvSpPr>
          <p:cNvPr id="236559" name="Line 15"/>
          <p:cNvSpPr>
            <a:spLocks noChangeShapeType="1"/>
          </p:cNvSpPr>
          <p:nvPr/>
        </p:nvSpPr>
        <p:spPr bwMode="auto">
          <a:xfrm>
            <a:off x="6705600" y="4648200"/>
            <a:ext cx="914400" cy="0"/>
          </a:xfrm>
          <a:prstGeom prst="line">
            <a:avLst/>
          </a:prstGeom>
          <a:noFill/>
          <a:ln w="57150">
            <a:solidFill>
              <a:schemeClr val="tx1"/>
            </a:solidFill>
            <a:round/>
            <a:headEnd/>
            <a:tailEnd type="triangle" w="med" len="med"/>
          </a:ln>
          <a:effectLst/>
        </p:spPr>
        <p:txBody>
          <a:bodyPr/>
          <a:lstStyle/>
          <a:p>
            <a:endParaRPr lang="en-US"/>
          </a:p>
        </p:txBody>
      </p:sp>
      <p:sp>
        <p:nvSpPr>
          <p:cNvPr id="236560" name="Line 16"/>
          <p:cNvSpPr>
            <a:spLocks noChangeShapeType="1"/>
          </p:cNvSpPr>
          <p:nvPr/>
        </p:nvSpPr>
        <p:spPr bwMode="auto">
          <a:xfrm flipV="1">
            <a:off x="5867400" y="3048000"/>
            <a:ext cx="0" cy="7620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236561" name="Line 17"/>
          <p:cNvSpPr>
            <a:spLocks noChangeShapeType="1"/>
          </p:cNvSpPr>
          <p:nvPr/>
        </p:nvSpPr>
        <p:spPr bwMode="auto">
          <a:xfrm>
            <a:off x="3505200" y="5105400"/>
            <a:ext cx="0" cy="457200"/>
          </a:xfrm>
          <a:prstGeom prst="line">
            <a:avLst/>
          </a:prstGeom>
          <a:noFill/>
          <a:ln w="57150">
            <a:solidFill>
              <a:schemeClr val="tx1"/>
            </a:solidFill>
            <a:round/>
            <a:headEnd/>
            <a:tailEnd type="triangle" w="med" len="med"/>
          </a:ln>
          <a:effectLst/>
        </p:spPr>
        <p:txBody>
          <a:bodyPr/>
          <a:lstStyle/>
          <a:p>
            <a:endParaRPr lang="en-US"/>
          </a:p>
        </p:txBody>
      </p:sp>
      <p:sp>
        <p:nvSpPr>
          <p:cNvPr id="236562" name="Text Box 18"/>
          <p:cNvSpPr txBox="1">
            <a:spLocks noChangeArrowheads="1"/>
          </p:cNvSpPr>
          <p:nvPr/>
        </p:nvSpPr>
        <p:spPr bwMode="auto">
          <a:xfrm>
            <a:off x="1524000" y="3902075"/>
            <a:ext cx="1104790" cy="646331"/>
          </a:xfrm>
          <a:prstGeom prst="rect">
            <a:avLst/>
          </a:prstGeom>
          <a:noFill/>
          <a:ln w="9525">
            <a:noFill/>
            <a:miter lim="800000"/>
            <a:headEnd/>
            <a:tailEnd/>
          </a:ln>
          <a:effectLst/>
        </p:spPr>
        <p:txBody>
          <a:bodyPr wrap="none">
            <a:spAutoFit/>
          </a:bodyPr>
          <a:lstStyle/>
          <a:p>
            <a:pPr algn="ctr"/>
            <a:r>
              <a:rPr lang="en-US" b="1" dirty="0"/>
              <a:t>Customer</a:t>
            </a:r>
          </a:p>
          <a:p>
            <a:pPr algn="ctr"/>
            <a:r>
              <a:rPr lang="en-US" b="1" dirty="0"/>
              <a:t>payment</a:t>
            </a:r>
          </a:p>
        </p:txBody>
      </p:sp>
      <p:sp>
        <p:nvSpPr>
          <p:cNvPr id="236563" name="Text Box 19"/>
          <p:cNvSpPr txBox="1">
            <a:spLocks noChangeArrowheads="1"/>
          </p:cNvSpPr>
          <p:nvPr/>
        </p:nvSpPr>
        <p:spPr bwMode="auto">
          <a:xfrm>
            <a:off x="4052888" y="3978275"/>
            <a:ext cx="1274388" cy="646331"/>
          </a:xfrm>
          <a:prstGeom prst="rect">
            <a:avLst/>
          </a:prstGeom>
          <a:noFill/>
          <a:ln w="9525">
            <a:noFill/>
            <a:miter lim="800000"/>
            <a:headEnd/>
            <a:tailEnd/>
          </a:ln>
          <a:effectLst/>
        </p:spPr>
        <p:txBody>
          <a:bodyPr wrap="none">
            <a:spAutoFit/>
          </a:bodyPr>
          <a:lstStyle/>
          <a:p>
            <a:pPr algn="ctr"/>
            <a:r>
              <a:rPr lang="en-US" b="1" dirty="0"/>
              <a:t>Remittance</a:t>
            </a:r>
          </a:p>
          <a:p>
            <a:pPr algn="ctr"/>
            <a:r>
              <a:rPr lang="en-US" b="1" dirty="0"/>
              <a:t>data</a:t>
            </a:r>
          </a:p>
        </p:txBody>
      </p:sp>
      <p:sp>
        <p:nvSpPr>
          <p:cNvPr id="236564" name="Text Box 20"/>
          <p:cNvSpPr txBox="1">
            <a:spLocks noChangeArrowheads="1"/>
          </p:cNvSpPr>
          <p:nvPr/>
        </p:nvSpPr>
        <p:spPr bwMode="auto">
          <a:xfrm>
            <a:off x="6519863" y="3962400"/>
            <a:ext cx="1325619" cy="646331"/>
          </a:xfrm>
          <a:prstGeom prst="rect">
            <a:avLst/>
          </a:prstGeom>
          <a:noFill/>
          <a:ln w="9525">
            <a:noFill/>
            <a:miter lim="800000"/>
            <a:headEnd/>
            <a:tailEnd/>
          </a:ln>
          <a:effectLst/>
        </p:spPr>
        <p:txBody>
          <a:bodyPr wrap="none">
            <a:spAutoFit/>
          </a:bodyPr>
          <a:lstStyle/>
          <a:p>
            <a:pPr algn="ctr"/>
            <a:r>
              <a:rPr lang="en-US" b="1" dirty="0"/>
              <a:t>Receivables</a:t>
            </a:r>
          </a:p>
          <a:p>
            <a:pPr algn="ctr"/>
            <a:r>
              <a:rPr lang="en-US" b="1" dirty="0"/>
              <a:t>Information</a:t>
            </a:r>
          </a:p>
        </p:txBody>
      </p:sp>
      <p:sp>
        <p:nvSpPr>
          <p:cNvPr id="236565" name="Text Box 21"/>
          <p:cNvSpPr txBox="1">
            <a:spLocks noChangeArrowheads="1"/>
          </p:cNvSpPr>
          <p:nvPr/>
        </p:nvSpPr>
        <p:spPr bwMode="auto">
          <a:xfrm>
            <a:off x="3505200" y="5029200"/>
            <a:ext cx="906017" cy="369332"/>
          </a:xfrm>
          <a:prstGeom prst="rect">
            <a:avLst/>
          </a:prstGeom>
          <a:noFill/>
          <a:ln w="9525">
            <a:noFill/>
            <a:miter lim="800000"/>
            <a:headEnd/>
            <a:tailEnd/>
          </a:ln>
          <a:effectLst/>
        </p:spPr>
        <p:txBody>
          <a:bodyPr wrap="none">
            <a:spAutoFit/>
          </a:bodyPr>
          <a:lstStyle/>
          <a:p>
            <a:pPr algn="ctr"/>
            <a:r>
              <a:rPr lang="en-US" dirty="0">
                <a:solidFill>
                  <a:srgbClr val="00B050"/>
                </a:solidFill>
              </a:rPr>
              <a:t>Deposit</a:t>
            </a:r>
          </a:p>
        </p:txBody>
      </p:sp>
      <p:sp>
        <p:nvSpPr>
          <p:cNvPr id="236566" name="Rectangle 22"/>
          <p:cNvSpPr>
            <a:spLocks noChangeArrowheads="1"/>
          </p:cNvSpPr>
          <p:nvPr/>
        </p:nvSpPr>
        <p:spPr bwMode="auto">
          <a:xfrm>
            <a:off x="152400" y="1295400"/>
            <a:ext cx="4953000" cy="22098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800" b="1" dirty="0">
                <a:latin typeface="Times New Roman" pitchFamily="18" charset="0"/>
                <a:cs typeface="Times New Roman" pitchFamily="18" charset="0"/>
              </a:rPr>
              <a:t>The transformation processes are shown in red.</a:t>
            </a:r>
          </a:p>
          <a:p>
            <a:pPr marL="342900" indent="-342900">
              <a:spcBef>
                <a:spcPct val="20000"/>
              </a:spcBef>
              <a:buFontTx/>
              <a:buChar char="•"/>
            </a:pPr>
            <a:r>
              <a:rPr lang="en-US" sz="2800" b="1" dirty="0">
                <a:latin typeface="Times New Roman" pitchFamily="18" charset="0"/>
                <a:cs typeface="Times New Roman" pitchFamily="18" charset="0"/>
              </a:rPr>
              <a:t>Every process must have at least one data inflow and at least one data outflow.  </a:t>
            </a:r>
          </a:p>
          <a:p>
            <a:pPr marL="342900" indent="-342900">
              <a:spcBef>
                <a:spcPct val="20000"/>
              </a:spcBef>
            </a:pPr>
            <a:endParaRPr lang="en-US" sz="2000"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6566">
                                            <p:bg/>
                                          </p:spTgt>
                                        </p:tgtEl>
                                        <p:attrNameLst>
                                          <p:attrName>style.visibility</p:attrName>
                                        </p:attrNameLst>
                                      </p:cBhvr>
                                      <p:to>
                                        <p:strVal val="visible"/>
                                      </p:to>
                                    </p:set>
                                    <p:anim calcmode="lin" valueType="num">
                                      <p:cBhvr>
                                        <p:cTn id="7" dur="500" fill="hold"/>
                                        <p:tgtEl>
                                          <p:spTgt spid="236566">
                                            <p:bg/>
                                          </p:spTgt>
                                        </p:tgtEl>
                                        <p:attrNameLst>
                                          <p:attrName>ppt_w</p:attrName>
                                        </p:attrNameLst>
                                      </p:cBhvr>
                                      <p:tavLst>
                                        <p:tav tm="0">
                                          <p:val>
                                            <p:fltVal val="0"/>
                                          </p:val>
                                        </p:tav>
                                        <p:tav tm="100000">
                                          <p:val>
                                            <p:strVal val="#ppt_w"/>
                                          </p:val>
                                        </p:tav>
                                      </p:tavLst>
                                    </p:anim>
                                    <p:anim calcmode="lin" valueType="num">
                                      <p:cBhvr>
                                        <p:cTn id="8" dur="500" fill="hold"/>
                                        <p:tgtEl>
                                          <p:spTgt spid="236566">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6566">
                                            <p:txEl>
                                              <p:pRg st="0" end="0"/>
                                            </p:txEl>
                                          </p:spTgt>
                                        </p:tgtEl>
                                        <p:attrNameLst>
                                          <p:attrName>style.visibility</p:attrName>
                                        </p:attrNameLst>
                                      </p:cBhvr>
                                      <p:to>
                                        <p:strVal val="visible"/>
                                      </p:to>
                                    </p:set>
                                    <p:anim calcmode="lin" valueType="num">
                                      <p:cBhvr>
                                        <p:cTn id="13" dur="500" fill="hold"/>
                                        <p:tgtEl>
                                          <p:spTgt spid="23656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3656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36566">
                                            <p:txEl>
                                              <p:pRg st="1" end="1"/>
                                            </p:txEl>
                                          </p:spTgt>
                                        </p:tgtEl>
                                        <p:attrNameLst>
                                          <p:attrName>style.visibility</p:attrName>
                                        </p:attrNameLst>
                                      </p:cBhvr>
                                      <p:to>
                                        <p:strVal val="visible"/>
                                      </p:to>
                                    </p:set>
                                    <p:anim calcmode="lin" valueType="num">
                                      <p:cBhvr>
                                        <p:cTn id="19" dur="500" fill="hold"/>
                                        <p:tgtEl>
                                          <p:spTgt spid="236566">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36566">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66"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ln/>
        </p:spPr>
        <p:txBody>
          <a:bodyPr/>
          <a:lstStyle/>
          <a:p>
            <a:r>
              <a:rPr lang="en-US"/>
              <a:t>DATA FLOW DIAGRAMS</a:t>
            </a:r>
          </a:p>
        </p:txBody>
      </p:sp>
      <p:sp>
        <p:nvSpPr>
          <p:cNvPr id="238595" name="Rectangle 3"/>
          <p:cNvSpPr>
            <a:spLocks noGrp="1" noChangeArrowheads="1"/>
          </p:cNvSpPr>
          <p:nvPr>
            <p:ph type="body" idx="1"/>
          </p:nvPr>
        </p:nvSpPr>
        <p:spPr>
          <a:xfrm>
            <a:off x="457200" y="1600200"/>
            <a:ext cx="8229600" cy="2286000"/>
          </a:xfrm>
          <a:ln/>
        </p:spPr>
        <p:txBody>
          <a:bodyPr>
            <a:noAutofit/>
          </a:bodyPr>
          <a:lstStyle/>
          <a:p>
            <a:r>
              <a:rPr lang="en-US" dirty="0">
                <a:latin typeface="Times New Roman" pitchFamily="18" charset="0"/>
                <a:cs typeface="Times New Roman" pitchFamily="18" charset="0"/>
              </a:rPr>
              <a:t>Data stores</a:t>
            </a:r>
          </a:p>
          <a:p>
            <a:pPr lvl="1"/>
            <a:r>
              <a:rPr lang="en-US" sz="3200" dirty="0">
                <a:latin typeface="Times New Roman" pitchFamily="18" charset="0"/>
                <a:cs typeface="Times New Roman" pitchFamily="18" charset="0"/>
              </a:rPr>
              <a:t>Appear as two horizontal lines</a:t>
            </a:r>
          </a:p>
          <a:p>
            <a:pPr lvl="1"/>
            <a:r>
              <a:rPr lang="en-US" sz="3200" dirty="0">
                <a:latin typeface="Times New Roman" pitchFamily="18" charset="0"/>
                <a:cs typeface="Times New Roman" pitchFamily="18" charset="0"/>
              </a:rPr>
              <a:t>Represent a temporary or permanent repository of data</a:t>
            </a:r>
          </a:p>
        </p:txBody>
      </p:sp>
      <p:grpSp>
        <p:nvGrpSpPr>
          <p:cNvPr id="2" name="Group 8"/>
          <p:cNvGrpSpPr>
            <a:grpSpLocks/>
          </p:cNvGrpSpPr>
          <p:nvPr/>
        </p:nvGrpSpPr>
        <p:grpSpPr bwMode="auto">
          <a:xfrm>
            <a:off x="3048000" y="4114800"/>
            <a:ext cx="2895600" cy="1752600"/>
            <a:chOff x="1920" y="2592"/>
            <a:chExt cx="1824" cy="1104"/>
          </a:xfrm>
        </p:grpSpPr>
        <p:sp>
          <p:nvSpPr>
            <p:cNvPr id="238597" name="Rectangle 5"/>
            <p:cNvSpPr>
              <a:spLocks noChangeArrowheads="1"/>
            </p:cNvSpPr>
            <p:nvPr/>
          </p:nvSpPr>
          <p:spPr bwMode="auto">
            <a:xfrm>
              <a:off x="1920" y="2592"/>
              <a:ext cx="1824" cy="1104"/>
            </a:xfrm>
            <a:prstGeom prst="rect">
              <a:avLst/>
            </a:prstGeom>
            <a:solidFill>
              <a:schemeClr val="accent1"/>
            </a:solidFill>
            <a:ln w="9525">
              <a:noFill/>
              <a:miter lim="800000"/>
              <a:headEnd/>
              <a:tailEnd/>
            </a:ln>
            <a:effectLst/>
          </p:spPr>
          <p:txBody>
            <a:bodyPr wrap="none" anchor="ctr"/>
            <a:lstStyle/>
            <a:p>
              <a:endParaRPr lang="en-US"/>
            </a:p>
          </p:txBody>
        </p:sp>
        <p:sp>
          <p:nvSpPr>
            <p:cNvPr id="238598" name="Line 6"/>
            <p:cNvSpPr>
              <a:spLocks noChangeShapeType="1"/>
            </p:cNvSpPr>
            <p:nvPr/>
          </p:nvSpPr>
          <p:spPr bwMode="auto">
            <a:xfrm>
              <a:off x="1920" y="2592"/>
              <a:ext cx="1824" cy="0"/>
            </a:xfrm>
            <a:prstGeom prst="line">
              <a:avLst/>
            </a:prstGeom>
            <a:noFill/>
            <a:ln w="76200">
              <a:solidFill>
                <a:schemeClr val="tx1"/>
              </a:solidFill>
              <a:round/>
              <a:headEnd/>
              <a:tailEnd/>
            </a:ln>
            <a:effectLst/>
          </p:spPr>
          <p:txBody>
            <a:bodyPr/>
            <a:lstStyle/>
            <a:p>
              <a:endParaRPr lang="en-US"/>
            </a:p>
          </p:txBody>
        </p:sp>
        <p:sp>
          <p:nvSpPr>
            <p:cNvPr id="238599" name="Line 7"/>
            <p:cNvSpPr>
              <a:spLocks noChangeShapeType="1"/>
            </p:cNvSpPr>
            <p:nvPr/>
          </p:nvSpPr>
          <p:spPr bwMode="auto">
            <a:xfrm>
              <a:off x="1920" y="3696"/>
              <a:ext cx="1824" cy="0"/>
            </a:xfrm>
            <a:prstGeom prst="line">
              <a:avLst/>
            </a:prstGeom>
            <a:noFill/>
            <a:ln w="76200">
              <a:solidFill>
                <a:schemeClr val="tx1"/>
              </a:solidFill>
              <a:round/>
              <a:headEnd/>
              <a:tailEn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Effect transition="in" filter="wipe(up)">
                                      <p:cBhvr>
                                        <p:cTn id="7" dur="500"/>
                                        <p:tgtEl>
                                          <p:spTgt spid="238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8595">
                                            <p:txEl>
                                              <p:pRg st="1" end="1"/>
                                            </p:txEl>
                                          </p:spTgt>
                                        </p:tgtEl>
                                        <p:attrNameLst>
                                          <p:attrName>style.visibility</p:attrName>
                                        </p:attrNameLst>
                                      </p:cBhvr>
                                      <p:to>
                                        <p:strVal val="visible"/>
                                      </p:to>
                                    </p:set>
                                    <p:animEffect transition="in" filter="wipe(up)">
                                      <p:cBhvr>
                                        <p:cTn id="12" dur="500"/>
                                        <p:tgtEl>
                                          <p:spTgt spid="2385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38595">
                                            <p:txEl>
                                              <p:pRg st="2" end="2"/>
                                            </p:txEl>
                                          </p:spTgt>
                                        </p:tgtEl>
                                        <p:attrNameLst>
                                          <p:attrName>style.visibility</p:attrName>
                                        </p:attrNameLst>
                                      </p:cBhvr>
                                      <p:to>
                                        <p:strVal val="visible"/>
                                      </p:to>
                                    </p:set>
                                    <p:animEffect transition="in" filter="wipe(up)">
                                      <p:cBhvr>
                                        <p:cTn id="17" dur="500"/>
                                        <p:tgtEl>
                                          <p:spTgt spid="238595">
                                            <p:txEl>
                                              <p:pRg st="2" end="2"/>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dissolv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ln/>
        </p:spPr>
        <p:txBody>
          <a:bodyPr/>
          <a:lstStyle/>
          <a:p>
            <a:r>
              <a:rPr lang="en-US"/>
              <a:t>DATA FLOW DIAGRAMS</a:t>
            </a:r>
          </a:p>
        </p:txBody>
      </p:sp>
      <p:sp>
        <p:nvSpPr>
          <p:cNvPr id="239620" name="Rectangle 4"/>
          <p:cNvSpPr>
            <a:spLocks noChangeArrowheads="1"/>
          </p:cNvSpPr>
          <p:nvPr/>
        </p:nvSpPr>
        <p:spPr bwMode="auto">
          <a:xfrm>
            <a:off x="228600" y="39624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Customer</a:t>
            </a:r>
          </a:p>
        </p:txBody>
      </p:sp>
      <p:sp>
        <p:nvSpPr>
          <p:cNvPr id="239621" name="Oval 5"/>
          <p:cNvSpPr>
            <a:spLocks noChangeArrowheads="1"/>
          </p:cNvSpPr>
          <p:nvPr/>
        </p:nvSpPr>
        <p:spPr bwMode="auto">
          <a:xfrm>
            <a:off x="28194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1.0</a:t>
            </a:r>
          </a:p>
          <a:p>
            <a:pPr algn="ctr"/>
            <a:r>
              <a:rPr lang="en-US" sz="1800"/>
              <a:t>Process</a:t>
            </a:r>
          </a:p>
          <a:p>
            <a:pPr algn="ctr"/>
            <a:r>
              <a:rPr lang="en-US" sz="1800"/>
              <a:t>Payment</a:t>
            </a:r>
          </a:p>
        </p:txBody>
      </p:sp>
      <p:sp>
        <p:nvSpPr>
          <p:cNvPr id="239622" name="Oval 6"/>
          <p:cNvSpPr>
            <a:spLocks noChangeArrowheads="1"/>
          </p:cNvSpPr>
          <p:nvPr/>
        </p:nvSpPr>
        <p:spPr bwMode="auto">
          <a:xfrm>
            <a:off x="5257800" y="3886200"/>
            <a:ext cx="1295400" cy="1143000"/>
          </a:xfrm>
          <a:prstGeom prst="ellipse">
            <a:avLst/>
          </a:prstGeom>
          <a:solidFill>
            <a:schemeClr val="accent1"/>
          </a:solidFill>
          <a:ln w="57150">
            <a:solidFill>
              <a:schemeClr val="tx1"/>
            </a:solidFill>
            <a:round/>
            <a:headEnd/>
            <a:tailEnd/>
          </a:ln>
          <a:effectLst/>
        </p:spPr>
        <p:txBody>
          <a:bodyPr wrap="none" anchor="ctr"/>
          <a:lstStyle/>
          <a:p>
            <a:pPr algn="ctr"/>
            <a:r>
              <a:rPr lang="en-US" sz="1800"/>
              <a:t>2.0</a:t>
            </a:r>
          </a:p>
          <a:p>
            <a:pPr algn="ctr"/>
            <a:r>
              <a:rPr lang="en-US" sz="1800"/>
              <a:t>Update</a:t>
            </a:r>
          </a:p>
          <a:p>
            <a:pPr algn="ctr"/>
            <a:r>
              <a:rPr lang="en-US" sz="1800"/>
              <a:t>A/R</a:t>
            </a:r>
          </a:p>
        </p:txBody>
      </p:sp>
      <p:sp>
        <p:nvSpPr>
          <p:cNvPr id="239623" name="Rectangle 7"/>
          <p:cNvSpPr>
            <a:spLocks noChangeArrowheads="1"/>
          </p:cNvSpPr>
          <p:nvPr/>
        </p:nvSpPr>
        <p:spPr bwMode="auto">
          <a:xfrm>
            <a:off x="7848600" y="4038600"/>
            <a:ext cx="9906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dirty="0"/>
              <a:t>Credit</a:t>
            </a:r>
          </a:p>
          <a:p>
            <a:pPr algn="ctr"/>
            <a:r>
              <a:rPr lang="en-US" sz="1800" dirty="0"/>
              <a:t>Manager</a:t>
            </a:r>
          </a:p>
        </p:txBody>
      </p:sp>
      <p:sp>
        <p:nvSpPr>
          <p:cNvPr id="239624" name="Rectangle 8"/>
          <p:cNvSpPr>
            <a:spLocks noChangeArrowheads="1"/>
          </p:cNvSpPr>
          <p:nvPr/>
        </p:nvSpPr>
        <p:spPr bwMode="auto">
          <a:xfrm>
            <a:off x="2971800" y="5562600"/>
            <a:ext cx="1143000" cy="914400"/>
          </a:xfrm>
          <a:prstGeom prst="rect">
            <a:avLst/>
          </a:prstGeom>
          <a:solidFill>
            <a:schemeClr val="accent1"/>
          </a:solidFill>
          <a:ln w="57150">
            <a:solidFill>
              <a:schemeClr val="tx1"/>
            </a:solidFill>
            <a:miter lim="800000"/>
            <a:headEnd/>
            <a:tailEnd/>
          </a:ln>
          <a:effectLst/>
        </p:spPr>
        <p:txBody>
          <a:bodyPr wrap="none" anchor="ctr"/>
          <a:lstStyle/>
          <a:p>
            <a:pPr algn="ctr"/>
            <a:r>
              <a:rPr lang="en-US" sz="1800"/>
              <a:t>Bank</a:t>
            </a:r>
          </a:p>
        </p:txBody>
      </p:sp>
      <p:sp>
        <p:nvSpPr>
          <p:cNvPr id="239626" name="Rectangle 10"/>
          <p:cNvSpPr>
            <a:spLocks noChangeArrowheads="1"/>
          </p:cNvSpPr>
          <p:nvPr/>
        </p:nvSpPr>
        <p:spPr bwMode="auto">
          <a:xfrm>
            <a:off x="5181600" y="2133600"/>
            <a:ext cx="1371600" cy="914400"/>
          </a:xfrm>
          <a:prstGeom prst="rect">
            <a:avLst/>
          </a:prstGeom>
          <a:solidFill>
            <a:schemeClr val="accent1"/>
          </a:solidFill>
          <a:ln w="9525">
            <a:noFill/>
            <a:miter lim="800000"/>
            <a:headEnd/>
            <a:tailEnd/>
          </a:ln>
          <a:effectLst/>
        </p:spPr>
        <p:txBody>
          <a:bodyPr wrap="none" anchor="ctr"/>
          <a:lstStyle/>
          <a:p>
            <a:pPr algn="ctr"/>
            <a:r>
              <a:rPr lang="en-US" sz="1800"/>
              <a:t>Accounts</a:t>
            </a:r>
          </a:p>
          <a:p>
            <a:pPr algn="ctr"/>
            <a:r>
              <a:rPr lang="en-US" sz="1800"/>
              <a:t>Receivable</a:t>
            </a:r>
          </a:p>
        </p:txBody>
      </p:sp>
      <p:sp>
        <p:nvSpPr>
          <p:cNvPr id="239627" name="Line 11"/>
          <p:cNvSpPr>
            <a:spLocks noChangeShapeType="1"/>
          </p:cNvSpPr>
          <p:nvPr/>
        </p:nvSpPr>
        <p:spPr bwMode="auto">
          <a:xfrm>
            <a:off x="5181600" y="2133600"/>
            <a:ext cx="1371600" cy="0"/>
          </a:xfrm>
          <a:prstGeom prst="line">
            <a:avLst/>
          </a:prstGeom>
          <a:noFill/>
          <a:ln w="76200">
            <a:solidFill>
              <a:srgbClr val="FF3300"/>
            </a:solidFill>
            <a:round/>
            <a:headEnd/>
            <a:tailEnd/>
          </a:ln>
          <a:effectLst/>
        </p:spPr>
        <p:txBody>
          <a:bodyPr/>
          <a:lstStyle/>
          <a:p>
            <a:endParaRPr lang="en-US"/>
          </a:p>
        </p:txBody>
      </p:sp>
      <p:sp>
        <p:nvSpPr>
          <p:cNvPr id="239628" name="Line 12"/>
          <p:cNvSpPr>
            <a:spLocks noChangeShapeType="1"/>
          </p:cNvSpPr>
          <p:nvPr/>
        </p:nvSpPr>
        <p:spPr bwMode="auto">
          <a:xfrm>
            <a:off x="5181600" y="3048000"/>
            <a:ext cx="1371600" cy="0"/>
          </a:xfrm>
          <a:prstGeom prst="line">
            <a:avLst/>
          </a:prstGeom>
          <a:noFill/>
          <a:ln w="76200">
            <a:solidFill>
              <a:srgbClr val="FF3300"/>
            </a:solidFill>
            <a:round/>
            <a:headEnd/>
            <a:tailEnd/>
          </a:ln>
          <a:effectLst/>
        </p:spPr>
        <p:txBody>
          <a:bodyPr/>
          <a:lstStyle/>
          <a:p>
            <a:endParaRPr lang="en-US"/>
          </a:p>
        </p:txBody>
      </p:sp>
      <p:sp>
        <p:nvSpPr>
          <p:cNvPr id="239629" name="Line 13"/>
          <p:cNvSpPr>
            <a:spLocks noChangeShapeType="1"/>
          </p:cNvSpPr>
          <p:nvPr/>
        </p:nvSpPr>
        <p:spPr bwMode="auto">
          <a:xfrm flipV="1">
            <a:off x="1447800" y="4678680"/>
            <a:ext cx="1371600" cy="45719"/>
          </a:xfrm>
          <a:prstGeom prst="line">
            <a:avLst/>
          </a:prstGeom>
          <a:noFill/>
          <a:ln w="57150">
            <a:solidFill>
              <a:schemeClr val="tx1"/>
            </a:solidFill>
            <a:round/>
            <a:headEnd/>
            <a:tailEnd type="triangle" w="med" len="med"/>
          </a:ln>
          <a:effectLst/>
        </p:spPr>
        <p:txBody>
          <a:bodyPr/>
          <a:lstStyle/>
          <a:p>
            <a:endParaRPr lang="en-US"/>
          </a:p>
        </p:txBody>
      </p:sp>
      <p:sp>
        <p:nvSpPr>
          <p:cNvPr id="239630" name="Line 14"/>
          <p:cNvSpPr>
            <a:spLocks noChangeShapeType="1"/>
          </p:cNvSpPr>
          <p:nvPr/>
        </p:nvSpPr>
        <p:spPr bwMode="auto">
          <a:xfrm>
            <a:off x="4191000" y="4648200"/>
            <a:ext cx="1066800" cy="0"/>
          </a:xfrm>
          <a:prstGeom prst="line">
            <a:avLst/>
          </a:prstGeom>
          <a:noFill/>
          <a:ln w="57150">
            <a:solidFill>
              <a:schemeClr val="tx1"/>
            </a:solidFill>
            <a:round/>
            <a:headEnd/>
            <a:tailEnd type="triangle" w="med" len="med"/>
          </a:ln>
          <a:effectLst/>
        </p:spPr>
        <p:txBody>
          <a:bodyPr/>
          <a:lstStyle/>
          <a:p>
            <a:endParaRPr lang="en-US"/>
          </a:p>
        </p:txBody>
      </p:sp>
      <p:sp>
        <p:nvSpPr>
          <p:cNvPr id="239631" name="Line 15"/>
          <p:cNvSpPr>
            <a:spLocks noChangeShapeType="1"/>
          </p:cNvSpPr>
          <p:nvPr/>
        </p:nvSpPr>
        <p:spPr bwMode="auto">
          <a:xfrm>
            <a:off x="6705600" y="4648200"/>
            <a:ext cx="914400" cy="0"/>
          </a:xfrm>
          <a:prstGeom prst="line">
            <a:avLst/>
          </a:prstGeom>
          <a:noFill/>
          <a:ln w="57150">
            <a:solidFill>
              <a:schemeClr val="tx1"/>
            </a:solidFill>
            <a:round/>
            <a:headEnd/>
            <a:tailEnd type="triangle" w="med" len="med"/>
          </a:ln>
          <a:effectLst/>
        </p:spPr>
        <p:txBody>
          <a:bodyPr/>
          <a:lstStyle/>
          <a:p>
            <a:endParaRPr lang="en-US"/>
          </a:p>
        </p:txBody>
      </p:sp>
      <p:sp>
        <p:nvSpPr>
          <p:cNvPr id="239632" name="Line 16"/>
          <p:cNvSpPr>
            <a:spLocks noChangeShapeType="1"/>
          </p:cNvSpPr>
          <p:nvPr/>
        </p:nvSpPr>
        <p:spPr bwMode="auto">
          <a:xfrm flipV="1">
            <a:off x="5867400" y="3048000"/>
            <a:ext cx="0" cy="76200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239633" name="Line 17"/>
          <p:cNvSpPr>
            <a:spLocks noChangeShapeType="1"/>
          </p:cNvSpPr>
          <p:nvPr/>
        </p:nvSpPr>
        <p:spPr bwMode="auto">
          <a:xfrm>
            <a:off x="3505200" y="5105400"/>
            <a:ext cx="0" cy="457200"/>
          </a:xfrm>
          <a:prstGeom prst="line">
            <a:avLst/>
          </a:prstGeom>
          <a:noFill/>
          <a:ln w="57150">
            <a:solidFill>
              <a:schemeClr val="tx1"/>
            </a:solidFill>
            <a:round/>
            <a:headEnd/>
            <a:tailEnd type="triangle" w="med" len="med"/>
          </a:ln>
          <a:effectLst/>
        </p:spPr>
        <p:txBody>
          <a:bodyPr/>
          <a:lstStyle/>
          <a:p>
            <a:endParaRPr lang="en-US"/>
          </a:p>
        </p:txBody>
      </p:sp>
      <p:sp>
        <p:nvSpPr>
          <p:cNvPr id="239634" name="Text Box 18"/>
          <p:cNvSpPr txBox="1">
            <a:spLocks noChangeArrowheads="1"/>
          </p:cNvSpPr>
          <p:nvPr/>
        </p:nvSpPr>
        <p:spPr bwMode="auto">
          <a:xfrm>
            <a:off x="1524000" y="3902075"/>
            <a:ext cx="1104790" cy="646331"/>
          </a:xfrm>
          <a:prstGeom prst="rect">
            <a:avLst/>
          </a:prstGeom>
          <a:noFill/>
          <a:ln w="9525">
            <a:noFill/>
            <a:miter lim="800000"/>
            <a:headEnd/>
            <a:tailEnd/>
          </a:ln>
          <a:effectLst/>
        </p:spPr>
        <p:txBody>
          <a:bodyPr wrap="none">
            <a:spAutoFit/>
          </a:bodyPr>
          <a:lstStyle/>
          <a:p>
            <a:pPr algn="ctr"/>
            <a:r>
              <a:rPr lang="en-US" b="1" dirty="0"/>
              <a:t>Customer</a:t>
            </a:r>
          </a:p>
          <a:p>
            <a:pPr algn="ctr"/>
            <a:r>
              <a:rPr lang="en-US" b="1" dirty="0"/>
              <a:t>payment</a:t>
            </a:r>
          </a:p>
        </p:txBody>
      </p:sp>
      <p:sp>
        <p:nvSpPr>
          <p:cNvPr id="239635" name="Text Box 19"/>
          <p:cNvSpPr txBox="1">
            <a:spLocks noChangeArrowheads="1"/>
          </p:cNvSpPr>
          <p:nvPr/>
        </p:nvSpPr>
        <p:spPr bwMode="auto">
          <a:xfrm>
            <a:off x="4038600" y="3978275"/>
            <a:ext cx="1274388" cy="646331"/>
          </a:xfrm>
          <a:prstGeom prst="rect">
            <a:avLst/>
          </a:prstGeom>
          <a:noFill/>
          <a:ln w="9525">
            <a:noFill/>
            <a:miter lim="800000"/>
            <a:headEnd/>
            <a:tailEnd/>
          </a:ln>
          <a:effectLst/>
        </p:spPr>
        <p:txBody>
          <a:bodyPr wrap="none">
            <a:spAutoFit/>
          </a:bodyPr>
          <a:lstStyle/>
          <a:p>
            <a:pPr algn="ctr"/>
            <a:r>
              <a:rPr lang="en-US" b="1" dirty="0"/>
              <a:t>Remittance</a:t>
            </a:r>
          </a:p>
          <a:p>
            <a:pPr algn="ctr"/>
            <a:r>
              <a:rPr lang="en-US" b="1" dirty="0"/>
              <a:t>data</a:t>
            </a:r>
          </a:p>
        </p:txBody>
      </p:sp>
      <p:sp>
        <p:nvSpPr>
          <p:cNvPr id="239636" name="Text Box 20"/>
          <p:cNvSpPr txBox="1">
            <a:spLocks noChangeArrowheads="1"/>
          </p:cNvSpPr>
          <p:nvPr/>
        </p:nvSpPr>
        <p:spPr bwMode="auto">
          <a:xfrm>
            <a:off x="6519863" y="3962400"/>
            <a:ext cx="1325619" cy="646331"/>
          </a:xfrm>
          <a:prstGeom prst="rect">
            <a:avLst/>
          </a:prstGeom>
          <a:noFill/>
          <a:ln w="9525">
            <a:noFill/>
            <a:miter lim="800000"/>
            <a:headEnd/>
            <a:tailEnd/>
          </a:ln>
          <a:effectLst/>
        </p:spPr>
        <p:txBody>
          <a:bodyPr wrap="none">
            <a:spAutoFit/>
          </a:bodyPr>
          <a:lstStyle/>
          <a:p>
            <a:pPr algn="ctr"/>
            <a:r>
              <a:rPr lang="en-US" b="1" dirty="0"/>
              <a:t>Receivables</a:t>
            </a:r>
          </a:p>
          <a:p>
            <a:pPr algn="ctr"/>
            <a:r>
              <a:rPr lang="en-US" b="1" dirty="0"/>
              <a:t>Information</a:t>
            </a:r>
          </a:p>
        </p:txBody>
      </p:sp>
      <p:sp>
        <p:nvSpPr>
          <p:cNvPr id="239637" name="Text Box 21"/>
          <p:cNvSpPr txBox="1">
            <a:spLocks noChangeArrowheads="1"/>
          </p:cNvSpPr>
          <p:nvPr/>
        </p:nvSpPr>
        <p:spPr bwMode="auto">
          <a:xfrm>
            <a:off x="3505200" y="5029200"/>
            <a:ext cx="920445" cy="369332"/>
          </a:xfrm>
          <a:prstGeom prst="rect">
            <a:avLst/>
          </a:prstGeom>
          <a:noFill/>
          <a:ln w="9525">
            <a:noFill/>
            <a:miter lim="800000"/>
            <a:headEnd/>
            <a:tailEnd/>
          </a:ln>
          <a:effectLst/>
        </p:spPr>
        <p:txBody>
          <a:bodyPr wrap="none">
            <a:spAutoFit/>
          </a:bodyPr>
          <a:lstStyle/>
          <a:p>
            <a:pPr algn="ctr"/>
            <a:r>
              <a:rPr lang="en-US" b="1" dirty="0"/>
              <a:t>Deposit</a:t>
            </a:r>
          </a:p>
        </p:txBody>
      </p:sp>
      <p:sp>
        <p:nvSpPr>
          <p:cNvPr id="239638" name="Rectangle 22"/>
          <p:cNvSpPr>
            <a:spLocks noChangeArrowheads="1"/>
          </p:cNvSpPr>
          <p:nvPr/>
        </p:nvSpPr>
        <p:spPr bwMode="auto">
          <a:xfrm>
            <a:off x="457200" y="1524000"/>
            <a:ext cx="4267200" cy="19812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400" b="1" dirty="0"/>
              <a:t>The data store is shown in red.</a:t>
            </a:r>
          </a:p>
          <a:p>
            <a:pPr marL="342900" indent="-342900">
              <a:spcBef>
                <a:spcPct val="20000"/>
              </a:spcBef>
              <a:buFontTx/>
              <a:buChar char="•"/>
            </a:pPr>
            <a:r>
              <a:rPr lang="en-US" sz="2400" b="1" dirty="0"/>
              <a:t>Notice that the inflows and outflows to the data store are not labeled.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39638">
                                            <p:bg/>
                                          </p:spTgt>
                                        </p:tgtEl>
                                        <p:attrNameLst>
                                          <p:attrName>style.visibility</p:attrName>
                                        </p:attrNameLst>
                                      </p:cBhvr>
                                      <p:to>
                                        <p:strVal val="visible"/>
                                      </p:to>
                                    </p:set>
                                    <p:anim calcmode="lin" valueType="num">
                                      <p:cBhvr>
                                        <p:cTn id="7" dur="500" fill="hold"/>
                                        <p:tgtEl>
                                          <p:spTgt spid="239638">
                                            <p:bg/>
                                          </p:spTgt>
                                        </p:tgtEl>
                                        <p:attrNameLst>
                                          <p:attrName>ppt_w</p:attrName>
                                        </p:attrNameLst>
                                      </p:cBhvr>
                                      <p:tavLst>
                                        <p:tav tm="0">
                                          <p:val>
                                            <p:fltVal val="0"/>
                                          </p:val>
                                        </p:tav>
                                        <p:tav tm="100000">
                                          <p:val>
                                            <p:strVal val="#ppt_w"/>
                                          </p:val>
                                        </p:tav>
                                      </p:tavLst>
                                    </p:anim>
                                    <p:anim calcmode="lin" valueType="num">
                                      <p:cBhvr>
                                        <p:cTn id="8" dur="500" fill="hold"/>
                                        <p:tgtEl>
                                          <p:spTgt spid="239638">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9638">
                                            <p:txEl>
                                              <p:pRg st="0" end="0"/>
                                            </p:txEl>
                                          </p:spTgt>
                                        </p:tgtEl>
                                        <p:attrNameLst>
                                          <p:attrName>style.visibility</p:attrName>
                                        </p:attrNameLst>
                                      </p:cBhvr>
                                      <p:to>
                                        <p:strVal val="visible"/>
                                      </p:to>
                                    </p:set>
                                    <p:anim calcmode="lin" valueType="num">
                                      <p:cBhvr>
                                        <p:cTn id="13" dur="500" fill="hold"/>
                                        <p:tgtEl>
                                          <p:spTgt spid="23963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3963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39638">
                                            <p:txEl>
                                              <p:pRg st="1" end="1"/>
                                            </p:txEl>
                                          </p:spTgt>
                                        </p:tgtEl>
                                        <p:attrNameLst>
                                          <p:attrName>style.visibility</p:attrName>
                                        </p:attrNameLst>
                                      </p:cBhvr>
                                      <p:to>
                                        <p:strVal val="visible"/>
                                      </p:to>
                                    </p:set>
                                    <p:anim calcmode="lin" valueType="num">
                                      <p:cBhvr>
                                        <p:cTn id="19" dur="500" fill="hold"/>
                                        <p:tgtEl>
                                          <p:spTgt spid="239638">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39638">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38"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72387" name="Rectangle 3"/>
          <p:cNvSpPr>
            <a:spLocks noGrp="1" noChangeArrowheads="1"/>
          </p:cNvSpPr>
          <p:nvPr>
            <p:ph type="body" idx="1"/>
          </p:nvPr>
        </p:nvSpPr>
        <p:spPr>
          <a:xfrm>
            <a:off x="457200" y="1600200"/>
            <a:ext cx="8229600" cy="4876800"/>
          </a:xfrm>
          <a:ln/>
        </p:spPr>
        <p:txBody>
          <a:bodyPr>
            <a:normAutofit/>
          </a:bodyPr>
          <a:lstStyle/>
          <a:p>
            <a:r>
              <a:rPr lang="en-US" sz="3600" dirty="0">
                <a:latin typeface="Times New Roman" pitchFamily="18" charset="0"/>
                <a:cs typeface="Times New Roman" pitchFamily="18" charset="0"/>
              </a:rPr>
              <a:t>The data flow diagram focuses on the logical flow of data.</a:t>
            </a:r>
          </a:p>
          <a:p>
            <a:r>
              <a:rPr lang="en-US" sz="3600" dirty="0">
                <a:latin typeface="Times New Roman" pitchFamily="18" charset="0"/>
                <a:cs typeface="Times New Roman" pitchFamily="18" charset="0"/>
              </a:rPr>
              <a:t>Next, we will discuss flowcharts, which place greater emphasis on physical details.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Effect transition="in" filter="wipe(up)">
                                      <p:cBhvr>
                                        <p:cTn id="7" dur="500"/>
                                        <p:tgtEl>
                                          <p:spTgt spid="272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2387">
                                            <p:txEl>
                                              <p:pRg st="1" end="1"/>
                                            </p:txEl>
                                          </p:spTgt>
                                        </p:tgtEl>
                                        <p:attrNameLst>
                                          <p:attrName>style.visibility</p:attrName>
                                        </p:attrNameLst>
                                      </p:cBhvr>
                                      <p:to>
                                        <p:strVal val="visible"/>
                                      </p:to>
                                    </p:set>
                                    <p:animEffect transition="in" filter="wipe(up)">
                                      <p:cBhvr>
                                        <p:cTn id="12" dur="500"/>
                                        <p:tgtEl>
                                          <p:spTgt spid="272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457200" y="228600"/>
            <a:ext cx="8229600" cy="1143000"/>
          </a:xfrm>
          <a:ln/>
        </p:spPr>
        <p:txBody>
          <a:bodyPr/>
          <a:lstStyle/>
          <a:p>
            <a:r>
              <a:rPr lang="en-US" dirty="0">
                <a:solidFill>
                  <a:srgbClr val="00B0F0"/>
                </a:solidFill>
              </a:rPr>
              <a:t>FLOWCHARTS</a:t>
            </a:r>
          </a:p>
        </p:txBody>
      </p:sp>
      <p:sp>
        <p:nvSpPr>
          <p:cNvPr id="273411" name="Rectangle 3"/>
          <p:cNvSpPr>
            <a:spLocks noGrp="1" noChangeArrowheads="1"/>
          </p:cNvSpPr>
          <p:nvPr>
            <p:ph type="body" idx="1"/>
          </p:nvPr>
        </p:nvSpPr>
        <p:spPr>
          <a:xfrm>
            <a:off x="457200" y="1066800"/>
            <a:ext cx="8229600" cy="5562600"/>
          </a:xfrm>
          <a:ln/>
        </p:spPr>
        <p:txBody>
          <a:bodyPr>
            <a:normAutofit/>
          </a:bodyPr>
          <a:lstStyle/>
          <a:p>
            <a:r>
              <a:rPr lang="en-US" dirty="0">
                <a:latin typeface="Times New Roman" pitchFamily="18" charset="0"/>
                <a:cs typeface="Times New Roman" pitchFamily="18" charset="0"/>
              </a:rPr>
              <a:t>A flowchart is an analytical technique that describes some aspect of an information system in a clear, concise, and logical manner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Flowcharts use a set of standard symbols to depict processing procedures and the flow of data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Flow charts can be:</a:t>
            </a:r>
          </a:p>
          <a:p>
            <a:pPr>
              <a:buNone/>
            </a:pPr>
            <a:r>
              <a:rPr lang="en-US" dirty="0" smtClean="0">
                <a:latin typeface="Times New Roman" pitchFamily="18" charset="0"/>
                <a:cs typeface="Times New Roman" pitchFamily="18" charset="0"/>
              </a:rPr>
              <a:t>      A. Documentation  flow chart</a:t>
            </a:r>
          </a:p>
          <a:p>
            <a:pPr>
              <a:buNone/>
            </a:pPr>
            <a:r>
              <a:rPr lang="en-US" dirty="0" smtClean="0">
                <a:latin typeface="Times New Roman" pitchFamily="18" charset="0"/>
                <a:cs typeface="Times New Roman" pitchFamily="18" charset="0"/>
              </a:rPr>
              <a:t>      B. System flow chart</a:t>
            </a:r>
          </a:p>
          <a:p>
            <a:pPr>
              <a:buNone/>
            </a:pPr>
            <a:r>
              <a:rPr lang="en-US" dirty="0" smtClean="0">
                <a:latin typeface="Times New Roman" pitchFamily="18" charset="0"/>
                <a:cs typeface="Times New Roman" pitchFamily="18" charset="0"/>
              </a:rPr>
              <a:t>       C. Program flow chart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73410"/>
                                        </p:tgtEl>
                                        <p:attrNameLst>
                                          <p:attrName>style.visibility</p:attrName>
                                        </p:attrNameLst>
                                      </p:cBhvr>
                                      <p:to>
                                        <p:strVal val="visible"/>
                                      </p:to>
                                    </p:set>
                                    <p:anim calcmode="lin" valueType="num">
                                      <p:cBhvr>
                                        <p:cTn id="7" dur="500" fill="hold"/>
                                        <p:tgtEl>
                                          <p:spTgt spid="273410"/>
                                        </p:tgtEl>
                                        <p:attrNameLst>
                                          <p:attrName>ppt_w</p:attrName>
                                        </p:attrNameLst>
                                      </p:cBhvr>
                                      <p:tavLst>
                                        <p:tav tm="0">
                                          <p:val>
                                            <p:fltVal val="0"/>
                                          </p:val>
                                        </p:tav>
                                        <p:tav tm="100000">
                                          <p:val>
                                            <p:strVal val="#ppt_w"/>
                                          </p:val>
                                        </p:tav>
                                      </p:tavLst>
                                    </p:anim>
                                    <p:anim calcmode="lin" valueType="num">
                                      <p:cBhvr>
                                        <p:cTn id="8" dur="500" fill="hold"/>
                                        <p:tgtEl>
                                          <p:spTgt spid="2734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73411">
                                            <p:txEl>
                                              <p:pRg st="0" end="0"/>
                                            </p:txEl>
                                          </p:spTgt>
                                        </p:tgtEl>
                                        <p:attrNameLst>
                                          <p:attrName>style.visibility</p:attrName>
                                        </p:attrNameLst>
                                      </p:cBhvr>
                                      <p:to>
                                        <p:strVal val="visible"/>
                                      </p:to>
                                    </p:set>
                                    <p:animEffect transition="in" filter="wipe(up)">
                                      <p:cBhvr>
                                        <p:cTn id="13" dur="500"/>
                                        <p:tgtEl>
                                          <p:spTgt spid="2734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73411">
                                            <p:txEl>
                                              <p:pRg st="1" end="1"/>
                                            </p:txEl>
                                          </p:spTgt>
                                        </p:tgtEl>
                                        <p:attrNameLst>
                                          <p:attrName>style.visibility</p:attrName>
                                        </p:attrNameLst>
                                      </p:cBhvr>
                                      <p:to>
                                        <p:strVal val="visible"/>
                                      </p:to>
                                    </p:set>
                                    <p:animEffect transition="in" filter="wipe(up)">
                                      <p:cBhvr>
                                        <p:cTn id="18" dur="500"/>
                                        <p:tgtEl>
                                          <p:spTgt spid="2734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73411">
                                            <p:txEl>
                                              <p:pRg st="2" end="2"/>
                                            </p:txEl>
                                          </p:spTgt>
                                        </p:tgtEl>
                                        <p:attrNameLst>
                                          <p:attrName>style.visibility</p:attrName>
                                        </p:attrNameLst>
                                      </p:cBhvr>
                                      <p:to>
                                        <p:strVal val="visible"/>
                                      </p:to>
                                    </p:set>
                                    <p:animEffect transition="in" filter="wipe(up)">
                                      <p:cBhvr>
                                        <p:cTn id="23" dur="500"/>
                                        <p:tgtEl>
                                          <p:spTgt spid="2734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273411">
                                            <p:txEl>
                                              <p:pRg st="3" end="3"/>
                                            </p:txEl>
                                          </p:spTgt>
                                        </p:tgtEl>
                                        <p:attrNameLst>
                                          <p:attrName>style.visibility</p:attrName>
                                        </p:attrNameLst>
                                      </p:cBhvr>
                                      <p:to>
                                        <p:strVal val="visible"/>
                                      </p:to>
                                    </p:set>
                                    <p:animEffect transition="in" filter="wipe(up)">
                                      <p:cBhvr>
                                        <p:cTn id="28" dur="500"/>
                                        <p:tgtEl>
                                          <p:spTgt spid="2734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273411">
                                            <p:txEl>
                                              <p:pRg st="4" end="4"/>
                                            </p:txEl>
                                          </p:spTgt>
                                        </p:tgtEl>
                                        <p:attrNameLst>
                                          <p:attrName>style.visibility</p:attrName>
                                        </p:attrNameLst>
                                      </p:cBhvr>
                                      <p:to>
                                        <p:strVal val="visible"/>
                                      </p:to>
                                    </p:set>
                                    <p:animEffect transition="in" filter="wipe(up)">
                                      <p:cBhvr>
                                        <p:cTn id="33" dur="500"/>
                                        <p:tgtEl>
                                          <p:spTgt spid="27341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273411">
                                            <p:txEl>
                                              <p:pRg st="5" end="5"/>
                                            </p:txEl>
                                          </p:spTgt>
                                        </p:tgtEl>
                                        <p:attrNameLst>
                                          <p:attrName>style.visibility</p:attrName>
                                        </p:attrNameLst>
                                      </p:cBhvr>
                                      <p:to>
                                        <p:strVal val="visible"/>
                                      </p:to>
                                    </p:set>
                                    <p:animEffect transition="in" filter="wipe(up)">
                                      <p:cBhvr>
                                        <p:cTn id="38" dur="500"/>
                                        <p:tgtEl>
                                          <p:spTgt spid="273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nimBg="1" autoUpdateAnimBg="0"/>
      <p:bldP spid="273411"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457200" y="274638"/>
            <a:ext cx="8229600" cy="792162"/>
          </a:xfrm>
          <a:ln/>
        </p:spPr>
        <p:txBody>
          <a:bodyPr/>
          <a:lstStyle/>
          <a:p>
            <a:r>
              <a:rPr lang="en-US" dirty="0" smtClean="0">
                <a:solidFill>
                  <a:srgbClr val="00B0F0"/>
                </a:solidFill>
              </a:rPr>
              <a:t>A.</a:t>
            </a:r>
            <a:r>
              <a:rPr lang="en-US" dirty="0" smtClean="0"/>
              <a:t> DOCUMENT </a:t>
            </a:r>
            <a:r>
              <a:rPr lang="en-US" dirty="0"/>
              <a:t>FLOWCHARTS</a:t>
            </a:r>
          </a:p>
        </p:txBody>
      </p:sp>
      <p:sp>
        <p:nvSpPr>
          <p:cNvPr id="320515" name="Rectangle 3"/>
          <p:cNvSpPr>
            <a:spLocks noGrp="1" noChangeArrowheads="1"/>
          </p:cNvSpPr>
          <p:nvPr>
            <p:ph type="body" idx="1"/>
          </p:nvPr>
        </p:nvSpPr>
        <p:spPr>
          <a:xfrm>
            <a:off x="228600" y="1143000"/>
            <a:ext cx="8763000" cy="5334000"/>
          </a:xfrm>
          <a:ln/>
        </p:spPr>
        <p:txBody>
          <a:bodyPr>
            <a:noAutofit/>
          </a:bodyPr>
          <a:lstStyle/>
          <a:p>
            <a:r>
              <a:rPr lang="en-US" sz="2800" dirty="0">
                <a:latin typeface="Times New Roman" pitchFamily="18" charset="0"/>
                <a:cs typeface="Times New Roman" pitchFamily="18" charset="0"/>
              </a:rPr>
              <a:t>A document flowchart shows the flow of documents and information among areas of responsibility in an organization</a:t>
            </a:r>
            <a:r>
              <a:rPr lang="en-US" sz="2800" dirty="0" smtClean="0">
                <a:latin typeface="Times New Roman" pitchFamily="18" charset="0"/>
                <a:cs typeface="Times New Roman" pitchFamily="18" charset="0"/>
              </a:rPr>
              <a:t>.</a:t>
            </a:r>
          </a:p>
          <a:p>
            <a:pPr>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These flowcharts </a:t>
            </a:r>
            <a:r>
              <a:rPr lang="en-US" sz="2800" dirty="0" smtClean="0">
                <a:latin typeface="Times New Roman" pitchFamily="18" charset="0"/>
                <a:cs typeface="Times New Roman" pitchFamily="18" charset="0"/>
              </a:rPr>
              <a:t>shows:</a:t>
            </a:r>
            <a:endParaRPr lang="en-US" sz="2800" dirty="0">
              <a:latin typeface="Times New Roman" pitchFamily="18" charset="0"/>
              <a:cs typeface="Times New Roman" pitchFamily="18" charset="0"/>
            </a:endParaRPr>
          </a:p>
          <a:p>
            <a:pPr lvl="1"/>
            <a:r>
              <a:rPr lang="en-US" dirty="0">
                <a:latin typeface="Times New Roman" pitchFamily="18" charset="0"/>
                <a:cs typeface="Times New Roman" pitchFamily="18" charset="0"/>
              </a:rPr>
              <a:t>Where a document comes from</a:t>
            </a:r>
          </a:p>
          <a:p>
            <a:pPr lvl="1"/>
            <a:r>
              <a:rPr lang="en-US" dirty="0">
                <a:latin typeface="Times New Roman" pitchFamily="18" charset="0"/>
                <a:cs typeface="Times New Roman" pitchFamily="18" charset="0"/>
              </a:rPr>
              <a:t>Where it’s distributed</a:t>
            </a:r>
          </a:p>
          <a:p>
            <a:pPr lvl="1"/>
            <a:r>
              <a:rPr lang="en-US" dirty="0">
                <a:latin typeface="Times New Roman" pitchFamily="18" charset="0"/>
                <a:cs typeface="Times New Roman" pitchFamily="18" charset="0"/>
              </a:rPr>
              <a:t>How it’s used</a:t>
            </a:r>
          </a:p>
          <a:p>
            <a:pPr lvl="1"/>
            <a:r>
              <a:rPr lang="en-US" dirty="0">
                <a:latin typeface="Times New Roman" pitchFamily="18" charset="0"/>
                <a:cs typeface="Times New Roman" pitchFamily="18" charset="0"/>
              </a:rPr>
              <a:t>It’s ultimate disposition</a:t>
            </a:r>
          </a:p>
          <a:p>
            <a:pPr lvl="1"/>
            <a:r>
              <a:rPr lang="en-US" dirty="0">
                <a:latin typeface="Times New Roman" pitchFamily="18" charset="0"/>
                <a:cs typeface="Times New Roman" pitchFamily="18" charset="0"/>
              </a:rPr>
              <a:t>Everything that happens as it flows through the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p:cTn id="7" dur="500" fill="hold"/>
                                        <p:tgtEl>
                                          <p:spTgt spid="320514"/>
                                        </p:tgtEl>
                                        <p:attrNameLst>
                                          <p:attrName>ppt_w</p:attrName>
                                        </p:attrNameLst>
                                      </p:cBhvr>
                                      <p:tavLst>
                                        <p:tav tm="0">
                                          <p:val>
                                            <p:fltVal val="0"/>
                                          </p:val>
                                        </p:tav>
                                        <p:tav tm="100000">
                                          <p:val>
                                            <p:strVal val="#ppt_w"/>
                                          </p:val>
                                        </p:tav>
                                      </p:tavLst>
                                    </p:anim>
                                    <p:anim calcmode="lin" valueType="num">
                                      <p:cBhvr>
                                        <p:cTn id="8" dur="500" fill="hold"/>
                                        <p:tgtEl>
                                          <p:spTgt spid="3205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20515">
                                            <p:txEl>
                                              <p:pRg st="0" end="0"/>
                                            </p:txEl>
                                          </p:spTgt>
                                        </p:tgtEl>
                                        <p:attrNameLst>
                                          <p:attrName>style.visibility</p:attrName>
                                        </p:attrNameLst>
                                      </p:cBhvr>
                                      <p:to>
                                        <p:strVal val="visible"/>
                                      </p:to>
                                    </p:set>
                                    <p:animEffect transition="in" filter="wipe(up)">
                                      <p:cBhvr>
                                        <p:cTn id="13" dur="500"/>
                                        <p:tgtEl>
                                          <p:spTgt spid="3205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20515">
                                            <p:txEl>
                                              <p:pRg st="2" end="2"/>
                                            </p:txEl>
                                          </p:spTgt>
                                        </p:tgtEl>
                                        <p:attrNameLst>
                                          <p:attrName>style.visibility</p:attrName>
                                        </p:attrNameLst>
                                      </p:cBhvr>
                                      <p:to>
                                        <p:strVal val="visible"/>
                                      </p:to>
                                    </p:set>
                                    <p:animEffect transition="in" filter="wipe(up)">
                                      <p:cBhvr>
                                        <p:cTn id="18" dur="500"/>
                                        <p:tgtEl>
                                          <p:spTgt spid="32051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20515">
                                            <p:txEl>
                                              <p:pRg st="3" end="3"/>
                                            </p:txEl>
                                          </p:spTgt>
                                        </p:tgtEl>
                                        <p:attrNameLst>
                                          <p:attrName>style.visibility</p:attrName>
                                        </p:attrNameLst>
                                      </p:cBhvr>
                                      <p:to>
                                        <p:strVal val="visible"/>
                                      </p:to>
                                    </p:set>
                                    <p:animEffect transition="in" filter="wipe(up)">
                                      <p:cBhvr>
                                        <p:cTn id="23" dur="500"/>
                                        <p:tgtEl>
                                          <p:spTgt spid="32051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20515">
                                            <p:txEl>
                                              <p:pRg st="4" end="4"/>
                                            </p:txEl>
                                          </p:spTgt>
                                        </p:tgtEl>
                                        <p:attrNameLst>
                                          <p:attrName>style.visibility</p:attrName>
                                        </p:attrNameLst>
                                      </p:cBhvr>
                                      <p:to>
                                        <p:strVal val="visible"/>
                                      </p:to>
                                    </p:set>
                                    <p:animEffect transition="in" filter="wipe(up)">
                                      <p:cBhvr>
                                        <p:cTn id="28" dur="500"/>
                                        <p:tgtEl>
                                          <p:spTgt spid="32051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320515">
                                            <p:txEl>
                                              <p:pRg st="5" end="5"/>
                                            </p:txEl>
                                          </p:spTgt>
                                        </p:tgtEl>
                                        <p:attrNameLst>
                                          <p:attrName>style.visibility</p:attrName>
                                        </p:attrNameLst>
                                      </p:cBhvr>
                                      <p:to>
                                        <p:strVal val="visible"/>
                                      </p:to>
                                    </p:set>
                                    <p:animEffect transition="in" filter="wipe(up)">
                                      <p:cBhvr>
                                        <p:cTn id="33" dur="500"/>
                                        <p:tgtEl>
                                          <p:spTgt spid="320515">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320515">
                                            <p:txEl>
                                              <p:pRg st="6" end="6"/>
                                            </p:txEl>
                                          </p:spTgt>
                                        </p:tgtEl>
                                        <p:attrNameLst>
                                          <p:attrName>style.visibility</p:attrName>
                                        </p:attrNameLst>
                                      </p:cBhvr>
                                      <p:to>
                                        <p:strVal val="visible"/>
                                      </p:to>
                                    </p:set>
                                    <p:animEffect transition="in" filter="wipe(up)">
                                      <p:cBhvr>
                                        <p:cTn id="38" dur="500"/>
                                        <p:tgtEl>
                                          <p:spTgt spid="320515">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320515">
                                            <p:txEl>
                                              <p:pRg st="7" end="7"/>
                                            </p:txEl>
                                          </p:spTgt>
                                        </p:tgtEl>
                                        <p:attrNameLst>
                                          <p:attrName>style.visibility</p:attrName>
                                        </p:attrNameLst>
                                      </p:cBhvr>
                                      <p:to>
                                        <p:strVal val="visible"/>
                                      </p:to>
                                    </p:set>
                                    <p:animEffect transition="in" filter="wipe(up)">
                                      <p:cBhvr>
                                        <p:cTn id="43" dur="500"/>
                                        <p:tgtEl>
                                          <p:spTgt spid="320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animBg="1" autoUpdateAnimBg="0"/>
      <p:bldP spid="320515"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ln/>
        </p:spPr>
        <p:txBody>
          <a:bodyPr/>
          <a:lstStyle/>
          <a:p>
            <a:r>
              <a:rPr lang="en-US" dirty="0">
                <a:solidFill>
                  <a:srgbClr val="00B0F0"/>
                </a:solidFill>
              </a:rPr>
              <a:t>DOCUMENT FLOWCHARTS</a:t>
            </a:r>
          </a:p>
        </p:txBody>
      </p:sp>
      <p:sp>
        <p:nvSpPr>
          <p:cNvPr id="324611" name="Rectangle 3"/>
          <p:cNvSpPr>
            <a:spLocks noGrp="1" noChangeArrowheads="1"/>
          </p:cNvSpPr>
          <p:nvPr>
            <p:ph type="body" idx="1"/>
          </p:nvPr>
        </p:nvSpPr>
        <p:spPr>
          <a:xfrm>
            <a:off x="457200" y="1371600"/>
            <a:ext cx="8458200" cy="5257800"/>
          </a:xfrm>
          <a:ln/>
        </p:spPr>
        <p:txBody>
          <a:bodyPr>
            <a:normAutofit/>
          </a:bodyPr>
          <a:lstStyle/>
          <a:p>
            <a:pPr>
              <a:buNone/>
            </a:pPr>
            <a:r>
              <a:rPr lang="en-US" sz="2800" b="1" dirty="0" smtClean="0">
                <a:latin typeface="Times New Roman" pitchFamily="18" charset="0"/>
                <a:cs typeface="Times New Roman" pitchFamily="18" charset="0"/>
              </a:rPr>
              <a:t>E.G. Internal </a:t>
            </a:r>
            <a:r>
              <a:rPr lang="en-US" sz="2800" b="1" dirty="0">
                <a:latin typeface="Times New Roman" pitchFamily="18" charset="0"/>
                <a:cs typeface="Times New Roman" pitchFamily="18" charset="0"/>
              </a:rPr>
              <a:t>control flowcharts are document flowcharts used to evaluate the adequacy of internal controls, such as segregation of duties or internal checks.</a:t>
            </a:r>
          </a:p>
          <a:p>
            <a:r>
              <a:rPr lang="en-US" sz="2800" b="1" dirty="0">
                <a:latin typeface="Times New Roman" pitchFamily="18" charset="0"/>
                <a:cs typeface="Times New Roman" pitchFamily="18" charset="0"/>
              </a:rPr>
              <a:t>They can reveal weaknesses or </a:t>
            </a:r>
            <a:r>
              <a:rPr lang="en-US" sz="2800" b="1" dirty="0" smtClean="0">
                <a:latin typeface="Times New Roman" pitchFamily="18" charset="0"/>
                <a:cs typeface="Times New Roman" pitchFamily="18" charset="0"/>
              </a:rPr>
              <a:t>inefficiencies </a:t>
            </a:r>
            <a:r>
              <a:rPr lang="en-US" sz="2800" b="1" dirty="0">
                <a:latin typeface="Times New Roman" pitchFamily="18" charset="0"/>
                <a:cs typeface="Times New Roman" pitchFamily="18" charset="0"/>
              </a:rPr>
              <a:t>such as:</a:t>
            </a:r>
          </a:p>
          <a:p>
            <a:pPr lvl="1"/>
            <a:r>
              <a:rPr lang="en-US" b="1" dirty="0">
                <a:latin typeface="Times New Roman" pitchFamily="18" charset="0"/>
                <a:cs typeface="Times New Roman" pitchFamily="18" charset="0"/>
              </a:rPr>
              <a:t>Inadequate communication flows</a:t>
            </a:r>
          </a:p>
          <a:p>
            <a:pPr lvl="1"/>
            <a:r>
              <a:rPr lang="en-US" b="1" dirty="0">
                <a:latin typeface="Times New Roman" pitchFamily="18" charset="0"/>
                <a:cs typeface="Times New Roman" pitchFamily="18" charset="0"/>
              </a:rPr>
              <a:t>Unnecessarily complex document flows</a:t>
            </a:r>
          </a:p>
          <a:p>
            <a:pPr lvl="1"/>
            <a:r>
              <a:rPr lang="en-US" b="1" dirty="0">
                <a:latin typeface="Times New Roman" pitchFamily="18" charset="0"/>
                <a:cs typeface="Times New Roman" pitchFamily="18" charset="0"/>
              </a:rPr>
              <a:t>Procedures that cause wasteful </a:t>
            </a:r>
            <a:r>
              <a:rPr lang="en-US" b="1" dirty="0" smtClean="0">
                <a:latin typeface="Times New Roman" pitchFamily="18" charset="0"/>
                <a:cs typeface="Times New Roman" pitchFamily="18" charset="0"/>
              </a:rPr>
              <a:t>delays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4611">
                                            <p:txEl>
                                              <p:pRg st="0" end="0"/>
                                            </p:txEl>
                                          </p:spTgt>
                                        </p:tgtEl>
                                        <p:attrNameLst>
                                          <p:attrName>style.visibility</p:attrName>
                                        </p:attrNameLst>
                                      </p:cBhvr>
                                      <p:to>
                                        <p:strVal val="visible"/>
                                      </p:to>
                                    </p:set>
                                    <p:animEffect transition="in" filter="wipe(up)">
                                      <p:cBhvr>
                                        <p:cTn id="7" dur="500"/>
                                        <p:tgtEl>
                                          <p:spTgt spid="324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24611">
                                            <p:txEl>
                                              <p:pRg st="1" end="1"/>
                                            </p:txEl>
                                          </p:spTgt>
                                        </p:tgtEl>
                                        <p:attrNameLst>
                                          <p:attrName>style.visibility</p:attrName>
                                        </p:attrNameLst>
                                      </p:cBhvr>
                                      <p:to>
                                        <p:strVal val="visible"/>
                                      </p:to>
                                    </p:set>
                                    <p:animEffect transition="in" filter="wipe(up)">
                                      <p:cBhvr>
                                        <p:cTn id="12" dur="500"/>
                                        <p:tgtEl>
                                          <p:spTgt spid="324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4611">
                                            <p:txEl>
                                              <p:pRg st="2" end="2"/>
                                            </p:txEl>
                                          </p:spTgt>
                                        </p:tgtEl>
                                        <p:attrNameLst>
                                          <p:attrName>style.visibility</p:attrName>
                                        </p:attrNameLst>
                                      </p:cBhvr>
                                      <p:to>
                                        <p:strVal val="visible"/>
                                      </p:to>
                                    </p:set>
                                    <p:animEffect transition="in" filter="wipe(up)">
                                      <p:cBhvr>
                                        <p:cTn id="17" dur="500"/>
                                        <p:tgtEl>
                                          <p:spTgt spid="324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24611">
                                            <p:txEl>
                                              <p:pRg st="3" end="3"/>
                                            </p:txEl>
                                          </p:spTgt>
                                        </p:tgtEl>
                                        <p:attrNameLst>
                                          <p:attrName>style.visibility</p:attrName>
                                        </p:attrNameLst>
                                      </p:cBhvr>
                                      <p:to>
                                        <p:strVal val="visible"/>
                                      </p:to>
                                    </p:set>
                                    <p:animEffect transition="in" filter="wipe(up)">
                                      <p:cBhvr>
                                        <p:cTn id="22" dur="500"/>
                                        <p:tgtEl>
                                          <p:spTgt spid="324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24611">
                                            <p:txEl>
                                              <p:pRg st="4" end="4"/>
                                            </p:txEl>
                                          </p:spTgt>
                                        </p:tgtEl>
                                        <p:attrNameLst>
                                          <p:attrName>style.visibility</p:attrName>
                                        </p:attrNameLst>
                                      </p:cBhvr>
                                      <p:to>
                                        <p:strVal val="visible"/>
                                      </p:to>
                                    </p:set>
                                    <p:animEffect transition="in" filter="wipe(up)">
                                      <p:cBhvr>
                                        <p:cTn id="27" dur="500"/>
                                        <p:tgtEl>
                                          <p:spTgt spid="324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1"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457200" y="304800"/>
            <a:ext cx="8229600" cy="1143000"/>
          </a:xfrm>
          <a:ln/>
        </p:spPr>
        <p:txBody>
          <a:bodyPr/>
          <a:lstStyle/>
          <a:p>
            <a:r>
              <a:rPr lang="en-US" dirty="0">
                <a:solidFill>
                  <a:srgbClr val="00B0F0"/>
                </a:solidFill>
              </a:rPr>
              <a:t>INTRODUCTION</a:t>
            </a:r>
          </a:p>
        </p:txBody>
      </p:sp>
      <p:sp>
        <p:nvSpPr>
          <p:cNvPr id="204803" name="Rectangle 3"/>
          <p:cNvSpPr>
            <a:spLocks noGrp="1" noChangeArrowheads="1"/>
          </p:cNvSpPr>
          <p:nvPr>
            <p:ph type="body" idx="1"/>
          </p:nvPr>
        </p:nvSpPr>
        <p:spPr>
          <a:ln/>
        </p:spPr>
        <p:txBody>
          <a:bodyPr/>
          <a:lstStyle/>
          <a:p>
            <a:r>
              <a:rPr lang="en-US" b="1" dirty="0">
                <a:latin typeface="Times New Roman" pitchFamily="18" charset="0"/>
                <a:cs typeface="Times New Roman" pitchFamily="18" charset="0"/>
              </a:rPr>
              <a:t>Documentation includes the following types of tools:</a:t>
            </a:r>
          </a:p>
          <a:p>
            <a:pPr lvl="1"/>
            <a:r>
              <a:rPr lang="en-US" sz="3200" b="1" dirty="0">
                <a:latin typeface="Times New Roman" pitchFamily="18" charset="0"/>
                <a:cs typeface="Times New Roman" pitchFamily="18" charset="0"/>
              </a:rPr>
              <a:t>Narratives (written descriptions)</a:t>
            </a:r>
          </a:p>
          <a:p>
            <a:pPr lvl="1"/>
            <a:r>
              <a:rPr lang="en-US" sz="3200" b="1" dirty="0">
                <a:latin typeface="Times New Roman" pitchFamily="18" charset="0"/>
                <a:cs typeface="Times New Roman" pitchFamily="18" charset="0"/>
              </a:rPr>
              <a:t>Flowcharts</a:t>
            </a:r>
          </a:p>
          <a:p>
            <a:pPr lvl="1"/>
            <a:r>
              <a:rPr lang="en-US" sz="3200" b="1" dirty="0">
                <a:latin typeface="Times New Roman" pitchFamily="18" charset="0"/>
                <a:cs typeface="Times New Roman" pitchFamily="18" charset="0"/>
              </a:rPr>
              <a:t>Diagrams</a:t>
            </a:r>
          </a:p>
          <a:p>
            <a:pPr lvl="1"/>
            <a:r>
              <a:rPr lang="en-US" sz="3200" b="1" dirty="0">
                <a:latin typeface="Times New Roman" pitchFamily="18" charset="0"/>
                <a:cs typeface="Times New Roman" pitchFamily="18" charset="0"/>
              </a:rPr>
              <a:t>Other written material</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wipe(up)">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4803">
                                            <p:txEl>
                                              <p:pRg st="1" end="1"/>
                                            </p:txEl>
                                          </p:spTgt>
                                        </p:tgtEl>
                                        <p:attrNameLst>
                                          <p:attrName>style.visibility</p:attrName>
                                        </p:attrNameLst>
                                      </p:cBhvr>
                                      <p:to>
                                        <p:strVal val="visible"/>
                                      </p:to>
                                    </p:set>
                                    <p:animEffect transition="in" filter="wipe(up)">
                                      <p:cBhvr>
                                        <p:cTn id="12" dur="500"/>
                                        <p:tgtEl>
                                          <p:spTgt spid="204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4803">
                                            <p:txEl>
                                              <p:pRg st="2" end="2"/>
                                            </p:txEl>
                                          </p:spTgt>
                                        </p:tgtEl>
                                        <p:attrNameLst>
                                          <p:attrName>style.visibility</p:attrName>
                                        </p:attrNameLst>
                                      </p:cBhvr>
                                      <p:to>
                                        <p:strVal val="visible"/>
                                      </p:to>
                                    </p:set>
                                    <p:animEffect transition="in" filter="wipe(up)">
                                      <p:cBhvr>
                                        <p:cTn id="17" dur="500"/>
                                        <p:tgtEl>
                                          <p:spTgt spid="2048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4803">
                                            <p:txEl>
                                              <p:pRg st="3" end="3"/>
                                            </p:txEl>
                                          </p:spTgt>
                                        </p:tgtEl>
                                        <p:attrNameLst>
                                          <p:attrName>style.visibility</p:attrName>
                                        </p:attrNameLst>
                                      </p:cBhvr>
                                      <p:to>
                                        <p:strVal val="visible"/>
                                      </p:to>
                                    </p:set>
                                    <p:animEffect transition="in" filter="wipe(up)">
                                      <p:cBhvr>
                                        <p:cTn id="22" dur="500"/>
                                        <p:tgtEl>
                                          <p:spTgt spid="2048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4803">
                                            <p:txEl>
                                              <p:pRg st="4" end="4"/>
                                            </p:txEl>
                                          </p:spTgt>
                                        </p:tgtEl>
                                        <p:attrNameLst>
                                          <p:attrName>style.visibility</p:attrName>
                                        </p:attrNameLst>
                                      </p:cBhvr>
                                      <p:to>
                                        <p:strVal val="visible"/>
                                      </p:to>
                                    </p:set>
                                    <p:animEffect transition="in" filter="wipe(up)">
                                      <p:cBhvr>
                                        <p:cTn id="27" dur="500"/>
                                        <p:tgtEl>
                                          <p:spTgt spid="204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8"/>
          <p:cNvGrpSpPr>
            <a:grpSpLocks/>
          </p:cNvGrpSpPr>
          <p:nvPr/>
        </p:nvGrpSpPr>
        <p:grpSpPr bwMode="auto">
          <a:xfrm>
            <a:off x="2362200" y="0"/>
            <a:ext cx="6629400" cy="6400800"/>
            <a:chOff x="2736" y="0"/>
            <a:chExt cx="2928" cy="4032"/>
          </a:xfrm>
        </p:grpSpPr>
        <p:sp>
          <p:nvSpPr>
            <p:cNvPr id="370708" name="AutoShape 20"/>
            <p:cNvSpPr>
              <a:spLocks noChangeArrowheads="1"/>
            </p:cNvSpPr>
            <p:nvPr/>
          </p:nvSpPr>
          <p:spPr bwMode="auto">
            <a:xfrm>
              <a:off x="2736" y="432"/>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Students</a:t>
              </a:r>
            </a:p>
          </p:txBody>
        </p:sp>
        <p:sp>
          <p:nvSpPr>
            <p:cNvPr id="370709" name="Text Box 21"/>
            <p:cNvSpPr txBox="1">
              <a:spLocks noChangeArrowheads="1"/>
            </p:cNvSpPr>
            <p:nvPr/>
          </p:nvSpPr>
          <p:spPr bwMode="auto">
            <a:xfrm>
              <a:off x="2736" y="0"/>
              <a:ext cx="2928" cy="291"/>
            </a:xfrm>
            <a:prstGeom prst="rect">
              <a:avLst/>
            </a:prstGeom>
            <a:noFill/>
            <a:ln w="9525">
              <a:noFill/>
              <a:miter lim="800000"/>
              <a:headEnd/>
              <a:tailEnd/>
            </a:ln>
            <a:effectLst/>
          </p:spPr>
          <p:txBody>
            <a:bodyPr wrap="square">
              <a:spAutoFit/>
            </a:bodyPr>
            <a:lstStyle/>
            <a:p>
              <a:r>
                <a:rPr lang="en-US" sz="2000" dirty="0" smtClean="0">
                  <a:solidFill>
                    <a:srgbClr val="FF00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E.G  Registrar’s Office  document flow chart </a:t>
              </a:r>
              <a:endParaRPr lang="en-US" sz="2400" b="1" dirty="0">
                <a:latin typeface="Times New Roman" pitchFamily="18" charset="0"/>
                <a:cs typeface="Times New Roman" pitchFamily="18" charset="0"/>
              </a:endParaRPr>
            </a:p>
          </p:txBody>
        </p:sp>
        <p:sp>
          <p:nvSpPr>
            <p:cNvPr id="370711" name="AutoShape 23"/>
            <p:cNvSpPr>
              <a:spLocks noChangeArrowheads="1"/>
            </p:cNvSpPr>
            <p:nvPr/>
          </p:nvSpPr>
          <p:spPr bwMode="auto">
            <a:xfrm>
              <a:off x="3792" y="384"/>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Enrollment</a:t>
              </a:r>
            </a:p>
            <a:p>
              <a:pPr algn="ctr"/>
              <a:r>
                <a:rPr lang="en-US"/>
                <a:t>Forms</a:t>
              </a:r>
            </a:p>
          </p:txBody>
        </p:sp>
        <p:sp>
          <p:nvSpPr>
            <p:cNvPr id="370712" name="AutoShape 24"/>
            <p:cNvSpPr>
              <a:spLocks noChangeArrowheads="1"/>
            </p:cNvSpPr>
            <p:nvPr/>
          </p:nvSpPr>
          <p:spPr bwMode="auto">
            <a:xfrm>
              <a:off x="4896" y="384"/>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Sort</a:t>
              </a:r>
            </a:p>
            <a:p>
              <a:pPr algn="ctr"/>
              <a:r>
                <a:rPr lang="en-US"/>
                <a:t>Forms</a:t>
              </a:r>
            </a:p>
          </p:txBody>
        </p:sp>
        <p:sp>
          <p:nvSpPr>
            <p:cNvPr id="370713" name="AutoShape 25"/>
            <p:cNvSpPr>
              <a:spLocks noChangeArrowheads="1"/>
            </p:cNvSpPr>
            <p:nvPr/>
          </p:nvSpPr>
          <p:spPr bwMode="auto">
            <a:xfrm>
              <a:off x="4848" y="1296"/>
              <a:ext cx="816" cy="576"/>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14" name="AutoShape 26"/>
            <p:cNvSpPr>
              <a:spLocks noChangeArrowheads="1"/>
            </p:cNvSpPr>
            <p:nvPr/>
          </p:nvSpPr>
          <p:spPr bwMode="auto">
            <a:xfrm>
              <a:off x="3792" y="1296"/>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dirty="0"/>
                <a:t>Update</a:t>
              </a:r>
            </a:p>
            <a:p>
              <a:pPr algn="ctr"/>
              <a:r>
                <a:rPr lang="en-US" dirty="0"/>
                <a:t>Student</a:t>
              </a:r>
            </a:p>
            <a:p>
              <a:pPr algn="ctr"/>
              <a:r>
                <a:rPr lang="en-US" dirty="0"/>
                <a:t>Records</a:t>
              </a:r>
            </a:p>
          </p:txBody>
        </p:sp>
        <p:sp>
          <p:nvSpPr>
            <p:cNvPr id="370715" name="AutoShape 27"/>
            <p:cNvSpPr>
              <a:spLocks noChangeArrowheads="1"/>
            </p:cNvSpPr>
            <p:nvPr/>
          </p:nvSpPr>
          <p:spPr bwMode="auto">
            <a:xfrm>
              <a:off x="2880" y="1344"/>
              <a:ext cx="480" cy="384"/>
            </a:xfrm>
            <a:prstGeom prst="flowChartMerge">
              <a:avLst/>
            </a:prstGeom>
            <a:solidFill>
              <a:srgbClr val="CCFFCC"/>
            </a:solidFill>
            <a:ln w="57150">
              <a:solidFill>
                <a:schemeClr val="tx1"/>
              </a:solidFill>
              <a:miter lim="800000"/>
              <a:headEnd/>
              <a:tailEnd/>
            </a:ln>
            <a:effectLst/>
          </p:spPr>
          <p:txBody>
            <a:bodyPr wrap="none" anchor="ctr"/>
            <a:lstStyle/>
            <a:p>
              <a:pPr algn="ctr"/>
              <a:r>
                <a:rPr lang="en-US" dirty="0"/>
                <a:t>A</a:t>
              </a:r>
            </a:p>
          </p:txBody>
        </p:sp>
        <p:sp>
          <p:nvSpPr>
            <p:cNvPr id="370716" name="AutoShape 28"/>
            <p:cNvSpPr>
              <a:spLocks noChangeArrowheads="1"/>
            </p:cNvSpPr>
            <p:nvPr/>
          </p:nvSpPr>
          <p:spPr bwMode="auto">
            <a:xfrm>
              <a:off x="4848" y="2112"/>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Prepare</a:t>
              </a:r>
            </a:p>
            <a:p>
              <a:pPr algn="ctr"/>
              <a:r>
                <a:rPr lang="en-US"/>
                <a:t>Class</a:t>
              </a:r>
            </a:p>
            <a:p>
              <a:pPr algn="ctr"/>
              <a:r>
                <a:rPr lang="en-US"/>
                <a:t>Lists</a:t>
              </a:r>
            </a:p>
          </p:txBody>
        </p:sp>
        <p:sp>
          <p:nvSpPr>
            <p:cNvPr id="370717" name="AutoShape 29"/>
            <p:cNvSpPr>
              <a:spLocks noChangeArrowheads="1"/>
            </p:cNvSpPr>
            <p:nvPr/>
          </p:nvSpPr>
          <p:spPr bwMode="auto">
            <a:xfrm>
              <a:off x="3744" y="2112"/>
              <a:ext cx="816" cy="624"/>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18" name="AutoShape 30"/>
            <p:cNvSpPr>
              <a:spLocks noChangeArrowheads="1"/>
            </p:cNvSpPr>
            <p:nvPr/>
          </p:nvSpPr>
          <p:spPr bwMode="auto">
            <a:xfrm>
              <a:off x="3696" y="2976"/>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Class</a:t>
              </a:r>
            </a:p>
            <a:p>
              <a:pPr algn="ctr"/>
              <a:r>
                <a:rPr lang="en-US" dirty="0"/>
                <a:t>Lists</a:t>
              </a:r>
            </a:p>
          </p:txBody>
        </p:sp>
        <p:sp>
          <p:nvSpPr>
            <p:cNvPr id="370719" name="AutoShape 31"/>
            <p:cNvSpPr>
              <a:spLocks noChangeArrowheads="1"/>
            </p:cNvSpPr>
            <p:nvPr/>
          </p:nvSpPr>
          <p:spPr bwMode="auto">
            <a:xfrm>
              <a:off x="4800" y="2976"/>
              <a:ext cx="816" cy="576"/>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20" name="AutoShape 32"/>
            <p:cNvSpPr>
              <a:spLocks noChangeArrowheads="1"/>
            </p:cNvSpPr>
            <p:nvPr/>
          </p:nvSpPr>
          <p:spPr bwMode="auto">
            <a:xfrm>
              <a:off x="4896" y="3744"/>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dirty="0" smtClean="0"/>
                <a:t>Administrator</a:t>
              </a:r>
              <a:endParaRPr lang="en-US" dirty="0"/>
            </a:p>
          </p:txBody>
        </p:sp>
        <p:sp>
          <p:nvSpPr>
            <p:cNvPr id="370721" name="AutoShape 33"/>
            <p:cNvSpPr>
              <a:spLocks noChangeArrowheads="1"/>
            </p:cNvSpPr>
            <p:nvPr/>
          </p:nvSpPr>
          <p:spPr bwMode="auto">
            <a:xfrm>
              <a:off x="3744" y="3744"/>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Faculty</a:t>
              </a:r>
            </a:p>
          </p:txBody>
        </p:sp>
        <p:sp>
          <p:nvSpPr>
            <p:cNvPr id="370722" name="Line 34"/>
            <p:cNvSpPr>
              <a:spLocks noChangeShapeType="1"/>
            </p:cNvSpPr>
            <p:nvPr/>
          </p:nvSpPr>
          <p:spPr bwMode="auto">
            <a:xfrm>
              <a:off x="3456"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0723" name="Line 35"/>
            <p:cNvSpPr>
              <a:spLocks noChangeShapeType="1"/>
            </p:cNvSpPr>
            <p:nvPr/>
          </p:nvSpPr>
          <p:spPr bwMode="auto">
            <a:xfrm>
              <a:off x="4608"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0724" name="Line 36"/>
            <p:cNvSpPr>
              <a:spLocks noChangeShapeType="1"/>
            </p:cNvSpPr>
            <p:nvPr/>
          </p:nvSpPr>
          <p:spPr bwMode="auto">
            <a:xfrm>
              <a:off x="5280" y="912"/>
              <a:ext cx="0" cy="336"/>
            </a:xfrm>
            <a:prstGeom prst="line">
              <a:avLst/>
            </a:prstGeom>
            <a:noFill/>
            <a:ln w="57150">
              <a:solidFill>
                <a:schemeClr val="tx1"/>
              </a:solidFill>
              <a:round/>
              <a:headEnd/>
              <a:tailEnd type="triangle" w="med" len="med"/>
            </a:ln>
            <a:effectLst/>
          </p:spPr>
          <p:txBody>
            <a:bodyPr/>
            <a:lstStyle/>
            <a:p>
              <a:endParaRPr lang="en-US"/>
            </a:p>
          </p:txBody>
        </p:sp>
        <p:sp>
          <p:nvSpPr>
            <p:cNvPr id="370725" name="Line 37"/>
            <p:cNvSpPr>
              <a:spLocks noChangeShapeType="1"/>
            </p:cNvSpPr>
            <p:nvPr/>
          </p:nvSpPr>
          <p:spPr bwMode="auto">
            <a:xfrm flipH="1">
              <a:off x="4560" y="1488"/>
              <a:ext cx="240" cy="0"/>
            </a:xfrm>
            <a:prstGeom prst="line">
              <a:avLst/>
            </a:prstGeom>
            <a:noFill/>
            <a:ln w="57150">
              <a:solidFill>
                <a:schemeClr val="tx1"/>
              </a:solidFill>
              <a:round/>
              <a:headEnd/>
              <a:tailEnd type="triangle" w="med" len="med"/>
            </a:ln>
            <a:effectLst/>
          </p:spPr>
          <p:txBody>
            <a:bodyPr/>
            <a:lstStyle/>
            <a:p>
              <a:endParaRPr lang="en-US"/>
            </a:p>
          </p:txBody>
        </p:sp>
        <p:sp>
          <p:nvSpPr>
            <p:cNvPr id="370726" name="Line 38"/>
            <p:cNvSpPr>
              <a:spLocks noChangeShapeType="1"/>
            </p:cNvSpPr>
            <p:nvPr/>
          </p:nvSpPr>
          <p:spPr bwMode="auto">
            <a:xfrm flipH="1">
              <a:off x="3360" y="1488"/>
              <a:ext cx="432" cy="0"/>
            </a:xfrm>
            <a:prstGeom prst="line">
              <a:avLst/>
            </a:prstGeom>
            <a:noFill/>
            <a:ln w="57150">
              <a:solidFill>
                <a:schemeClr val="tx1"/>
              </a:solidFill>
              <a:round/>
              <a:headEnd/>
              <a:tailEnd type="triangle" w="med" len="med"/>
            </a:ln>
            <a:effectLst/>
          </p:spPr>
          <p:txBody>
            <a:bodyPr/>
            <a:lstStyle/>
            <a:p>
              <a:endParaRPr lang="en-US"/>
            </a:p>
          </p:txBody>
        </p:sp>
        <p:sp>
          <p:nvSpPr>
            <p:cNvPr id="370727" name="Line 39"/>
            <p:cNvSpPr>
              <a:spLocks noChangeShapeType="1"/>
            </p:cNvSpPr>
            <p:nvPr/>
          </p:nvSpPr>
          <p:spPr bwMode="auto">
            <a:xfrm>
              <a:off x="4128" y="1824"/>
              <a:ext cx="0" cy="240"/>
            </a:xfrm>
            <a:prstGeom prst="line">
              <a:avLst/>
            </a:prstGeom>
            <a:noFill/>
            <a:ln w="57150">
              <a:solidFill>
                <a:schemeClr val="tx1"/>
              </a:solidFill>
              <a:round/>
              <a:headEnd/>
              <a:tailEnd type="triangle" w="med" len="med"/>
            </a:ln>
            <a:effectLst/>
          </p:spPr>
          <p:txBody>
            <a:bodyPr/>
            <a:lstStyle/>
            <a:p>
              <a:endParaRPr lang="en-US"/>
            </a:p>
          </p:txBody>
        </p:sp>
        <p:sp>
          <p:nvSpPr>
            <p:cNvPr id="370728" name="Line 40"/>
            <p:cNvSpPr>
              <a:spLocks noChangeShapeType="1"/>
            </p:cNvSpPr>
            <p:nvPr/>
          </p:nvSpPr>
          <p:spPr bwMode="auto">
            <a:xfrm>
              <a:off x="4560" y="2304"/>
              <a:ext cx="336" cy="0"/>
            </a:xfrm>
            <a:prstGeom prst="line">
              <a:avLst/>
            </a:prstGeom>
            <a:noFill/>
            <a:ln w="57150">
              <a:solidFill>
                <a:schemeClr val="tx1"/>
              </a:solidFill>
              <a:round/>
              <a:headEnd/>
              <a:tailEnd type="triangle" w="med" len="med"/>
            </a:ln>
            <a:effectLst/>
          </p:spPr>
          <p:txBody>
            <a:bodyPr/>
            <a:lstStyle/>
            <a:p>
              <a:endParaRPr lang="en-US"/>
            </a:p>
          </p:txBody>
        </p:sp>
        <p:sp>
          <p:nvSpPr>
            <p:cNvPr id="370729" name="Line 41"/>
            <p:cNvSpPr>
              <a:spLocks noChangeShapeType="1"/>
            </p:cNvSpPr>
            <p:nvPr/>
          </p:nvSpPr>
          <p:spPr bwMode="auto">
            <a:xfrm>
              <a:off x="5184" y="2592"/>
              <a:ext cx="0" cy="144"/>
            </a:xfrm>
            <a:prstGeom prst="line">
              <a:avLst/>
            </a:prstGeom>
            <a:noFill/>
            <a:ln w="57150">
              <a:solidFill>
                <a:schemeClr val="tx1"/>
              </a:solidFill>
              <a:round/>
              <a:headEnd/>
              <a:tailEnd/>
            </a:ln>
            <a:effectLst/>
          </p:spPr>
          <p:txBody>
            <a:bodyPr/>
            <a:lstStyle/>
            <a:p>
              <a:endParaRPr lang="en-US"/>
            </a:p>
          </p:txBody>
        </p:sp>
        <p:sp>
          <p:nvSpPr>
            <p:cNvPr id="370730" name="Line 42"/>
            <p:cNvSpPr>
              <a:spLocks noChangeShapeType="1"/>
            </p:cNvSpPr>
            <p:nvPr/>
          </p:nvSpPr>
          <p:spPr bwMode="auto">
            <a:xfrm>
              <a:off x="4080" y="2736"/>
              <a:ext cx="1200" cy="0"/>
            </a:xfrm>
            <a:prstGeom prst="line">
              <a:avLst/>
            </a:prstGeom>
            <a:noFill/>
            <a:ln w="76200">
              <a:solidFill>
                <a:schemeClr val="tx1"/>
              </a:solidFill>
              <a:round/>
              <a:headEnd/>
              <a:tailEnd/>
            </a:ln>
            <a:effectLst/>
          </p:spPr>
          <p:txBody>
            <a:bodyPr/>
            <a:lstStyle/>
            <a:p>
              <a:endParaRPr lang="en-US"/>
            </a:p>
          </p:txBody>
        </p:sp>
        <p:sp>
          <p:nvSpPr>
            <p:cNvPr id="370731" name="Line 43"/>
            <p:cNvSpPr>
              <a:spLocks noChangeShapeType="1"/>
            </p:cNvSpPr>
            <p:nvPr/>
          </p:nvSpPr>
          <p:spPr bwMode="auto">
            <a:xfrm flipH="1">
              <a:off x="40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0732" name="Line 44"/>
            <p:cNvSpPr>
              <a:spLocks noChangeShapeType="1"/>
            </p:cNvSpPr>
            <p:nvPr/>
          </p:nvSpPr>
          <p:spPr bwMode="auto">
            <a:xfrm>
              <a:off x="52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0733" name="Line 45"/>
            <p:cNvSpPr>
              <a:spLocks noChangeShapeType="1"/>
            </p:cNvSpPr>
            <p:nvPr/>
          </p:nvSpPr>
          <p:spPr bwMode="auto">
            <a:xfrm>
              <a:off x="5232" y="3456"/>
              <a:ext cx="0" cy="240"/>
            </a:xfrm>
            <a:prstGeom prst="line">
              <a:avLst/>
            </a:prstGeom>
            <a:noFill/>
            <a:ln w="57150">
              <a:solidFill>
                <a:schemeClr val="tx1"/>
              </a:solidFill>
              <a:round/>
              <a:headEnd/>
              <a:tailEnd type="triangle" w="med" len="med"/>
            </a:ln>
            <a:effectLst/>
          </p:spPr>
          <p:txBody>
            <a:bodyPr/>
            <a:lstStyle/>
            <a:p>
              <a:endParaRPr lang="en-US"/>
            </a:p>
          </p:txBody>
        </p:sp>
        <p:sp>
          <p:nvSpPr>
            <p:cNvPr id="370734" name="Line 46"/>
            <p:cNvSpPr>
              <a:spLocks noChangeShapeType="1"/>
            </p:cNvSpPr>
            <p:nvPr/>
          </p:nvSpPr>
          <p:spPr bwMode="auto">
            <a:xfrm>
              <a:off x="4128" y="3456"/>
              <a:ext cx="0" cy="240"/>
            </a:xfrm>
            <a:prstGeom prst="line">
              <a:avLst/>
            </a:prstGeom>
            <a:noFill/>
            <a:ln w="57150">
              <a:solidFill>
                <a:schemeClr val="tx1"/>
              </a:solidFill>
              <a:round/>
              <a:headEnd/>
              <a:tailEnd type="triangle" w="med" len="med"/>
            </a:ln>
            <a:effectLst/>
          </p:spPr>
          <p:txBody>
            <a:bodyPr/>
            <a:lstStyle/>
            <a:p>
              <a:endParaRPr lang="en-US"/>
            </a:p>
          </p:txBody>
        </p:sp>
      </p:grpSp>
      <p:sp>
        <p:nvSpPr>
          <p:cNvPr id="370735" name="Text Box 47"/>
          <p:cNvSpPr txBox="1">
            <a:spLocks noChangeArrowheads="1"/>
          </p:cNvSpPr>
          <p:nvPr/>
        </p:nvSpPr>
        <p:spPr bwMode="auto">
          <a:xfrm>
            <a:off x="457200" y="4191000"/>
            <a:ext cx="1752600" cy="2246769"/>
          </a:xfrm>
          <a:prstGeom prst="rect">
            <a:avLst/>
          </a:prstGeom>
          <a:solidFill>
            <a:schemeClr val="bg1"/>
          </a:solidFill>
          <a:ln w="57150">
            <a:solidFill>
              <a:srgbClr val="0000FF"/>
            </a:solidFill>
            <a:miter lim="800000"/>
            <a:headEnd/>
            <a:tailEnd/>
          </a:ln>
          <a:effectLst/>
        </p:spPr>
        <p:txBody>
          <a:bodyPr wrap="square">
            <a:spAutoFit/>
          </a:bodyPr>
          <a:lstStyle/>
          <a:p>
            <a:r>
              <a:rPr lang="en-US" sz="2800" b="1" dirty="0">
                <a:latin typeface="Times New Roman" pitchFamily="18" charset="0"/>
                <a:cs typeface="Times New Roman" pitchFamily="18" charset="0"/>
              </a:rPr>
              <a:t>Here’s a flowchart that goes with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0735"/>
                                        </p:tgtEl>
                                        <p:attrNameLst>
                                          <p:attrName>style.visibility</p:attrName>
                                        </p:attrNameLst>
                                      </p:cBhvr>
                                      <p:to>
                                        <p:strVal val="visible"/>
                                      </p:to>
                                    </p:set>
                                    <p:anim calcmode="lin" valueType="num">
                                      <p:cBhvr>
                                        <p:cTn id="7" dur="500" fill="hold"/>
                                        <p:tgtEl>
                                          <p:spTgt spid="370735"/>
                                        </p:tgtEl>
                                        <p:attrNameLst>
                                          <p:attrName>ppt_w</p:attrName>
                                        </p:attrNameLst>
                                      </p:cBhvr>
                                      <p:tavLst>
                                        <p:tav tm="0">
                                          <p:val>
                                            <p:fltVal val="0"/>
                                          </p:val>
                                        </p:tav>
                                        <p:tav tm="100000">
                                          <p:val>
                                            <p:strVal val="#ppt_w"/>
                                          </p:val>
                                        </p:tav>
                                      </p:tavLst>
                                    </p:anim>
                                    <p:anim calcmode="lin" valueType="num">
                                      <p:cBhvr>
                                        <p:cTn id="8" dur="500" fill="hold"/>
                                        <p:tgtEl>
                                          <p:spTgt spid="3707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35"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ln/>
        </p:spPr>
        <p:txBody>
          <a:bodyPr/>
          <a:lstStyle/>
          <a:p>
            <a:r>
              <a:rPr lang="en-US" sz="3200" dirty="0"/>
              <a:t>FLOWCHARTS VS. DFDs</a:t>
            </a:r>
          </a:p>
        </p:txBody>
      </p:sp>
      <p:sp>
        <p:nvSpPr>
          <p:cNvPr id="367619" name="Rectangle 3"/>
          <p:cNvSpPr>
            <a:spLocks noGrp="1" noChangeArrowheads="1"/>
          </p:cNvSpPr>
          <p:nvPr>
            <p:ph type="body" idx="1"/>
          </p:nvPr>
        </p:nvSpPr>
        <p:spPr>
          <a:xfrm>
            <a:off x="457200" y="1600200"/>
            <a:ext cx="8229600" cy="4876800"/>
          </a:xfrm>
          <a:ln/>
        </p:spPr>
        <p:txBody>
          <a:bodyPr>
            <a:normAutofit/>
          </a:bodyPr>
          <a:lstStyle/>
          <a:p>
            <a:r>
              <a:rPr lang="en-US" dirty="0">
                <a:latin typeface="Times New Roman" pitchFamily="18" charset="0"/>
                <a:cs typeface="Times New Roman" pitchFamily="18" charset="0"/>
              </a:rPr>
              <a:t>Now that we’ve examined both flowcharts and DFDs, it may be useful to discuss the differences again.</a:t>
            </a:r>
          </a:p>
          <a:p>
            <a:r>
              <a:rPr lang="en-US" dirty="0">
                <a:latin typeface="Times New Roman" pitchFamily="18" charset="0"/>
                <a:cs typeface="Times New Roman" pitchFamily="18" charset="0"/>
              </a:rPr>
              <a:t>DFDs place a heavy emphasis on the logical aspects of a system.</a:t>
            </a:r>
          </a:p>
          <a:p>
            <a:r>
              <a:rPr lang="en-US" dirty="0">
                <a:latin typeface="Times New Roman" pitchFamily="18" charset="0"/>
                <a:cs typeface="Times New Roman" pitchFamily="18" charset="0"/>
              </a:rPr>
              <a:t>Flowcharts place more emphasis on the physical characteristics of the system.</a:t>
            </a:r>
          </a:p>
          <a:p>
            <a:r>
              <a:rPr lang="en-US" dirty="0">
                <a:latin typeface="Times New Roman" pitchFamily="18" charset="0"/>
                <a:cs typeface="Times New Roman" pitchFamily="18" charset="0"/>
              </a:rPr>
              <a:t>An example may be useful.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7618"/>
                                        </p:tgtEl>
                                        <p:attrNameLst>
                                          <p:attrName>style.visibility</p:attrName>
                                        </p:attrNameLst>
                                      </p:cBhvr>
                                      <p:to>
                                        <p:strVal val="visible"/>
                                      </p:to>
                                    </p:set>
                                    <p:anim calcmode="lin" valueType="num">
                                      <p:cBhvr>
                                        <p:cTn id="7" dur="500" fill="hold"/>
                                        <p:tgtEl>
                                          <p:spTgt spid="367618"/>
                                        </p:tgtEl>
                                        <p:attrNameLst>
                                          <p:attrName>ppt_w</p:attrName>
                                        </p:attrNameLst>
                                      </p:cBhvr>
                                      <p:tavLst>
                                        <p:tav tm="0">
                                          <p:val>
                                            <p:fltVal val="0"/>
                                          </p:val>
                                        </p:tav>
                                        <p:tav tm="100000">
                                          <p:val>
                                            <p:strVal val="#ppt_w"/>
                                          </p:val>
                                        </p:tav>
                                      </p:tavLst>
                                    </p:anim>
                                    <p:anim calcmode="lin" valueType="num">
                                      <p:cBhvr>
                                        <p:cTn id="8" dur="500" fill="hold"/>
                                        <p:tgtEl>
                                          <p:spTgt spid="3676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67619">
                                            <p:txEl>
                                              <p:pRg st="0" end="0"/>
                                            </p:txEl>
                                          </p:spTgt>
                                        </p:tgtEl>
                                        <p:attrNameLst>
                                          <p:attrName>style.visibility</p:attrName>
                                        </p:attrNameLst>
                                      </p:cBhvr>
                                      <p:to>
                                        <p:strVal val="visible"/>
                                      </p:to>
                                    </p:set>
                                    <p:animEffect transition="in" filter="wipe(up)">
                                      <p:cBhvr>
                                        <p:cTn id="13" dur="500"/>
                                        <p:tgtEl>
                                          <p:spTgt spid="3676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67619">
                                            <p:txEl>
                                              <p:pRg st="1" end="1"/>
                                            </p:txEl>
                                          </p:spTgt>
                                        </p:tgtEl>
                                        <p:attrNameLst>
                                          <p:attrName>style.visibility</p:attrName>
                                        </p:attrNameLst>
                                      </p:cBhvr>
                                      <p:to>
                                        <p:strVal val="visible"/>
                                      </p:to>
                                    </p:set>
                                    <p:animEffect transition="in" filter="wipe(up)">
                                      <p:cBhvr>
                                        <p:cTn id="18" dur="500"/>
                                        <p:tgtEl>
                                          <p:spTgt spid="36761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67619">
                                            <p:txEl>
                                              <p:pRg st="2" end="2"/>
                                            </p:txEl>
                                          </p:spTgt>
                                        </p:tgtEl>
                                        <p:attrNameLst>
                                          <p:attrName>style.visibility</p:attrName>
                                        </p:attrNameLst>
                                      </p:cBhvr>
                                      <p:to>
                                        <p:strVal val="visible"/>
                                      </p:to>
                                    </p:set>
                                    <p:animEffect transition="in" filter="wipe(up)">
                                      <p:cBhvr>
                                        <p:cTn id="23" dur="500"/>
                                        <p:tgtEl>
                                          <p:spTgt spid="3676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67619">
                                            <p:txEl>
                                              <p:pRg st="3" end="3"/>
                                            </p:txEl>
                                          </p:spTgt>
                                        </p:tgtEl>
                                        <p:attrNameLst>
                                          <p:attrName>style.visibility</p:attrName>
                                        </p:attrNameLst>
                                      </p:cBhvr>
                                      <p:to>
                                        <p:strVal val="visible"/>
                                      </p:to>
                                    </p:set>
                                    <p:animEffect transition="in" filter="wipe(up)">
                                      <p:cBhvr>
                                        <p:cTn id="28" dur="500"/>
                                        <p:tgtEl>
                                          <p:spTgt spid="367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8" grpId="0" animBg="1" autoUpdateAnimBg="0"/>
      <p:bldP spid="367619"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ln/>
        </p:spPr>
        <p:txBody>
          <a:bodyPr/>
          <a:lstStyle/>
          <a:p>
            <a:r>
              <a:rPr lang="en-US" sz="3200" dirty="0">
                <a:solidFill>
                  <a:srgbClr val="00B0F0"/>
                </a:solidFill>
              </a:rPr>
              <a:t>FLOWCHARTS VS. DFDs</a:t>
            </a:r>
          </a:p>
        </p:txBody>
      </p:sp>
      <p:sp>
        <p:nvSpPr>
          <p:cNvPr id="368643" name="Rectangle 3"/>
          <p:cNvSpPr>
            <a:spLocks noGrp="1" noChangeArrowheads="1"/>
          </p:cNvSpPr>
          <p:nvPr>
            <p:ph type="body" idx="1"/>
          </p:nvPr>
        </p:nvSpPr>
        <p:spPr>
          <a:xfrm>
            <a:off x="457200" y="1600200"/>
            <a:ext cx="8229600" cy="4876800"/>
          </a:xfrm>
          <a:ln/>
        </p:spPr>
        <p:txBody>
          <a:bodyPr/>
          <a:lstStyle/>
          <a:p>
            <a:pPr>
              <a:lnSpc>
                <a:spcPct val="90000"/>
              </a:lnSpc>
            </a:pPr>
            <a:r>
              <a:rPr lang="en-US" dirty="0">
                <a:latin typeface="Times New Roman" pitchFamily="18" charset="0"/>
                <a:cs typeface="Times New Roman" pitchFamily="18" charset="0"/>
              </a:rPr>
              <a:t>EXAMPLE:  The registrar’s office of a small college receives paper enrollment forms from students.  They sort these records alphabetically and then update the student record file to show the new classes. They also prepare class lists from the same data.  The sorted enrollment forms are forwarded to the </a:t>
            </a:r>
            <a:r>
              <a:rPr lang="en-US" dirty="0" smtClean="0">
                <a:latin typeface="Times New Roman" pitchFamily="18" charset="0"/>
                <a:cs typeface="Times New Roman" pitchFamily="18" charset="0"/>
              </a:rPr>
              <a:t>administrative </a:t>
            </a:r>
            <a:r>
              <a:rPr lang="en-US" dirty="0">
                <a:latin typeface="Times New Roman" pitchFamily="18" charset="0"/>
                <a:cs typeface="Times New Roman" pitchFamily="18" charset="0"/>
              </a:rPr>
              <a:t>office for billing purposes. Class lists are mailed to faculty members.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643">
                                            <p:txEl>
                                              <p:pRg st="0" end="0"/>
                                            </p:txEl>
                                          </p:spTgt>
                                        </p:tgtEl>
                                        <p:attrNameLst>
                                          <p:attrName>style.visibility</p:attrName>
                                        </p:attrNameLst>
                                      </p:cBhvr>
                                      <p:to>
                                        <p:strVal val="visible"/>
                                      </p:to>
                                    </p:set>
                                    <p:animEffect transition="in" filter="wipe(up)">
                                      <p:cBhvr>
                                        <p:cTn id="7" dur="500"/>
                                        <p:tgtEl>
                                          <p:spTgt spid="3686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Line 2"/>
          <p:cNvSpPr>
            <a:spLocks noChangeShapeType="1"/>
          </p:cNvSpPr>
          <p:nvPr/>
        </p:nvSpPr>
        <p:spPr bwMode="auto">
          <a:xfrm>
            <a:off x="4038600" y="0"/>
            <a:ext cx="0" cy="6629400"/>
          </a:xfrm>
          <a:prstGeom prst="line">
            <a:avLst/>
          </a:prstGeom>
          <a:noFill/>
          <a:ln w="76200" cmpd="tri">
            <a:solidFill>
              <a:schemeClr val="tx1"/>
            </a:solidFill>
            <a:round/>
            <a:headEnd/>
            <a:tailEnd/>
          </a:ln>
          <a:effectLst/>
        </p:spPr>
        <p:txBody>
          <a:bodyPr/>
          <a:lstStyle/>
          <a:p>
            <a:endParaRPr lang="en-US"/>
          </a:p>
        </p:txBody>
      </p:sp>
      <p:grpSp>
        <p:nvGrpSpPr>
          <p:cNvPr id="2" name="Group 52"/>
          <p:cNvGrpSpPr>
            <a:grpSpLocks/>
          </p:cNvGrpSpPr>
          <p:nvPr/>
        </p:nvGrpSpPr>
        <p:grpSpPr bwMode="auto">
          <a:xfrm>
            <a:off x="228600" y="457200"/>
            <a:ext cx="3657600" cy="5943600"/>
            <a:chOff x="144" y="288"/>
            <a:chExt cx="2304" cy="3744"/>
          </a:xfrm>
        </p:grpSpPr>
        <p:sp>
          <p:nvSpPr>
            <p:cNvPr id="369667" name="Rectangle 3"/>
            <p:cNvSpPr>
              <a:spLocks noChangeArrowheads="1"/>
            </p:cNvSpPr>
            <p:nvPr/>
          </p:nvSpPr>
          <p:spPr bwMode="auto">
            <a:xfrm>
              <a:off x="240" y="288"/>
              <a:ext cx="672" cy="528"/>
            </a:xfrm>
            <a:prstGeom prst="rect">
              <a:avLst/>
            </a:prstGeom>
            <a:solidFill>
              <a:srgbClr val="FFCCCC"/>
            </a:solidFill>
            <a:ln w="57150">
              <a:solidFill>
                <a:schemeClr val="tx1"/>
              </a:solidFill>
              <a:miter lim="800000"/>
              <a:headEnd/>
              <a:tailEnd/>
            </a:ln>
            <a:effectLst/>
          </p:spPr>
          <p:txBody>
            <a:bodyPr wrap="none" anchor="ctr"/>
            <a:lstStyle/>
            <a:p>
              <a:pPr algn="ctr"/>
              <a:r>
                <a:rPr lang="en-US"/>
                <a:t>Students</a:t>
              </a:r>
            </a:p>
          </p:txBody>
        </p:sp>
        <p:sp>
          <p:nvSpPr>
            <p:cNvPr id="369668" name="Oval 4"/>
            <p:cNvSpPr>
              <a:spLocks noChangeArrowheads="1"/>
            </p:cNvSpPr>
            <p:nvPr/>
          </p:nvSpPr>
          <p:spPr bwMode="auto">
            <a:xfrm>
              <a:off x="144" y="1296"/>
              <a:ext cx="816" cy="768"/>
            </a:xfrm>
            <a:prstGeom prst="ellipse">
              <a:avLst/>
            </a:prstGeom>
            <a:solidFill>
              <a:srgbClr val="FFCCCC"/>
            </a:solidFill>
            <a:ln w="57150">
              <a:solidFill>
                <a:schemeClr val="tx1"/>
              </a:solidFill>
              <a:round/>
              <a:headEnd/>
              <a:tailEnd/>
            </a:ln>
            <a:effectLst/>
          </p:spPr>
          <p:txBody>
            <a:bodyPr wrap="none" anchor="ctr"/>
            <a:lstStyle/>
            <a:p>
              <a:pPr algn="ctr"/>
              <a:r>
                <a:rPr lang="en-US"/>
                <a:t>1.0</a:t>
              </a:r>
            </a:p>
            <a:p>
              <a:pPr algn="ctr"/>
              <a:r>
                <a:rPr lang="en-US"/>
                <a:t>Update</a:t>
              </a:r>
            </a:p>
            <a:p>
              <a:pPr algn="ctr"/>
              <a:r>
                <a:rPr lang="en-US"/>
                <a:t>Student</a:t>
              </a:r>
            </a:p>
            <a:p>
              <a:pPr algn="ctr"/>
              <a:r>
                <a:rPr lang="en-US"/>
                <a:t>Records</a:t>
              </a:r>
            </a:p>
          </p:txBody>
        </p:sp>
        <p:sp>
          <p:nvSpPr>
            <p:cNvPr id="369669" name="Oval 5"/>
            <p:cNvSpPr>
              <a:spLocks noChangeArrowheads="1"/>
            </p:cNvSpPr>
            <p:nvPr/>
          </p:nvSpPr>
          <p:spPr bwMode="auto">
            <a:xfrm>
              <a:off x="192" y="2400"/>
              <a:ext cx="816" cy="768"/>
            </a:xfrm>
            <a:prstGeom prst="ellipse">
              <a:avLst/>
            </a:prstGeom>
            <a:solidFill>
              <a:srgbClr val="FFCCCC"/>
            </a:solidFill>
            <a:ln w="57150">
              <a:solidFill>
                <a:schemeClr val="tx1"/>
              </a:solidFill>
              <a:round/>
              <a:headEnd/>
              <a:tailEnd/>
            </a:ln>
            <a:effectLst/>
          </p:spPr>
          <p:txBody>
            <a:bodyPr wrap="none" anchor="ctr"/>
            <a:lstStyle/>
            <a:p>
              <a:pPr algn="ctr"/>
              <a:r>
                <a:rPr lang="en-US"/>
                <a:t>2.0</a:t>
              </a:r>
            </a:p>
            <a:p>
              <a:pPr algn="ctr"/>
              <a:r>
                <a:rPr lang="en-US"/>
                <a:t>Prepare</a:t>
              </a:r>
            </a:p>
            <a:p>
              <a:pPr algn="ctr"/>
              <a:r>
                <a:rPr lang="en-US"/>
                <a:t>Class Lists</a:t>
              </a:r>
            </a:p>
          </p:txBody>
        </p:sp>
        <p:grpSp>
          <p:nvGrpSpPr>
            <p:cNvPr id="3" name="Group 13"/>
            <p:cNvGrpSpPr>
              <a:grpSpLocks/>
            </p:cNvGrpSpPr>
            <p:nvPr/>
          </p:nvGrpSpPr>
          <p:grpSpPr bwMode="auto">
            <a:xfrm>
              <a:off x="1728" y="1440"/>
              <a:ext cx="624" cy="480"/>
              <a:chOff x="2016" y="1440"/>
              <a:chExt cx="624" cy="480"/>
            </a:xfrm>
          </p:grpSpPr>
          <p:sp>
            <p:nvSpPr>
              <p:cNvPr id="369670" name="Rectangle 6"/>
              <p:cNvSpPr>
                <a:spLocks noChangeArrowheads="1"/>
              </p:cNvSpPr>
              <p:nvPr/>
            </p:nvSpPr>
            <p:spPr bwMode="auto">
              <a:xfrm>
                <a:off x="2016" y="1440"/>
                <a:ext cx="624" cy="480"/>
              </a:xfrm>
              <a:prstGeom prst="rect">
                <a:avLst/>
              </a:prstGeom>
              <a:solidFill>
                <a:srgbClr val="FFCCCC"/>
              </a:solidFill>
              <a:ln w="9525">
                <a:noFill/>
                <a:miter lim="800000"/>
                <a:headEnd/>
                <a:tailEnd/>
              </a:ln>
              <a:effectLst/>
            </p:spPr>
            <p:txBody>
              <a:bodyPr wrap="none" anchor="ctr"/>
              <a:lstStyle/>
              <a:p>
                <a:pPr algn="ctr"/>
                <a:r>
                  <a:rPr lang="en-US"/>
                  <a:t>Student</a:t>
                </a:r>
              </a:p>
              <a:p>
                <a:pPr algn="ctr"/>
                <a:r>
                  <a:rPr lang="en-US"/>
                  <a:t>Records</a:t>
                </a:r>
              </a:p>
            </p:txBody>
          </p:sp>
          <p:sp>
            <p:nvSpPr>
              <p:cNvPr id="369671" name="Line 7"/>
              <p:cNvSpPr>
                <a:spLocks noChangeShapeType="1"/>
              </p:cNvSpPr>
              <p:nvPr/>
            </p:nvSpPr>
            <p:spPr bwMode="auto">
              <a:xfrm>
                <a:off x="2016" y="1440"/>
                <a:ext cx="624" cy="0"/>
              </a:xfrm>
              <a:prstGeom prst="line">
                <a:avLst/>
              </a:prstGeom>
              <a:noFill/>
              <a:ln w="57150">
                <a:solidFill>
                  <a:schemeClr val="tx1"/>
                </a:solidFill>
                <a:round/>
                <a:headEnd/>
                <a:tailEnd/>
              </a:ln>
              <a:effectLst/>
            </p:spPr>
            <p:txBody>
              <a:bodyPr/>
              <a:lstStyle/>
              <a:p>
                <a:endParaRPr lang="en-US"/>
              </a:p>
            </p:txBody>
          </p:sp>
          <p:sp>
            <p:nvSpPr>
              <p:cNvPr id="369672" name="Line 8"/>
              <p:cNvSpPr>
                <a:spLocks noChangeShapeType="1"/>
              </p:cNvSpPr>
              <p:nvPr/>
            </p:nvSpPr>
            <p:spPr bwMode="auto">
              <a:xfrm>
                <a:off x="2016" y="1920"/>
                <a:ext cx="624" cy="0"/>
              </a:xfrm>
              <a:prstGeom prst="line">
                <a:avLst/>
              </a:prstGeom>
              <a:noFill/>
              <a:ln w="57150">
                <a:solidFill>
                  <a:schemeClr val="tx1"/>
                </a:solidFill>
                <a:round/>
                <a:headEnd/>
                <a:tailEnd/>
              </a:ln>
              <a:effectLst/>
            </p:spPr>
            <p:txBody>
              <a:bodyPr/>
              <a:lstStyle/>
              <a:p>
                <a:endParaRPr lang="en-US"/>
              </a:p>
            </p:txBody>
          </p:sp>
        </p:grpSp>
        <p:sp>
          <p:nvSpPr>
            <p:cNvPr id="369674" name="Rectangle 10"/>
            <p:cNvSpPr>
              <a:spLocks noChangeArrowheads="1"/>
            </p:cNvSpPr>
            <p:nvPr/>
          </p:nvSpPr>
          <p:spPr bwMode="auto">
            <a:xfrm>
              <a:off x="240" y="3504"/>
              <a:ext cx="672" cy="528"/>
            </a:xfrm>
            <a:prstGeom prst="rect">
              <a:avLst/>
            </a:prstGeom>
            <a:solidFill>
              <a:srgbClr val="FFCCCC"/>
            </a:solidFill>
            <a:ln w="57150">
              <a:solidFill>
                <a:schemeClr val="tx1"/>
              </a:solidFill>
              <a:miter lim="800000"/>
              <a:headEnd/>
              <a:tailEnd/>
            </a:ln>
            <a:effectLst/>
          </p:spPr>
          <p:txBody>
            <a:bodyPr wrap="none" anchor="ctr"/>
            <a:lstStyle/>
            <a:p>
              <a:pPr algn="ctr"/>
              <a:r>
                <a:rPr lang="en-US"/>
                <a:t>Faculty</a:t>
              </a:r>
            </a:p>
          </p:txBody>
        </p:sp>
        <p:sp>
          <p:nvSpPr>
            <p:cNvPr id="369675" name="Rectangle 11"/>
            <p:cNvSpPr>
              <a:spLocks noChangeArrowheads="1"/>
            </p:cNvSpPr>
            <p:nvPr/>
          </p:nvSpPr>
          <p:spPr bwMode="auto">
            <a:xfrm>
              <a:off x="1536" y="2496"/>
              <a:ext cx="912" cy="528"/>
            </a:xfrm>
            <a:prstGeom prst="rect">
              <a:avLst/>
            </a:prstGeom>
            <a:solidFill>
              <a:srgbClr val="FFCCCC"/>
            </a:solidFill>
            <a:ln w="57150">
              <a:solidFill>
                <a:schemeClr val="tx1"/>
              </a:solidFill>
              <a:miter lim="800000"/>
              <a:headEnd/>
              <a:tailEnd/>
            </a:ln>
            <a:effectLst/>
          </p:spPr>
          <p:txBody>
            <a:bodyPr wrap="none" anchor="ctr"/>
            <a:lstStyle/>
            <a:p>
              <a:pPr algn="ctr"/>
              <a:r>
                <a:rPr lang="en-US" dirty="0" smtClean="0"/>
                <a:t>Administrators</a:t>
              </a:r>
              <a:endParaRPr lang="en-US" dirty="0"/>
            </a:p>
          </p:txBody>
        </p:sp>
        <p:sp>
          <p:nvSpPr>
            <p:cNvPr id="369676" name="Line 12"/>
            <p:cNvSpPr>
              <a:spLocks noChangeShapeType="1"/>
            </p:cNvSpPr>
            <p:nvPr/>
          </p:nvSpPr>
          <p:spPr bwMode="auto">
            <a:xfrm>
              <a:off x="1008" y="1680"/>
              <a:ext cx="672"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69678" name="Line 14"/>
            <p:cNvSpPr>
              <a:spLocks noChangeShapeType="1"/>
            </p:cNvSpPr>
            <p:nvPr/>
          </p:nvSpPr>
          <p:spPr bwMode="auto">
            <a:xfrm>
              <a:off x="576" y="864"/>
              <a:ext cx="0" cy="384"/>
            </a:xfrm>
            <a:prstGeom prst="line">
              <a:avLst/>
            </a:prstGeom>
            <a:noFill/>
            <a:ln w="57150">
              <a:solidFill>
                <a:schemeClr val="tx1"/>
              </a:solidFill>
              <a:round/>
              <a:headEnd/>
              <a:tailEnd type="triangle" w="med" len="med"/>
            </a:ln>
            <a:effectLst/>
          </p:spPr>
          <p:txBody>
            <a:bodyPr/>
            <a:lstStyle/>
            <a:p>
              <a:endParaRPr lang="en-US"/>
            </a:p>
          </p:txBody>
        </p:sp>
        <p:sp>
          <p:nvSpPr>
            <p:cNvPr id="369679" name="Line 15"/>
            <p:cNvSpPr>
              <a:spLocks noChangeShapeType="1"/>
            </p:cNvSpPr>
            <p:nvPr/>
          </p:nvSpPr>
          <p:spPr bwMode="auto">
            <a:xfrm>
              <a:off x="576" y="2112"/>
              <a:ext cx="0" cy="240"/>
            </a:xfrm>
            <a:prstGeom prst="line">
              <a:avLst/>
            </a:prstGeom>
            <a:noFill/>
            <a:ln w="57150">
              <a:solidFill>
                <a:schemeClr val="tx1"/>
              </a:solidFill>
              <a:round/>
              <a:headEnd/>
              <a:tailEnd type="triangle" w="med" len="med"/>
            </a:ln>
            <a:effectLst/>
          </p:spPr>
          <p:txBody>
            <a:bodyPr/>
            <a:lstStyle/>
            <a:p>
              <a:endParaRPr lang="en-US"/>
            </a:p>
          </p:txBody>
        </p:sp>
        <p:sp>
          <p:nvSpPr>
            <p:cNvPr id="369680" name="Line 16"/>
            <p:cNvSpPr>
              <a:spLocks noChangeShapeType="1"/>
            </p:cNvSpPr>
            <p:nvPr/>
          </p:nvSpPr>
          <p:spPr bwMode="auto">
            <a:xfrm>
              <a:off x="624" y="3216"/>
              <a:ext cx="0" cy="240"/>
            </a:xfrm>
            <a:prstGeom prst="line">
              <a:avLst/>
            </a:prstGeom>
            <a:noFill/>
            <a:ln w="57150">
              <a:solidFill>
                <a:schemeClr val="tx1"/>
              </a:solidFill>
              <a:round/>
              <a:headEnd/>
              <a:tailEnd type="triangle" w="med" len="med"/>
            </a:ln>
            <a:effectLst/>
          </p:spPr>
          <p:txBody>
            <a:bodyPr/>
            <a:lstStyle/>
            <a:p>
              <a:endParaRPr lang="en-US"/>
            </a:p>
          </p:txBody>
        </p:sp>
        <p:sp>
          <p:nvSpPr>
            <p:cNvPr id="369681" name="Line 17"/>
            <p:cNvSpPr>
              <a:spLocks noChangeShapeType="1"/>
            </p:cNvSpPr>
            <p:nvPr/>
          </p:nvSpPr>
          <p:spPr bwMode="auto">
            <a:xfrm>
              <a:off x="1008" y="2784"/>
              <a:ext cx="624" cy="0"/>
            </a:xfrm>
            <a:prstGeom prst="line">
              <a:avLst/>
            </a:prstGeom>
            <a:noFill/>
            <a:ln w="57150">
              <a:solidFill>
                <a:schemeClr val="tx1"/>
              </a:solidFill>
              <a:round/>
              <a:headEnd/>
              <a:tailEnd type="triangle" w="med" len="med"/>
            </a:ln>
            <a:effectLst/>
          </p:spPr>
          <p:txBody>
            <a:bodyPr/>
            <a:lstStyle/>
            <a:p>
              <a:endParaRPr lang="en-US"/>
            </a:p>
          </p:txBody>
        </p:sp>
        <p:sp>
          <p:nvSpPr>
            <p:cNvPr id="369682" name="Text Box 18"/>
            <p:cNvSpPr txBox="1">
              <a:spLocks noChangeArrowheads="1"/>
            </p:cNvSpPr>
            <p:nvPr/>
          </p:nvSpPr>
          <p:spPr bwMode="auto">
            <a:xfrm>
              <a:off x="582" y="864"/>
              <a:ext cx="618" cy="288"/>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69683" name="Text Box 19"/>
            <p:cNvSpPr txBox="1">
              <a:spLocks noChangeArrowheads="1"/>
            </p:cNvSpPr>
            <p:nvPr/>
          </p:nvSpPr>
          <p:spPr bwMode="auto">
            <a:xfrm>
              <a:off x="624" y="2064"/>
              <a:ext cx="618" cy="288"/>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69684" name="Text Box 20"/>
            <p:cNvSpPr txBox="1">
              <a:spLocks noChangeArrowheads="1"/>
            </p:cNvSpPr>
            <p:nvPr/>
          </p:nvSpPr>
          <p:spPr bwMode="auto">
            <a:xfrm>
              <a:off x="1008" y="2784"/>
              <a:ext cx="618" cy="288"/>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69687" name="Text Box 23"/>
            <p:cNvSpPr txBox="1">
              <a:spLocks noChangeArrowheads="1"/>
            </p:cNvSpPr>
            <p:nvPr/>
          </p:nvSpPr>
          <p:spPr bwMode="auto">
            <a:xfrm>
              <a:off x="624" y="3168"/>
              <a:ext cx="371" cy="288"/>
            </a:xfrm>
            <a:prstGeom prst="rect">
              <a:avLst/>
            </a:prstGeom>
            <a:noFill/>
            <a:ln w="9525">
              <a:noFill/>
              <a:miter lim="800000"/>
              <a:headEnd/>
              <a:tailEnd/>
            </a:ln>
            <a:effectLst/>
          </p:spPr>
          <p:txBody>
            <a:bodyPr wrap="none">
              <a:spAutoFit/>
            </a:bodyPr>
            <a:lstStyle/>
            <a:p>
              <a:r>
                <a:rPr lang="en-US" sz="1200"/>
                <a:t>Class</a:t>
              </a:r>
            </a:p>
            <a:p>
              <a:r>
                <a:rPr lang="en-US" sz="1200"/>
                <a:t>Lists</a:t>
              </a:r>
            </a:p>
          </p:txBody>
        </p:sp>
      </p:grpSp>
      <p:sp>
        <p:nvSpPr>
          <p:cNvPr id="369714" name="Text Box 50"/>
          <p:cNvSpPr txBox="1">
            <a:spLocks noChangeArrowheads="1"/>
          </p:cNvSpPr>
          <p:nvPr/>
        </p:nvSpPr>
        <p:spPr bwMode="auto">
          <a:xfrm>
            <a:off x="2057400" y="228600"/>
            <a:ext cx="1828800" cy="1815882"/>
          </a:xfrm>
          <a:prstGeom prst="rect">
            <a:avLst/>
          </a:prstGeom>
          <a:solidFill>
            <a:schemeClr val="bg1"/>
          </a:solidFill>
          <a:ln w="57150">
            <a:solidFill>
              <a:srgbClr val="0000FF"/>
            </a:solidFill>
            <a:miter lim="800000"/>
            <a:headEnd/>
            <a:tailEnd/>
          </a:ln>
          <a:effectLst/>
        </p:spPr>
        <p:txBody>
          <a:bodyPr>
            <a:spAutoFit/>
          </a:bodyPr>
          <a:lstStyle/>
          <a:p>
            <a:r>
              <a:rPr lang="en-US" sz="2800" b="1" dirty="0"/>
              <a:t>Here’s a DFD that goes with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9714"/>
                                        </p:tgtEl>
                                        <p:attrNameLst>
                                          <p:attrName>style.visibility</p:attrName>
                                        </p:attrNameLst>
                                      </p:cBhvr>
                                      <p:to>
                                        <p:strVal val="visible"/>
                                      </p:to>
                                    </p:set>
                                    <p:anim calcmode="lin" valueType="num">
                                      <p:cBhvr>
                                        <p:cTn id="7" dur="500" fill="hold"/>
                                        <p:tgtEl>
                                          <p:spTgt spid="369714"/>
                                        </p:tgtEl>
                                        <p:attrNameLst>
                                          <p:attrName>ppt_w</p:attrName>
                                        </p:attrNameLst>
                                      </p:cBhvr>
                                      <p:tavLst>
                                        <p:tav tm="0">
                                          <p:val>
                                            <p:fltVal val="0"/>
                                          </p:val>
                                        </p:tav>
                                        <p:tav tm="100000">
                                          <p:val>
                                            <p:strVal val="#ppt_w"/>
                                          </p:val>
                                        </p:tav>
                                      </p:tavLst>
                                    </p:anim>
                                    <p:anim calcmode="lin" valueType="num">
                                      <p:cBhvr>
                                        <p:cTn id="8" dur="500" fill="hold"/>
                                        <p:tgtEl>
                                          <p:spTgt spid="3697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714"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Line 2"/>
          <p:cNvSpPr>
            <a:spLocks noChangeShapeType="1"/>
          </p:cNvSpPr>
          <p:nvPr/>
        </p:nvSpPr>
        <p:spPr bwMode="auto">
          <a:xfrm>
            <a:off x="4038600" y="0"/>
            <a:ext cx="0" cy="6629400"/>
          </a:xfrm>
          <a:prstGeom prst="line">
            <a:avLst/>
          </a:prstGeom>
          <a:noFill/>
          <a:ln w="76200" cmpd="tri">
            <a:solidFill>
              <a:schemeClr val="tx1"/>
            </a:solidFill>
            <a:round/>
            <a:headEnd/>
            <a:tailEnd/>
          </a:ln>
          <a:effectLst/>
        </p:spPr>
        <p:txBody>
          <a:bodyPr/>
          <a:lstStyle/>
          <a:p>
            <a:endParaRPr lang="en-US"/>
          </a:p>
        </p:txBody>
      </p:sp>
      <p:sp>
        <p:nvSpPr>
          <p:cNvPr id="370691" name="Rectangle 3"/>
          <p:cNvSpPr>
            <a:spLocks noChangeArrowheads="1"/>
          </p:cNvSpPr>
          <p:nvPr/>
        </p:nvSpPr>
        <p:spPr bwMode="auto">
          <a:xfrm>
            <a:off x="381000" y="457200"/>
            <a:ext cx="10668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a:t>Students</a:t>
            </a:r>
          </a:p>
        </p:txBody>
      </p:sp>
      <p:sp>
        <p:nvSpPr>
          <p:cNvPr id="370692" name="Oval 4"/>
          <p:cNvSpPr>
            <a:spLocks noChangeArrowheads="1"/>
          </p:cNvSpPr>
          <p:nvPr/>
        </p:nvSpPr>
        <p:spPr bwMode="auto">
          <a:xfrm>
            <a:off x="228600" y="2057400"/>
            <a:ext cx="1295400" cy="1219200"/>
          </a:xfrm>
          <a:prstGeom prst="ellipse">
            <a:avLst/>
          </a:prstGeom>
          <a:solidFill>
            <a:srgbClr val="FFCCCC"/>
          </a:solidFill>
          <a:ln w="57150">
            <a:solidFill>
              <a:schemeClr val="tx1"/>
            </a:solidFill>
            <a:round/>
            <a:headEnd/>
            <a:tailEnd/>
          </a:ln>
          <a:effectLst/>
        </p:spPr>
        <p:txBody>
          <a:bodyPr wrap="none" anchor="ctr"/>
          <a:lstStyle/>
          <a:p>
            <a:pPr algn="ctr"/>
            <a:r>
              <a:rPr lang="en-US"/>
              <a:t>1.0</a:t>
            </a:r>
          </a:p>
          <a:p>
            <a:pPr algn="ctr"/>
            <a:r>
              <a:rPr lang="en-US"/>
              <a:t>Update</a:t>
            </a:r>
          </a:p>
          <a:p>
            <a:pPr algn="ctr"/>
            <a:r>
              <a:rPr lang="en-US"/>
              <a:t>Student</a:t>
            </a:r>
          </a:p>
          <a:p>
            <a:pPr algn="ctr"/>
            <a:r>
              <a:rPr lang="en-US"/>
              <a:t>Records</a:t>
            </a:r>
          </a:p>
        </p:txBody>
      </p:sp>
      <p:sp>
        <p:nvSpPr>
          <p:cNvPr id="370693" name="Oval 5"/>
          <p:cNvSpPr>
            <a:spLocks noChangeArrowheads="1"/>
          </p:cNvSpPr>
          <p:nvPr/>
        </p:nvSpPr>
        <p:spPr bwMode="auto">
          <a:xfrm>
            <a:off x="304800" y="3810000"/>
            <a:ext cx="1295400" cy="1219200"/>
          </a:xfrm>
          <a:prstGeom prst="ellipse">
            <a:avLst/>
          </a:prstGeom>
          <a:solidFill>
            <a:srgbClr val="FFCCCC"/>
          </a:solidFill>
          <a:ln w="57150">
            <a:solidFill>
              <a:schemeClr val="tx1"/>
            </a:solidFill>
            <a:round/>
            <a:headEnd/>
            <a:tailEnd/>
          </a:ln>
          <a:effectLst/>
        </p:spPr>
        <p:txBody>
          <a:bodyPr wrap="none" anchor="ctr"/>
          <a:lstStyle/>
          <a:p>
            <a:pPr algn="ctr"/>
            <a:r>
              <a:rPr lang="en-US"/>
              <a:t>2.0</a:t>
            </a:r>
          </a:p>
          <a:p>
            <a:pPr algn="ctr"/>
            <a:r>
              <a:rPr lang="en-US"/>
              <a:t>Prepare</a:t>
            </a:r>
          </a:p>
          <a:p>
            <a:pPr algn="ctr"/>
            <a:r>
              <a:rPr lang="en-US"/>
              <a:t>Class Lists</a:t>
            </a:r>
          </a:p>
        </p:txBody>
      </p:sp>
      <p:grpSp>
        <p:nvGrpSpPr>
          <p:cNvPr id="2" name="Group 6"/>
          <p:cNvGrpSpPr>
            <a:grpSpLocks/>
          </p:cNvGrpSpPr>
          <p:nvPr/>
        </p:nvGrpSpPr>
        <p:grpSpPr bwMode="auto">
          <a:xfrm>
            <a:off x="2743200" y="2286000"/>
            <a:ext cx="990600" cy="762000"/>
            <a:chOff x="2016" y="1440"/>
            <a:chExt cx="624" cy="480"/>
          </a:xfrm>
        </p:grpSpPr>
        <p:sp>
          <p:nvSpPr>
            <p:cNvPr id="370695" name="Rectangle 7"/>
            <p:cNvSpPr>
              <a:spLocks noChangeArrowheads="1"/>
            </p:cNvSpPr>
            <p:nvPr/>
          </p:nvSpPr>
          <p:spPr bwMode="auto">
            <a:xfrm>
              <a:off x="2016" y="1440"/>
              <a:ext cx="624" cy="480"/>
            </a:xfrm>
            <a:prstGeom prst="rect">
              <a:avLst/>
            </a:prstGeom>
            <a:solidFill>
              <a:srgbClr val="FFCCCC"/>
            </a:solidFill>
            <a:ln w="9525">
              <a:noFill/>
              <a:miter lim="800000"/>
              <a:headEnd/>
              <a:tailEnd/>
            </a:ln>
            <a:effectLst/>
          </p:spPr>
          <p:txBody>
            <a:bodyPr wrap="none" anchor="ctr"/>
            <a:lstStyle/>
            <a:p>
              <a:pPr algn="ctr"/>
              <a:r>
                <a:rPr lang="en-US"/>
                <a:t>Student</a:t>
              </a:r>
            </a:p>
            <a:p>
              <a:pPr algn="ctr"/>
              <a:r>
                <a:rPr lang="en-US"/>
                <a:t>Records</a:t>
              </a:r>
            </a:p>
          </p:txBody>
        </p:sp>
        <p:sp>
          <p:nvSpPr>
            <p:cNvPr id="370696" name="Line 8"/>
            <p:cNvSpPr>
              <a:spLocks noChangeShapeType="1"/>
            </p:cNvSpPr>
            <p:nvPr/>
          </p:nvSpPr>
          <p:spPr bwMode="auto">
            <a:xfrm>
              <a:off x="2016" y="1440"/>
              <a:ext cx="624" cy="0"/>
            </a:xfrm>
            <a:prstGeom prst="line">
              <a:avLst/>
            </a:prstGeom>
            <a:noFill/>
            <a:ln w="57150">
              <a:solidFill>
                <a:schemeClr val="tx1"/>
              </a:solidFill>
              <a:round/>
              <a:headEnd/>
              <a:tailEnd/>
            </a:ln>
            <a:effectLst/>
          </p:spPr>
          <p:txBody>
            <a:bodyPr/>
            <a:lstStyle/>
            <a:p>
              <a:endParaRPr lang="en-US"/>
            </a:p>
          </p:txBody>
        </p:sp>
        <p:sp>
          <p:nvSpPr>
            <p:cNvPr id="370697" name="Line 9"/>
            <p:cNvSpPr>
              <a:spLocks noChangeShapeType="1"/>
            </p:cNvSpPr>
            <p:nvPr/>
          </p:nvSpPr>
          <p:spPr bwMode="auto">
            <a:xfrm>
              <a:off x="2016" y="1920"/>
              <a:ext cx="624" cy="0"/>
            </a:xfrm>
            <a:prstGeom prst="line">
              <a:avLst/>
            </a:prstGeom>
            <a:noFill/>
            <a:ln w="57150">
              <a:solidFill>
                <a:schemeClr val="tx1"/>
              </a:solidFill>
              <a:round/>
              <a:headEnd/>
              <a:tailEnd/>
            </a:ln>
            <a:effectLst/>
          </p:spPr>
          <p:txBody>
            <a:bodyPr/>
            <a:lstStyle/>
            <a:p>
              <a:endParaRPr lang="en-US"/>
            </a:p>
          </p:txBody>
        </p:sp>
      </p:grpSp>
      <p:sp>
        <p:nvSpPr>
          <p:cNvPr id="370698" name="Rectangle 10"/>
          <p:cNvSpPr>
            <a:spLocks noChangeArrowheads="1"/>
          </p:cNvSpPr>
          <p:nvPr/>
        </p:nvSpPr>
        <p:spPr bwMode="auto">
          <a:xfrm>
            <a:off x="381000" y="5562600"/>
            <a:ext cx="10668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a:t>Faculty</a:t>
            </a:r>
          </a:p>
        </p:txBody>
      </p:sp>
      <p:sp>
        <p:nvSpPr>
          <p:cNvPr id="370699" name="Rectangle 11"/>
          <p:cNvSpPr>
            <a:spLocks noChangeArrowheads="1"/>
          </p:cNvSpPr>
          <p:nvPr/>
        </p:nvSpPr>
        <p:spPr bwMode="auto">
          <a:xfrm>
            <a:off x="2514600" y="3962400"/>
            <a:ext cx="13716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dirty="0" smtClean="0"/>
              <a:t>Administrators</a:t>
            </a:r>
            <a:endParaRPr lang="en-US" dirty="0"/>
          </a:p>
        </p:txBody>
      </p:sp>
      <p:sp>
        <p:nvSpPr>
          <p:cNvPr id="370700" name="Line 12"/>
          <p:cNvSpPr>
            <a:spLocks noChangeShapeType="1"/>
          </p:cNvSpPr>
          <p:nvPr/>
        </p:nvSpPr>
        <p:spPr bwMode="auto">
          <a:xfrm>
            <a:off x="1600200" y="2667000"/>
            <a:ext cx="106680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70701" name="Line 13"/>
          <p:cNvSpPr>
            <a:spLocks noChangeShapeType="1"/>
          </p:cNvSpPr>
          <p:nvPr/>
        </p:nvSpPr>
        <p:spPr bwMode="auto">
          <a:xfrm>
            <a:off x="914400" y="1371600"/>
            <a:ext cx="0" cy="609600"/>
          </a:xfrm>
          <a:prstGeom prst="line">
            <a:avLst/>
          </a:prstGeom>
          <a:noFill/>
          <a:ln w="57150">
            <a:solidFill>
              <a:schemeClr val="tx1"/>
            </a:solidFill>
            <a:round/>
            <a:headEnd/>
            <a:tailEnd type="triangle" w="med" len="med"/>
          </a:ln>
          <a:effectLst/>
        </p:spPr>
        <p:txBody>
          <a:bodyPr/>
          <a:lstStyle/>
          <a:p>
            <a:endParaRPr lang="en-US"/>
          </a:p>
        </p:txBody>
      </p:sp>
      <p:sp>
        <p:nvSpPr>
          <p:cNvPr id="370702" name="Line 14"/>
          <p:cNvSpPr>
            <a:spLocks noChangeShapeType="1"/>
          </p:cNvSpPr>
          <p:nvPr/>
        </p:nvSpPr>
        <p:spPr bwMode="auto">
          <a:xfrm>
            <a:off x="914400" y="3352800"/>
            <a:ext cx="0" cy="381000"/>
          </a:xfrm>
          <a:prstGeom prst="line">
            <a:avLst/>
          </a:prstGeom>
          <a:noFill/>
          <a:ln w="57150">
            <a:solidFill>
              <a:schemeClr val="tx1"/>
            </a:solidFill>
            <a:round/>
            <a:headEnd/>
            <a:tailEnd type="triangle" w="med" len="med"/>
          </a:ln>
          <a:effectLst/>
        </p:spPr>
        <p:txBody>
          <a:bodyPr/>
          <a:lstStyle/>
          <a:p>
            <a:endParaRPr lang="en-US"/>
          </a:p>
        </p:txBody>
      </p:sp>
      <p:sp>
        <p:nvSpPr>
          <p:cNvPr id="370703" name="Line 15"/>
          <p:cNvSpPr>
            <a:spLocks noChangeShapeType="1"/>
          </p:cNvSpPr>
          <p:nvPr/>
        </p:nvSpPr>
        <p:spPr bwMode="auto">
          <a:xfrm>
            <a:off x="990600" y="5105400"/>
            <a:ext cx="0" cy="381000"/>
          </a:xfrm>
          <a:prstGeom prst="line">
            <a:avLst/>
          </a:prstGeom>
          <a:noFill/>
          <a:ln w="57150">
            <a:solidFill>
              <a:schemeClr val="tx1"/>
            </a:solidFill>
            <a:round/>
            <a:headEnd/>
            <a:tailEnd type="triangle" w="med" len="med"/>
          </a:ln>
          <a:effectLst/>
        </p:spPr>
        <p:txBody>
          <a:bodyPr/>
          <a:lstStyle/>
          <a:p>
            <a:endParaRPr lang="en-US"/>
          </a:p>
        </p:txBody>
      </p:sp>
      <p:sp>
        <p:nvSpPr>
          <p:cNvPr id="370704" name="Line 16"/>
          <p:cNvSpPr>
            <a:spLocks noChangeShapeType="1"/>
          </p:cNvSpPr>
          <p:nvPr/>
        </p:nvSpPr>
        <p:spPr bwMode="auto">
          <a:xfrm>
            <a:off x="1600200" y="4419600"/>
            <a:ext cx="990600" cy="0"/>
          </a:xfrm>
          <a:prstGeom prst="line">
            <a:avLst/>
          </a:prstGeom>
          <a:noFill/>
          <a:ln w="57150">
            <a:solidFill>
              <a:schemeClr val="tx1"/>
            </a:solidFill>
            <a:round/>
            <a:headEnd/>
            <a:tailEnd type="triangle" w="med" len="med"/>
          </a:ln>
          <a:effectLst/>
        </p:spPr>
        <p:txBody>
          <a:bodyPr/>
          <a:lstStyle/>
          <a:p>
            <a:endParaRPr lang="en-US"/>
          </a:p>
        </p:txBody>
      </p:sp>
      <p:sp>
        <p:nvSpPr>
          <p:cNvPr id="370705" name="Text Box 17"/>
          <p:cNvSpPr txBox="1">
            <a:spLocks noChangeArrowheads="1"/>
          </p:cNvSpPr>
          <p:nvPr/>
        </p:nvSpPr>
        <p:spPr bwMode="auto">
          <a:xfrm>
            <a:off x="923925" y="1371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0706" name="Text Box 18"/>
          <p:cNvSpPr txBox="1">
            <a:spLocks noChangeArrowheads="1"/>
          </p:cNvSpPr>
          <p:nvPr/>
        </p:nvSpPr>
        <p:spPr bwMode="auto">
          <a:xfrm>
            <a:off x="990600" y="3276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0707" name="Text Box 19"/>
          <p:cNvSpPr txBox="1">
            <a:spLocks noChangeArrowheads="1"/>
          </p:cNvSpPr>
          <p:nvPr/>
        </p:nvSpPr>
        <p:spPr bwMode="auto">
          <a:xfrm>
            <a:off x="1600200" y="4419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0710" name="Text Box 22"/>
          <p:cNvSpPr txBox="1">
            <a:spLocks noChangeArrowheads="1"/>
          </p:cNvSpPr>
          <p:nvPr/>
        </p:nvSpPr>
        <p:spPr bwMode="auto">
          <a:xfrm>
            <a:off x="990600" y="5029200"/>
            <a:ext cx="588963" cy="457200"/>
          </a:xfrm>
          <a:prstGeom prst="rect">
            <a:avLst/>
          </a:prstGeom>
          <a:noFill/>
          <a:ln w="9525">
            <a:noFill/>
            <a:miter lim="800000"/>
            <a:headEnd/>
            <a:tailEnd/>
          </a:ln>
          <a:effectLst/>
        </p:spPr>
        <p:txBody>
          <a:bodyPr wrap="none">
            <a:spAutoFit/>
          </a:bodyPr>
          <a:lstStyle/>
          <a:p>
            <a:r>
              <a:rPr lang="en-US" sz="1200"/>
              <a:t>Class</a:t>
            </a:r>
          </a:p>
          <a:p>
            <a:r>
              <a:rPr lang="en-US" sz="1200"/>
              <a:t>Lists</a:t>
            </a:r>
          </a:p>
        </p:txBody>
      </p:sp>
      <p:grpSp>
        <p:nvGrpSpPr>
          <p:cNvPr id="3" name="Group 48"/>
          <p:cNvGrpSpPr>
            <a:grpSpLocks/>
          </p:cNvGrpSpPr>
          <p:nvPr/>
        </p:nvGrpSpPr>
        <p:grpSpPr bwMode="auto">
          <a:xfrm>
            <a:off x="4343400" y="0"/>
            <a:ext cx="4800600" cy="6400800"/>
            <a:chOff x="2736" y="0"/>
            <a:chExt cx="3024" cy="4032"/>
          </a:xfrm>
        </p:grpSpPr>
        <p:sp>
          <p:nvSpPr>
            <p:cNvPr id="370708" name="AutoShape 20"/>
            <p:cNvSpPr>
              <a:spLocks noChangeArrowheads="1"/>
            </p:cNvSpPr>
            <p:nvPr/>
          </p:nvSpPr>
          <p:spPr bwMode="auto">
            <a:xfrm>
              <a:off x="2736" y="432"/>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Students</a:t>
              </a:r>
            </a:p>
          </p:txBody>
        </p:sp>
        <p:sp>
          <p:nvSpPr>
            <p:cNvPr id="370709" name="Text Box 21"/>
            <p:cNvSpPr txBox="1">
              <a:spLocks noChangeArrowheads="1"/>
            </p:cNvSpPr>
            <p:nvPr/>
          </p:nvSpPr>
          <p:spPr bwMode="auto">
            <a:xfrm>
              <a:off x="3696" y="0"/>
              <a:ext cx="1047" cy="192"/>
            </a:xfrm>
            <a:prstGeom prst="rect">
              <a:avLst/>
            </a:prstGeom>
            <a:noFill/>
            <a:ln w="9525">
              <a:noFill/>
              <a:miter lim="800000"/>
              <a:headEnd/>
              <a:tailEnd/>
            </a:ln>
            <a:effectLst/>
          </p:spPr>
          <p:txBody>
            <a:bodyPr wrap="none">
              <a:spAutoFit/>
            </a:bodyPr>
            <a:lstStyle/>
            <a:p>
              <a:r>
                <a:rPr lang="en-US" u="sng" dirty="0"/>
                <a:t>Registrar’s Office</a:t>
              </a:r>
            </a:p>
          </p:txBody>
        </p:sp>
        <p:sp>
          <p:nvSpPr>
            <p:cNvPr id="370711" name="AutoShape 23"/>
            <p:cNvSpPr>
              <a:spLocks noChangeArrowheads="1"/>
            </p:cNvSpPr>
            <p:nvPr/>
          </p:nvSpPr>
          <p:spPr bwMode="auto">
            <a:xfrm>
              <a:off x="3792" y="384"/>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Enrollment</a:t>
              </a:r>
            </a:p>
            <a:p>
              <a:pPr algn="ctr"/>
              <a:r>
                <a:rPr lang="en-US"/>
                <a:t>Forms</a:t>
              </a:r>
            </a:p>
          </p:txBody>
        </p:sp>
        <p:sp>
          <p:nvSpPr>
            <p:cNvPr id="370712" name="AutoShape 24"/>
            <p:cNvSpPr>
              <a:spLocks noChangeArrowheads="1"/>
            </p:cNvSpPr>
            <p:nvPr/>
          </p:nvSpPr>
          <p:spPr bwMode="auto">
            <a:xfrm>
              <a:off x="4896" y="384"/>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Sort</a:t>
              </a:r>
            </a:p>
            <a:p>
              <a:pPr algn="ctr"/>
              <a:r>
                <a:rPr lang="en-US"/>
                <a:t>Forms</a:t>
              </a:r>
            </a:p>
          </p:txBody>
        </p:sp>
        <p:sp>
          <p:nvSpPr>
            <p:cNvPr id="370713" name="AutoShape 25"/>
            <p:cNvSpPr>
              <a:spLocks noChangeArrowheads="1"/>
            </p:cNvSpPr>
            <p:nvPr/>
          </p:nvSpPr>
          <p:spPr bwMode="auto">
            <a:xfrm>
              <a:off x="4848" y="1296"/>
              <a:ext cx="816" cy="576"/>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14" name="AutoShape 26"/>
            <p:cNvSpPr>
              <a:spLocks noChangeArrowheads="1"/>
            </p:cNvSpPr>
            <p:nvPr/>
          </p:nvSpPr>
          <p:spPr bwMode="auto">
            <a:xfrm>
              <a:off x="3792" y="1296"/>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Update</a:t>
              </a:r>
            </a:p>
            <a:p>
              <a:pPr algn="ctr"/>
              <a:r>
                <a:rPr lang="en-US"/>
                <a:t>Student</a:t>
              </a:r>
            </a:p>
            <a:p>
              <a:pPr algn="ctr"/>
              <a:r>
                <a:rPr lang="en-US"/>
                <a:t>Records</a:t>
              </a:r>
            </a:p>
          </p:txBody>
        </p:sp>
        <p:sp>
          <p:nvSpPr>
            <p:cNvPr id="370715" name="AutoShape 27"/>
            <p:cNvSpPr>
              <a:spLocks noChangeArrowheads="1"/>
            </p:cNvSpPr>
            <p:nvPr/>
          </p:nvSpPr>
          <p:spPr bwMode="auto">
            <a:xfrm>
              <a:off x="2880" y="1344"/>
              <a:ext cx="480" cy="384"/>
            </a:xfrm>
            <a:prstGeom prst="flowChartMerge">
              <a:avLst/>
            </a:prstGeom>
            <a:solidFill>
              <a:srgbClr val="CCFFCC"/>
            </a:solidFill>
            <a:ln w="57150">
              <a:solidFill>
                <a:schemeClr val="tx1"/>
              </a:solidFill>
              <a:miter lim="800000"/>
              <a:headEnd/>
              <a:tailEnd/>
            </a:ln>
            <a:effectLst/>
          </p:spPr>
          <p:txBody>
            <a:bodyPr wrap="none" anchor="ctr"/>
            <a:lstStyle/>
            <a:p>
              <a:pPr algn="ctr"/>
              <a:r>
                <a:rPr lang="en-US" dirty="0"/>
                <a:t>A</a:t>
              </a:r>
            </a:p>
          </p:txBody>
        </p:sp>
        <p:sp>
          <p:nvSpPr>
            <p:cNvPr id="370716" name="AutoShape 28"/>
            <p:cNvSpPr>
              <a:spLocks noChangeArrowheads="1"/>
            </p:cNvSpPr>
            <p:nvPr/>
          </p:nvSpPr>
          <p:spPr bwMode="auto">
            <a:xfrm>
              <a:off x="4848" y="2112"/>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Prepare</a:t>
              </a:r>
            </a:p>
            <a:p>
              <a:pPr algn="ctr"/>
              <a:r>
                <a:rPr lang="en-US"/>
                <a:t>Class</a:t>
              </a:r>
            </a:p>
            <a:p>
              <a:pPr algn="ctr"/>
              <a:r>
                <a:rPr lang="en-US"/>
                <a:t>Lists</a:t>
              </a:r>
            </a:p>
          </p:txBody>
        </p:sp>
        <p:sp>
          <p:nvSpPr>
            <p:cNvPr id="370717" name="AutoShape 29"/>
            <p:cNvSpPr>
              <a:spLocks noChangeArrowheads="1"/>
            </p:cNvSpPr>
            <p:nvPr/>
          </p:nvSpPr>
          <p:spPr bwMode="auto">
            <a:xfrm>
              <a:off x="3744" y="2112"/>
              <a:ext cx="816" cy="624"/>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18" name="AutoShape 30"/>
            <p:cNvSpPr>
              <a:spLocks noChangeArrowheads="1"/>
            </p:cNvSpPr>
            <p:nvPr/>
          </p:nvSpPr>
          <p:spPr bwMode="auto">
            <a:xfrm>
              <a:off x="3696" y="2976"/>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Class</a:t>
              </a:r>
            </a:p>
            <a:p>
              <a:pPr algn="ctr"/>
              <a:r>
                <a:rPr lang="en-US"/>
                <a:t>Lists</a:t>
              </a:r>
            </a:p>
          </p:txBody>
        </p:sp>
        <p:sp>
          <p:nvSpPr>
            <p:cNvPr id="370719" name="AutoShape 31"/>
            <p:cNvSpPr>
              <a:spLocks noChangeArrowheads="1"/>
            </p:cNvSpPr>
            <p:nvPr/>
          </p:nvSpPr>
          <p:spPr bwMode="auto">
            <a:xfrm>
              <a:off x="4800" y="2976"/>
              <a:ext cx="816" cy="576"/>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0720" name="AutoShape 32"/>
            <p:cNvSpPr>
              <a:spLocks noChangeArrowheads="1"/>
            </p:cNvSpPr>
            <p:nvPr/>
          </p:nvSpPr>
          <p:spPr bwMode="auto">
            <a:xfrm>
              <a:off x="4656" y="3648"/>
              <a:ext cx="1104" cy="384"/>
            </a:xfrm>
            <a:prstGeom prst="roundRect">
              <a:avLst>
                <a:gd name="adj" fmla="val 50000"/>
              </a:avLst>
            </a:prstGeom>
            <a:solidFill>
              <a:srgbClr val="CCFFCC"/>
            </a:solidFill>
            <a:ln w="57150">
              <a:solidFill>
                <a:schemeClr val="tx1"/>
              </a:solidFill>
              <a:round/>
              <a:headEnd/>
              <a:tailEnd/>
            </a:ln>
          </p:spPr>
          <p:txBody>
            <a:bodyPr/>
            <a:lstStyle/>
            <a:p>
              <a:pPr algn="ctr"/>
              <a:r>
                <a:rPr lang="en-US" dirty="0" smtClean="0"/>
                <a:t>Administrators</a:t>
              </a:r>
              <a:endParaRPr lang="en-US" dirty="0"/>
            </a:p>
          </p:txBody>
        </p:sp>
        <p:sp>
          <p:nvSpPr>
            <p:cNvPr id="370721" name="AutoShape 33"/>
            <p:cNvSpPr>
              <a:spLocks noChangeArrowheads="1"/>
            </p:cNvSpPr>
            <p:nvPr/>
          </p:nvSpPr>
          <p:spPr bwMode="auto">
            <a:xfrm>
              <a:off x="3744" y="3744"/>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Faculty</a:t>
              </a:r>
            </a:p>
          </p:txBody>
        </p:sp>
        <p:sp>
          <p:nvSpPr>
            <p:cNvPr id="370722" name="Line 34"/>
            <p:cNvSpPr>
              <a:spLocks noChangeShapeType="1"/>
            </p:cNvSpPr>
            <p:nvPr/>
          </p:nvSpPr>
          <p:spPr bwMode="auto">
            <a:xfrm>
              <a:off x="3456"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0723" name="Line 35"/>
            <p:cNvSpPr>
              <a:spLocks noChangeShapeType="1"/>
            </p:cNvSpPr>
            <p:nvPr/>
          </p:nvSpPr>
          <p:spPr bwMode="auto">
            <a:xfrm>
              <a:off x="4608"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0724" name="Line 36"/>
            <p:cNvSpPr>
              <a:spLocks noChangeShapeType="1"/>
            </p:cNvSpPr>
            <p:nvPr/>
          </p:nvSpPr>
          <p:spPr bwMode="auto">
            <a:xfrm>
              <a:off x="5280" y="912"/>
              <a:ext cx="0" cy="336"/>
            </a:xfrm>
            <a:prstGeom prst="line">
              <a:avLst/>
            </a:prstGeom>
            <a:noFill/>
            <a:ln w="57150">
              <a:solidFill>
                <a:schemeClr val="tx1"/>
              </a:solidFill>
              <a:round/>
              <a:headEnd/>
              <a:tailEnd type="triangle" w="med" len="med"/>
            </a:ln>
            <a:effectLst/>
          </p:spPr>
          <p:txBody>
            <a:bodyPr/>
            <a:lstStyle/>
            <a:p>
              <a:endParaRPr lang="en-US"/>
            </a:p>
          </p:txBody>
        </p:sp>
        <p:sp>
          <p:nvSpPr>
            <p:cNvPr id="370725" name="Line 37"/>
            <p:cNvSpPr>
              <a:spLocks noChangeShapeType="1"/>
            </p:cNvSpPr>
            <p:nvPr/>
          </p:nvSpPr>
          <p:spPr bwMode="auto">
            <a:xfrm flipH="1">
              <a:off x="4560" y="1488"/>
              <a:ext cx="240" cy="0"/>
            </a:xfrm>
            <a:prstGeom prst="line">
              <a:avLst/>
            </a:prstGeom>
            <a:noFill/>
            <a:ln w="57150">
              <a:solidFill>
                <a:schemeClr val="tx1"/>
              </a:solidFill>
              <a:round/>
              <a:headEnd/>
              <a:tailEnd type="triangle" w="med" len="med"/>
            </a:ln>
            <a:effectLst/>
          </p:spPr>
          <p:txBody>
            <a:bodyPr/>
            <a:lstStyle/>
            <a:p>
              <a:endParaRPr lang="en-US"/>
            </a:p>
          </p:txBody>
        </p:sp>
        <p:sp>
          <p:nvSpPr>
            <p:cNvPr id="370726" name="Line 38"/>
            <p:cNvSpPr>
              <a:spLocks noChangeShapeType="1"/>
            </p:cNvSpPr>
            <p:nvPr/>
          </p:nvSpPr>
          <p:spPr bwMode="auto">
            <a:xfrm flipH="1">
              <a:off x="3360" y="1488"/>
              <a:ext cx="432" cy="0"/>
            </a:xfrm>
            <a:prstGeom prst="line">
              <a:avLst/>
            </a:prstGeom>
            <a:noFill/>
            <a:ln w="57150">
              <a:solidFill>
                <a:schemeClr val="tx1"/>
              </a:solidFill>
              <a:round/>
              <a:headEnd/>
              <a:tailEnd type="triangle" w="med" len="med"/>
            </a:ln>
            <a:effectLst/>
          </p:spPr>
          <p:txBody>
            <a:bodyPr/>
            <a:lstStyle/>
            <a:p>
              <a:endParaRPr lang="en-US"/>
            </a:p>
          </p:txBody>
        </p:sp>
        <p:sp>
          <p:nvSpPr>
            <p:cNvPr id="370727" name="Line 39"/>
            <p:cNvSpPr>
              <a:spLocks noChangeShapeType="1"/>
            </p:cNvSpPr>
            <p:nvPr/>
          </p:nvSpPr>
          <p:spPr bwMode="auto">
            <a:xfrm>
              <a:off x="4128" y="1824"/>
              <a:ext cx="0" cy="240"/>
            </a:xfrm>
            <a:prstGeom prst="line">
              <a:avLst/>
            </a:prstGeom>
            <a:noFill/>
            <a:ln w="57150">
              <a:solidFill>
                <a:schemeClr val="tx1"/>
              </a:solidFill>
              <a:round/>
              <a:headEnd/>
              <a:tailEnd type="triangle" w="med" len="med"/>
            </a:ln>
            <a:effectLst/>
          </p:spPr>
          <p:txBody>
            <a:bodyPr/>
            <a:lstStyle/>
            <a:p>
              <a:endParaRPr lang="en-US"/>
            </a:p>
          </p:txBody>
        </p:sp>
        <p:sp>
          <p:nvSpPr>
            <p:cNvPr id="370728" name="Line 40"/>
            <p:cNvSpPr>
              <a:spLocks noChangeShapeType="1"/>
            </p:cNvSpPr>
            <p:nvPr/>
          </p:nvSpPr>
          <p:spPr bwMode="auto">
            <a:xfrm>
              <a:off x="4560" y="2304"/>
              <a:ext cx="336" cy="0"/>
            </a:xfrm>
            <a:prstGeom prst="line">
              <a:avLst/>
            </a:prstGeom>
            <a:noFill/>
            <a:ln w="57150">
              <a:solidFill>
                <a:schemeClr val="tx1"/>
              </a:solidFill>
              <a:round/>
              <a:headEnd/>
              <a:tailEnd type="triangle" w="med" len="med"/>
            </a:ln>
            <a:effectLst/>
          </p:spPr>
          <p:txBody>
            <a:bodyPr/>
            <a:lstStyle/>
            <a:p>
              <a:endParaRPr lang="en-US"/>
            </a:p>
          </p:txBody>
        </p:sp>
        <p:sp>
          <p:nvSpPr>
            <p:cNvPr id="370729" name="Line 41"/>
            <p:cNvSpPr>
              <a:spLocks noChangeShapeType="1"/>
            </p:cNvSpPr>
            <p:nvPr/>
          </p:nvSpPr>
          <p:spPr bwMode="auto">
            <a:xfrm>
              <a:off x="5184" y="2592"/>
              <a:ext cx="0" cy="144"/>
            </a:xfrm>
            <a:prstGeom prst="line">
              <a:avLst/>
            </a:prstGeom>
            <a:noFill/>
            <a:ln w="57150">
              <a:solidFill>
                <a:schemeClr val="tx1"/>
              </a:solidFill>
              <a:round/>
              <a:headEnd/>
              <a:tailEnd/>
            </a:ln>
            <a:effectLst/>
          </p:spPr>
          <p:txBody>
            <a:bodyPr/>
            <a:lstStyle/>
            <a:p>
              <a:endParaRPr lang="en-US"/>
            </a:p>
          </p:txBody>
        </p:sp>
        <p:sp>
          <p:nvSpPr>
            <p:cNvPr id="370730" name="Line 42"/>
            <p:cNvSpPr>
              <a:spLocks noChangeShapeType="1"/>
            </p:cNvSpPr>
            <p:nvPr/>
          </p:nvSpPr>
          <p:spPr bwMode="auto">
            <a:xfrm>
              <a:off x="4080" y="2736"/>
              <a:ext cx="1200" cy="0"/>
            </a:xfrm>
            <a:prstGeom prst="line">
              <a:avLst/>
            </a:prstGeom>
            <a:noFill/>
            <a:ln w="76200">
              <a:solidFill>
                <a:schemeClr val="tx1"/>
              </a:solidFill>
              <a:round/>
              <a:headEnd/>
              <a:tailEnd/>
            </a:ln>
            <a:effectLst/>
          </p:spPr>
          <p:txBody>
            <a:bodyPr/>
            <a:lstStyle/>
            <a:p>
              <a:endParaRPr lang="en-US"/>
            </a:p>
          </p:txBody>
        </p:sp>
        <p:sp>
          <p:nvSpPr>
            <p:cNvPr id="370731" name="Line 43"/>
            <p:cNvSpPr>
              <a:spLocks noChangeShapeType="1"/>
            </p:cNvSpPr>
            <p:nvPr/>
          </p:nvSpPr>
          <p:spPr bwMode="auto">
            <a:xfrm flipH="1">
              <a:off x="40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0732" name="Line 44"/>
            <p:cNvSpPr>
              <a:spLocks noChangeShapeType="1"/>
            </p:cNvSpPr>
            <p:nvPr/>
          </p:nvSpPr>
          <p:spPr bwMode="auto">
            <a:xfrm>
              <a:off x="52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0733" name="Line 45"/>
            <p:cNvSpPr>
              <a:spLocks noChangeShapeType="1"/>
            </p:cNvSpPr>
            <p:nvPr/>
          </p:nvSpPr>
          <p:spPr bwMode="auto">
            <a:xfrm>
              <a:off x="5232" y="3456"/>
              <a:ext cx="0" cy="240"/>
            </a:xfrm>
            <a:prstGeom prst="line">
              <a:avLst/>
            </a:prstGeom>
            <a:noFill/>
            <a:ln w="57150">
              <a:solidFill>
                <a:schemeClr val="tx1"/>
              </a:solidFill>
              <a:round/>
              <a:headEnd/>
              <a:tailEnd type="triangle" w="med" len="med"/>
            </a:ln>
            <a:effectLst/>
          </p:spPr>
          <p:txBody>
            <a:bodyPr/>
            <a:lstStyle/>
            <a:p>
              <a:endParaRPr lang="en-US"/>
            </a:p>
          </p:txBody>
        </p:sp>
        <p:sp>
          <p:nvSpPr>
            <p:cNvPr id="370734" name="Line 46"/>
            <p:cNvSpPr>
              <a:spLocks noChangeShapeType="1"/>
            </p:cNvSpPr>
            <p:nvPr/>
          </p:nvSpPr>
          <p:spPr bwMode="auto">
            <a:xfrm>
              <a:off x="4128" y="3456"/>
              <a:ext cx="0" cy="240"/>
            </a:xfrm>
            <a:prstGeom prst="line">
              <a:avLst/>
            </a:prstGeom>
            <a:noFill/>
            <a:ln w="57150">
              <a:solidFill>
                <a:schemeClr val="tx1"/>
              </a:solidFill>
              <a:round/>
              <a:headEnd/>
              <a:tailEnd type="triangle" w="med" len="med"/>
            </a:ln>
            <a:effectLst/>
          </p:spPr>
          <p:txBody>
            <a:bodyPr/>
            <a:lstStyle/>
            <a:p>
              <a:endParaRPr lang="en-US"/>
            </a:p>
          </p:txBody>
        </p:sp>
      </p:grpSp>
      <p:sp>
        <p:nvSpPr>
          <p:cNvPr id="370735" name="Text Box 47"/>
          <p:cNvSpPr txBox="1">
            <a:spLocks noChangeArrowheads="1"/>
          </p:cNvSpPr>
          <p:nvPr/>
        </p:nvSpPr>
        <p:spPr bwMode="auto">
          <a:xfrm>
            <a:off x="4267200" y="4191000"/>
            <a:ext cx="1371600" cy="2308324"/>
          </a:xfrm>
          <a:prstGeom prst="rect">
            <a:avLst/>
          </a:prstGeom>
          <a:solidFill>
            <a:schemeClr val="bg1"/>
          </a:solidFill>
          <a:ln w="57150">
            <a:solidFill>
              <a:srgbClr val="0000FF"/>
            </a:solidFill>
            <a:miter lim="800000"/>
            <a:headEnd/>
            <a:tailEnd/>
          </a:ln>
          <a:effectLst/>
        </p:spPr>
        <p:txBody>
          <a:bodyPr>
            <a:spAutoFit/>
          </a:bodyPr>
          <a:lstStyle/>
          <a:p>
            <a:r>
              <a:rPr lang="en-US" sz="2400" b="1" dirty="0">
                <a:latin typeface="Times New Roman" pitchFamily="18" charset="0"/>
                <a:cs typeface="Times New Roman" pitchFamily="18" charset="0"/>
              </a:rPr>
              <a:t>Here’s a flowchart that goes with the 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70735"/>
                                        </p:tgtEl>
                                        <p:attrNameLst>
                                          <p:attrName>style.visibility</p:attrName>
                                        </p:attrNameLst>
                                      </p:cBhvr>
                                      <p:to>
                                        <p:strVal val="visible"/>
                                      </p:to>
                                    </p:set>
                                    <p:anim calcmode="lin" valueType="num">
                                      <p:cBhvr>
                                        <p:cTn id="7" dur="500" fill="hold"/>
                                        <p:tgtEl>
                                          <p:spTgt spid="370735"/>
                                        </p:tgtEl>
                                        <p:attrNameLst>
                                          <p:attrName>ppt_w</p:attrName>
                                        </p:attrNameLst>
                                      </p:cBhvr>
                                      <p:tavLst>
                                        <p:tav tm="0">
                                          <p:val>
                                            <p:fltVal val="0"/>
                                          </p:val>
                                        </p:tav>
                                        <p:tav tm="100000">
                                          <p:val>
                                            <p:strVal val="#ppt_w"/>
                                          </p:val>
                                        </p:tav>
                                      </p:tavLst>
                                    </p:anim>
                                    <p:anim calcmode="lin" valueType="num">
                                      <p:cBhvr>
                                        <p:cTn id="8" dur="500" fill="hold"/>
                                        <p:tgtEl>
                                          <p:spTgt spid="37073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35"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ln/>
        </p:spPr>
        <p:txBody>
          <a:bodyPr/>
          <a:lstStyle/>
          <a:p>
            <a:r>
              <a:rPr lang="en-US" sz="3200" dirty="0"/>
              <a:t>FLOWCHARTS VS. DFDs</a:t>
            </a:r>
          </a:p>
        </p:txBody>
      </p:sp>
      <p:sp>
        <p:nvSpPr>
          <p:cNvPr id="371715" name="Rectangle 3"/>
          <p:cNvSpPr>
            <a:spLocks noGrp="1" noChangeArrowheads="1"/>
          </p:cNvSpPr>
          <p:nvPr>
            <p:ph type="body" idx="1"/>
          </p:nvPr>
        </p:nvSpPr>
        <p:spPr>
          <a:xfrm>
            <a:off x="457200" y="1600200"/>
            <a:ext cx="8229600" cy="4876800"/>
          </a:xfrm>
          <a:ln/>
        </p:spPr>
        <p:txBody>
          <a:bodyPr>
            <a:normAutofit/>
          </a:bodyPr>
          <a:lstStyle/>
          <a:p>
            <a:r>
              <a:rPr lang="en-US" sz="3600" b="1" dirty="0" smtClean="0">
                <a:latin typeface="Times New Roman" pitchFamily="18" charset="0"/>
                <a:cs typeface="Times New Roman" pitchFamily="18" charset="0"/>
              </a:rPr>
              <a:t>Now let’s change the story so that students enter enrollment data online.  The registrar’s office sends a tape file(soft copy) of the enrollment data to the administrative  office and continues to send paper class lists to faculty.  </a:t>
            </a:r>
            <a:endParaRPr 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1715">
                                            <p:txEl>
                                              <p:pRg st="0" end="0"/>
                                            </p:txEl>
                                          </p:spTgt>
                                        </p:tgtEl>
                                        <p:attrNameLst>
                                          <p:attrName>style.visibility</p:attrName>
                                        </p:attrNameLst>
                                      </p:cBhvr>
                                      <p:to>
                                        <p:strVal val="visible"/>
                                      </p:to>
                                    </p:set>
                                    <p:animEffect transition="in" filter="wipe(up)">
                                      <p:cBhvr>
                                        <p:cTn id="7" dur="500"/>
                                        <p:tgtEl>
                                          <p:spTgt spid="3717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5"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Line 2"/>
          <p:cNvSpPr>
            <a:spLocks noChangeShapeType="1"/>
          </p:cNvSpPr>
          <p:nvPr/>
        </p:nvSpPr>
        <p:spPr bwMode="auto">
          <a:xfrm>
            <a:off x="4572000" y="0"/>
            <a:ext cx="0" cy="6629400"/>
          </a:xfrm>
          <a:prstGeom prst="line">
            <a:avLst/>
          </a:prstGeom>
          <a:noFill/>
          <a:ln w="76200" cmpd="tri">
            <a:solidFill>
              <a:schemeClr val="tx1"/>
            </a:solidFill>
            <a:round/>
            <a:headEnd/>
            <a:tailEnd/>
          </a:ln>
          <a:effectLst/>
        </p:spPr>
        <p:txBody>
          <a:bodyPr/>
          <a:lstStyle/>
          <a:p>
            <a:endParaRPr lang="en-US"/>
          </a:p>
        </p:txBody>
      </p:sp>
      <p:grpSp>
        <p:nvGrpSpPr>
          <p:cNvPr id="2" name="Group 81"/>
          <p:cNvGrpSpPr>
            <a:grpSpLocks/>
          </p:cNvGrpSpPr>
          <p:nvPr/>
        </p:nvGrpSpPr>
        <p:grpSpPr bwMode="auto">
          <a:xfrm>
            <a:off x="5486400" y="457200"/>
            <a:ext cx="3657600" cy="5943600"/>
            <a:chOff x="3456" y="288"/>
            <a:chExt cx="2304" cy="3744"/>
          </a:xfrm>
        </p:grpSpPr>
        <p:sp>
          <p:nvSpPr>
            <p:cNvPr id="372739" name="Rectangle 3"/>
            <p:cNvSpPr>
              <a:spLocks noChangeArrowheads="1"/>
            </p:cNvSpPr>
            <p:nvPr/>
          </p:nvSpPr>
          <p:spPr bwMode="auto">
            <a:xfrm>
              <a:off x="3552" y="288"/>
              <a:ext cx="672" cy="528"/>
            </a:xfrm>
            <a:prstGeom prst="rect">
              <a:avLst/>
            </a:prstGeom>
            <a:solidFill>
              <a:srgbClr val="FFCCCC"/>
            </a:solidFill>
            <a:ln w="57150">
              <a:solidFill>
                <a:schemeClr val="tx1"/>
              </a:solidFill>
              <a:miter lim="800000"/>
              <a:headEnd/>
              <a:tailEnd/>
            </a:ln>
            <a:effectLst/>
          </p:spPr>
          <p:txBody>
            <a:bodyPr wrap="none" anchor="ctr"/>
            <a:lstStyle/>
            <a:p>
              <a:pPr algn="ctr"/>
              <a:r>
                <a:rPr lang="en-US"/>
                <a:t>Students</a:t>
              </a:r>
            </a:p>
          </p:txBody>
        </p:sp>
        <p:sp>
          <p:nvSpPr>
            <p:cNvPr id="372740" name="Oval 4"/>
            <p:cNvSpPr>
              <a:spLocks noChangeArrowheads="1"/>
            </p:cNvSpPr>
            <p:nvPr/>
          </p:nvSpPr>
          <p:spPr bwMode="auto">
            <a:xfrm>
              <a:off x="3456" y="1296"/>
              <a:ext cx="816" cy="768"/>
            </a:xfrm>
            <a:prstGeom prst="ellipse">
              <a:avLst/>
            </a:prstGeom>
            <a:solidFill>
              <a:srgbClr val="FFCCCC"/>
            </a:solidFill>
            <a:ln w="57150">
              <a:solidFill>
                <a:schemeClr val="tx1"/>
              </a:solidFill>
              <a:round/>
              <a:headEnd/>
              <a:tailEnd/>
            </a:ln>
            <a:effectLst/>
          </p:spPr>
          <p:txBody>
            <a:bodyPr wrap="none" anchor="ctr"/>
            <a:lstStyle/>
            <a:p>
              <a:pPr algn="ctr"/>
              <a:r>
                <a:rPr lang="en-US"/>
                <a:t>1.0</a:t>
              </a:r>
            </a:p>
            <a:p>
              <a:pPr algn="ctr"/>
              <a:r>
                <a:rPr lang="en-US"/>
                <a:t>Update</a:t>
              </a:r>
            </a:p>
            <a:p>
              <a:pPr algn="ctr"/>
              <a:r>
                <a:rPr lang="en-US"/>
                <a:t>Student</a:t>
              </a:r>
            </a:p>
            <a:p>
              <a:pPr algn="ctr"/>
              <a:r>
                <a:rPr lang="en-US"/>
                <a:t>Records</a:t>
              </a:r>
            </a:p>
          </p:txBody>
        </p:sp>
        <p:sp>
          <p:nvSpPr>
            <p:cNvPr id="372741" name="Oval 5"/>
            <p:cNvSpPr>
              <a:spLocks noChangeArrowheads="1"/>
            </p:cNvSpPr>
            <p:nvPr/>
          </p:nvSpPr>
          <p:spPr bwMode="auto">
            <a:xfrm>
              <a:off x="3504" y="2400"/>
              <a:ext cx="816" cy="768"/>
            </a:xfrm>
            <a:prstGeom prst="ellipse">
              <a:avLst/>
            </a:prstGeom>
            <a:solidFill>
              <a:srgbClr val="FFCCCC"/>
            </a:solidFill>
            <a:ln w="57150">
              <a:solidFill>
                <a:schemeClr val="tx1"/>
              </a:solidFill>
              <a:round/>
              <a:headEnd/>
              <a:tailEnd/>
            </a:ln>
            <a:effectLst/>
          </p:spPr>
          <p:txBody>
            <a:bodyPr wrap="none" anchor="ctr"/>
            <a:lstStyle/>
            <a:p>
              <a:pPr algn="ctr"/>
              <a:r>
                <a:rPr lang="en-US"/>
                <a:t>2.0</a:t>
              </a:r>
            </a:p>
            <a:p>
              <a:pPr algn="ctr"/>
              <a:r>
                <a:rPr lang="en-US"/>
                <a:t>Prepare</a:t>
              </a:r>
            </a:p>
            <a:p>
              <a:pPr algn="ctr"/>
              <a:r>
                <a:rPr lang="en-US"/>
                <a:t>Class Lists</a:t>
              </a:r>
            </a:p>
          </p:txBody>
        </p:sp>
        <p:grpSp>
          <p:nvGrpSpPr>
            <p:cNvPr id="3" name="Group 6"/>
            <p:cNvGrpSpPr>
              <a:grpSpLocks/>
            </p:cNvGrpSpPr>
            <p:nvPr/>
          </p:nvGrpSpPr>
          <p:grpSpPr bwMode="auto">
            <a:xfrm>
              <a:off x="5040" y="1440"/>
              <a:ext cx="624" cy="480"/>
              <a:chOff x="2016" y="1440"/>
              <a:chExt cx="624" cy="480"/>
            </a:xfrm>
          </p:grpSpPr>
          <p:sp>
            <p:nvSpPr>
              <p:cNvPr id="372743" name="Rectangle 7"/>
              <p:cNvSpPr>
                <a:spLocks noChangeArrowheads="1"/>
              </p:cNvSpPr>
              <p:nvPr/>
            </p:nvSpPr>
            <p:spPr bwMode="auto">
              <a:xfrm>
                <a:off x="2016" y="1440"/>
                <a:ext cx="624" cy="480"/>
              </a:xfrm>
              <a:prstGeom prst="rect">
                <a:avLst/>
              </a:prstGeom>
              <a:solidFill>
                <a:srgbClr val="FFCCCC"/>
              </a:solidFill>
              <a:ln w="9525">
                <a:noFill/>
                <a:miter lim="800000"/>
                <a:headEnd/>
                <a:tailEnd/>
              </a:ln>
              <a:effectLst/>
            </p:spPr>
            <p:txBody>
              <a:bodyPr wrap="none" anchor="ctr"/>
              <a:lstStyle/>
              <a:p>
                <a:pPr algn="ctr"/>
                <a:r>
                  <a:rPr lang="en-US"/>
                  <a:t>Student</a:t>
                </a:r>
              </a:p>
              <a:p>
                <a:pPr algn="ctr"/>
                <a:r>
                  <a:rPr lang="en-US"/>
                  <a:t>Records</a:t>
                </a:r>
              </a:p>
            </p:txBody>
          </p:sp>
          <p:sp>
            <p:nvSpPr>
              <p:cNvPr id="372744" name="Line 8"/>
              <p:cNvSpPr>
                <a:spLocks noChangeShapeType="1"/>
              </p:cNvSpPr>
              <p:nvPr/>
            </p:nvSpPr>
            <p:spPr bwMode="auto">
              <a:xfrm>
                <a:off x="2016" y="1440"/>
                <a:ext cx="624" cy="0"/>
              </a:xfrm>
              <a:prstGeom prst="line">
                <a:avLst/>
              </a:prstGeom>
              <a:noFill/>
              <a:ln w="57150">
                <a:solidFill>
                  <a:schemeClr val="tx1"/>
                </a:solidFill>
                <a:round/>
                <a:headEnd/>
                <a:tailEnd/>
              </a:ln>
              <a:effectLst/>
            </p:spPr>
            <p:txBody>
              <a:bodyPr/>
              <a:lstStyle/>
              <a:p>
                <a:endParaRPr lang="en-US"/>
              </a:p>
            </p:txBody>
          </p:sp>
          <p:sp>
            <p:nvSpPr>
              <p:cNvPr id="372745" name="Line 9"/>
              <p:cNvSpPr>
                <a:spLocks noChangeShapeType="1"/>
              </p:cNvSpPr>
              <p:nvPr/>
            </p:nvSpPr>
            <p:spPr bwMode="auto">
              <a:xfrm>
                <a:off x="2016" y="1920"/>
                <a:ext cx="624" cy="0"/>
              </a:xfrm>
              <a:prstGeom prst="line">
                <a:avLst/>
              </a:prstGeom>
              <a:noFill/>
              <a:ln w="57150">
                <a:solidFill>
                  <a:schemeClr val="tx1"/>
                </a:solidFill>
                <a:round/>
                <a:headEnd/>
                <a:tailEnd/>
              </a:ln>
              <a:effectLst/>
            </p:spPr>
            <p:txBody>
              <a:bodyPr/>
              <a:lstStyle/>
              <a:p>
                <a:endParaRPr lang="en-US"/>
              </a:p>
            </p:txBody>
          </p:sp>
        </p:grpSp>
        <p:sp>
          <p:nvSpPr>
            <p:cNvPr id="372746" name="Rectangle 10"/>
            <p:cNvSpPr>
              <a:spLocks noChangeArrowheads="1"/>
            </p:cNvSpPr>
            <p:nvPr/>
          </p:nvSpPr>
          <p:spPr bwMode="auto">
            <a:xfrm>
              <a:off x="3552" y="3504"/>
              <a:ext cx="672" cy="528"/>
            </a:xfrm>
            <a:prstGeom prst="rect">
              <a:avLst/>
            </a:prstGeom>
            <a:solidFill>
              <a:srgbClr val="FFCCCC"/>
            </a:solidFill>
            <a:ln w="57150">
              <a:solidFill>
                <a:schemeClr val="tx1"/>
              </a:solidFill>
              <a:miter lim="800000"/>
              <a:headEnd/>
              <a:tailEnd/>
            </a:ln>
            <a:effectLst/>
          </p:spPr>
          <p:txBody>
            <a:bodyPr wrap="none" anchor="ctr"/>
            <a:lstStyle/>
            <a:p>
              <a:pPr algn="ctr"/>
              <a:r>
                <a:rPr lang="en-US"/>
                <a:t>Faculty</a:t>
              </a:r>
            </a:p>
          </p:txBody>
        </p:sp>
        <p:sp>
          <p:nvSpPr>
            <p:cNvPr id="372747" name="Rectangle 11"/>
            <p:cNvSpPr>
              <a:spLocks noChangeArrowheads="1"/>
            </p:cNvSpPr>
            <p:nvPr/>
          </p:nvSpPr>
          <p:spPr bwMode="auto">
            <a:xfrm>
              <a:off x="4848" y="2496"/>
              <a:ext cx="912" cy="528"/>
            </a:xfrm>
            <a:prstGeom prst="rect">
              <a:avLst/>
            </a:prstGeom>
            <a:solidFill>
              <a:srgbClr val="FFCCCC"/>
            </a:solidFill>
            <a:ln w="57150">
              <a:solidFill>
                <a:schemeClr val="tx1"/>
              </a:solidFill>
              <a:miter lim="800000"/>
              <a:headEnd/>
              <a:tailEnd/>
            </a:ln>
            <a:effectLst/>
          </p:spPr>
          <p:txBody>
            <a:bodyPr wrap="none" anchor="ctr"/>
            <a:lstStyle/>
            <a:p>
              <a:pPr algn="ctr"/>
              <a:r>
                <a:rPr lang="en-US" dirty="0" smtClean="0">
                  <a:latin typeface="Times New Roman" pitchFamily="18" charset="0"/>
                  <a:cs typeface="Times New Roman" pitchFamily="18" charset="0"/>
                </a:rPr>
                <a:t>Administrators</a:t>
              </a:r>
              <a:endParaRPr lang="en-US" dirty="0">
                <a:latin typeface="Times New Roman" pitchFamily="18" charset="0"/>
                <a:cs typeface="Times New Roman" pitchFamily="18" charset="0"/>
              </a:endParaRPr>
            </a:p>
          </p:txBody>
        </p:sp>
        <p:sp>
          <p:nvSpPr>
            <p:cNvPr id="372748" name="Line 12"/>
            <p:cNvSpPr>
              <a:spLocks noChangeShapeType="1"/>
            </p:cNvSpPr>
            <p:nvPr/>
          </p:nvSpPr>
          <p:spPr bwMode="auto">
            <a:xfrm>
              <a:off x="4320" y="1680"/>
              <a:ext cx="672"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72749" name="Line 13"/>
            <p:cNvSpPr>
              <a:spLocks noChangeShapeType="1"/>
            </p:cNvSpPr>
            <p:nvPr/>
          </p:nvSpPr>
          <p:spPr bwMode="auto">
            <a:xfrm>
              <a:off x="3888" y="864"/>
              <a:ext cx="0" cy="384"/>
            </a:xfrm>
            <a:prstGeom prst="line">
              <a:avLst/>
            </a:prstGeom>
            <a:noFill/>
            <a:ln w="57150">
              <a:solidFill>
                <a:schemeClr val="tx1"/>
              </a:solidFill>
              <a:round/>
              <a:headEnd/>
              <a:tailEnd type="triangle" w="med" len="med"/>
            </a:ln>
            <a:effectLst/>
          </p:spPr>
          <p:txBody>
            <a:bodyPr/>
            <a:lstStyle/>
            <a:p>
              <a:endParaRPr lang="en-US"/>
            </a:p>
          </p:txBody>
        </p:sp>
        <p:sp>
          <p:nvSpPr>
            <p:cNvPr id="372750" name="Line 14"/>
            <p:cNvSpPr>
              <a:spLocks noChangeShapeType="1"/>
            </p:cNvSpPr>
            <p:nvPr/>
          </p:nvSpPr>
          <p:spPr bwMode="auto">
            <a:xfrm>
              <a:off x="3888" y="2112"/>
              <a:ext cx="0" cy="240"/>
            </a:xfrm>
            <a:prstGeom prst="line">
              <a:avLst/>
            </a:prstGeom>
            <a:noFill/>
            <a:ln w="57150">
              <a:solidFill>
                <a:schemeClr val="tx1"/>
              </a:solidFill>
              <a:round/>
              <a:headEnd/>
              <a:tailEnd type="triangle" w="med" len="med"/>
            </a:ln>
            <a:effectLst/>
          </p:spPr>
          <p:txBody>
            <a:bodyPr/>
            <a:lstStyle/>
            <a:p>
              <a:endParaRPr lang="en-US"/>
            </a:p>
          </p:txBody>
        </p:sp>
        <p:sp>
          <p:nvSpPr>
            <p:cNvPr id="372751" name="Line 15"/>
            <p:cNvSpPr>
              <a:spLocks noChangeShapeType="1"/>
            </p:cNvSpPr>
            <p:nvPr/>
          </p:nvSpPr>
          <p:spPr bwMode="auto">
            <a:xfrm>
              <a:off x="3936" y="3216"/>
              <a:ext cx="0" cy="240"/>
            </a:xfrm>
            <a:prstGeom prst="line">
              <a:avLst/>
            </a:prstGeom>
            <a:noFill/>
            <a:ln w="57150">
              <a:solidFill>
                <a:schemeClr val="tx1"/>
              </a:solidFill>
              <a:round/>
              <a:headEnd/>
              <a:tailEnd type="triangle" w="med" len="med"/>
            </a:ln>
            <a:effectLst/>
          </p:spPr>
          <p:txBody>
            <a:bodyPr/>
            <a:lstStyle/>
            <a:p>
              <a:endParaRPr lang="en-US"/>
            </a:p>
          </p:txBody>
        </p:sp>
        <p:sp>
          <p:nvSpPr>
            <p:cNvPr id="372752" name="Line 16"/>
            <p:cNvSpPr>
              <a:spLocks noChangeShapeType="1"/>
            </p:cNvSpPr>
            <p:nvPr/>
          </p:nvSpPr>
          <p:spPr bwMode="auto">
            <a:xfrm>
              <a:off x="4320" y="2784"/>
              <a:ext cx="624" cy="0"/>
            </a:xfrm>
            <a:prstGeom prst="line">
              <a:avLst/>
            </a:prstGeom>
            <a:noFill/>
            <a:ln w="57150">
              <a:solidFill>
                <a:schemeClr val="tx1"/>
              </a:solidFill>
              <a:round/>
              <a:headEnd/>
              <a:tailEnd type="triangle" w="med" len="med"/>
            </a:ln>
            <a:effectLst/>
          </p:spPr>
          <p:txBody>
            <a:bodyPr/>
            <a:lstStyle/>
            <a:p>
              <a:endParaRPr lang="en-US"/>
            </a:p>
          </p:txBody>
        </p:sp>
        <p:sp>
          <p:nvSpPr>
            <p:cNvPr id="372753" name="Text Box 17"/>
            <p:cNvSpPr txBox="1">
              <a:spLocks noChangeArrowheads="1"/>
            </p:cNvSpPr>
            <p:nvPr/>
          </p:nvSpPr>
          <p:spPr bwMode="auto">
            <a:xfrm>
              <a:off x="3894" y="864"/>
              <a:ext cx="618" cy="288"/>
            </a:xfrm>
            <a:prstGeom prst="rect">
              <a:avLst/>
            </a:prstGeom>
            <a:noFill/>
            <a:ln w="9525">
              <a:noFill/>
              <a:miter lim="800000"/>
              <a:headEnd/>
              <a:tailEnd/>
            </a:ln>
            <a:effectLst/>
          </p:spPr>
          <p:txBody>
            <a:bodyPr wrap="none">
              <a:spAutoFit/>
            </a:bodyPr>
            <a:lstStyle/>
            <a:p>
              <a:r>
                <a:rPr lang="en-US" sz="1200"/>
                <a:t>Enrollment</a:t>
              </a:r>
            </a:p>
            <a:p>
              <a:r>
                <a:rPr lang="en-US" sz="1200">
                  <a:solidFill>
                    <a:srgbClr val="FF0000"/>
                  </a:solidFill>
                </a:rPr>
                <a:t>Data</a:t>
              </a:r>
            </a:p>
          </p:txBody>
        </p:sp>
        <p:sp>
          <p:nvSpPr>
            <p:cNvPr id="372754" name="Text Box 18"/>
            <p:cNvSpPr txBox="1">
              <a:spLocks noChangeArrowheads="1"/>
            </p:cNvSpPr>
            <p:nvPr/>
          </p:nvSpPr>
          <p:spPr bwMode="auto">
            <a:xfrm>
              <a:off x="3936" y="2064"/>
              <a:ext cx="618" cy="288"/>
            </a:xfrm>
            <a:prstGeom prst="rect">
              <a:avLst/>
            </a:prstGeom>
            <a:noFill/>
            <a:ln w="9525">
              <a:noFill/>
              <a:miter lim="800000"/>
              <a:headEnd/>
              <a:tailEnd/>
            </a:ln>
            <a:effectLst/>
          </p:spPr>
          <p:txBody>
            <a:bodyPr wrap="none">
              <a:spAutoFit/>
            </a:bodyPr>
            <a:lstStyle/>
            <a:p>
              <a:r>
                <a:rPr lang="en-US" sz="1200"/>
                <a:t>Enrollment</a:t>
              </a:r>
            </a:p>
            <a:p>
              <a:r>
                <a:rPr lang="en-US" sz="1200">
                  <a:solidFill>
                    <a:srgbClr val="FF0000"/>
                  </a:solidFill>
                </a:rPr>
                <a:t>Data</a:t>
              </a:r>
            </a:p>
          </p:txBody>
        </p:sp>
        <p:sp>
          <p:nvSpPr>
            <p:cNvPr id="372755" name="Text Box 19"/>
            <p:cNvSpPr txBox="1">
              <a:spLocks noChangeArrowheads="1"/>
            </p:cNvSpPr>
            <p:nvPr/>
          </p:nvSpPr>
          <p:spPr bwMode="auto">
            <a:xfrm>
              <a:off x="4320" y="2784"/>
              <a:ext cx="618" cy="288"/>
            </a:xfrm>
            <a:prstGeom prst="rect">
              <a:avLst/>
            </a:prstGeom>
            <a:noFill/>
            <a:ln w="9525">
              <a:noFill/>
              <a:miter lim="800000"/>
              <a:headEnd/>
              <a:tailEnd/>
            </a:ln>
            <a:effectLst/>
          </p:spPr>
          <p:txBody>
            <a:bodyPr wrap="none">
              <a:spAutoFit/>
            </a:bodyPr>
            <a:lstStyle/>
            <a:p>
              <a:r>
                <a:rPr lang="en-US" sz="1200" dirty="0"/>
                <a:t>Enrollment</a:t>
              </a:r>
            </a:p>
            <a:p>
              <a:r>
                <a:rPr lang="en-US" sz="1200" dirty="0">
                  <a:solidFill>
                    <a:srgbClr val="FF0000"/>
                  </a:solidFill>
                </a:rPr>
                <a:t>Data</a:t>
              </a:r>
            </a:p>
          </p:txBody>
        </p:sp>
        <p:sp>
          <p:nvSpPr>
            <p:cNvPr id="372758" name="Text Box 22"/>
            <p:cNvSpPr txBox="1">
              <a:spLocks noChangeArrowheads="1"/>
            </p:cNvSpPr>
            <p:nvPr/>
          </p:nvSpPr>
          <p:spPr bwMode="auto">
            <a:xfrm>
              <a:off x="3936" y="3168"/>
              <a:ext cx="371" cy="288"/>
            </a:xfrm>
            <a:prstGeom prst="rect">
              <a:avLst/>
            </a:prstGeom>
            <a:noFill/>
            <a:ln w="9525">
              <a:noFill/>
              <a:miter lim="800000"/>
              <a:headEnd/>
              <a:tailEnd/>
            </a:ln>
            <a:effectLst/>
          </p:spPr>
          <p:txBody>
            <a:bodyPr wrap="none">
              <a:spAutoFit/>
            </a:bodyPr>
            <a:lstStyle/>
            <a:p>
              <a:r>
                <a:rPr lang="en-US" sz="1200"/>
                <a:t>Class</a:t>
              </a:r>
            </a:p>
            <a:p>
              <a:r>
                <a:rPr lang="en-US" sz="1200"/>
                <a:t>Lists</a:t>
              </a:r>
            </a:p>
          </p:txBody>
        </p:sp>
      </p:grpSp>
      <p:sp>
        <p:nvSpPr>
          <p:cNvPr id="372783" name="Text Box 47"/>
          <p:cNvSpPr txBox="1">
            <a:spLocks noChangeArrowheads="1"/>
          </p:cNvSpPr>
          <p:nvPr/>
        </p:nvSpPr>
        <p:spPr bwMode="auto">
          <a:xfrm>
            <a:off x="2438400" y="228600"/>
            <a:ext cx="1600200" cy="400110"/>
          </a:xfrm>
          <a:prstGeom prst="rect">
            <a:avLst/>
          </a:prstGeom>
          <a:solidFill>
            <a:schemeClr val="bg1"/>
          </a:solidFill>
          <a:ln w="57150">
            <a:solidFill>
              <a:srgbClr val="0000FF"/>
            </a:solidFill>
            <a:miter lim="800000"/>
            <a:headEnd/>
            <a:tailEnd/>
          </a:ln>
          <a:effectLst/>
        </p:spPr>
        <p:txBody>
          <a:bodyPr>
            <a:spAutoFit/>
          </a:bodyPr>
          <a:lstStyle/>
          <a:p>
            <a:pPr algn="ctr"/>
            <a:r>
              <a:rPr lang="en-US" sz="2000" b="1" dirty="0"/>
              <a:t>Original DFD</a:t>
            </a:r>
          </a:p>
        </p:txBody>
      </p:sp>
      <p:sp>
        <p:nvSpPr>
          <p:cNvPr id="372798" name="Rectangle 62"/>
          <p:cNvSpPr>
            <a:spLocks noChangeArrowheads="1"/>
          </p:cNvSpPr>
          <p:nvPr/>
        </p:nvSpPr>
        <p:spPr bwMode="auto">
          <a:xfrm>
            <a:off x="762000" y="457200"/>
            <a:ext cx="10668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a:t>Students</a:t>
            </a:r>
          </a:p>
        </p:txBody>
      </p:sp>
      <p:sp>
        <p:nvSpPr>
          <p:cNvPr id="372799" name="Oval 63"/>
          <p:cNvSpPr>
            <a:spLocks noChangeArrowheads="1"/>
          </p:cNvSpPr>
          <p:nvPr/>
        </p:nvSpPr>
        <p:spPr bwMode="auto">
          <a:xfrm>
            <a:off x="609600" y="2057400"/>
            <a:ext cx="1295400" cy="1219200"/>
          </a:xfrm>
          <a:prstGeom prst="ellipse">
            <a:avLst/>
          </a:prstGeom>
          <a:solidFill>
            <a:srgbClr val="FFCCCC"/>
          </a:solidFill>
          <a:ln w="57150">
            <a:solidFill>
              <a:schemeClr val="tx1"/>
            </a:solidFill>
            <a:round/>
            <a:headEnd/>
            <a:tailEnd/>
          </a:ln>
          <a:effectLst/>
        </p:spPr>
        <p:txBody>
          <a:bodyPr wrap="none" anchor="ctr"/>
          <a:lstStyle/>
          <a:p>
            <a:pPr algn="ctr"/>
            <a:r>
              <a:rPr lang="en-US"/>
              <a:t>1.0</a:t>
            </a:r>
          </a:p>
          <a:p>
            <a:pPr algn="ctr"/>
            <a:r>
              <a:rPr lang="en-US"/>
              <a:t>Update</a:t>
            </a:r>
          </a:p>
          <a:p>
            <a:pPr algn="ctr"/>
            <a:r>
              <a:rPr lang="en-US"/>
              <a:t>Student</a:t>
            </a:r>
          </a:p>
          <a:p>
            <a:pPr algn="ctr"/>
            <a:r>
              <a:rPr lang="en-US"/>
              <a:t>Records</a:t>
            </a:r>
          </a:p>
        </p:txBody>
      </p:sp>
      <p:sp>
        <p:nvSpPr>
          <p:cNvPr id="372800" name="Oval 64"/>
          <p:cNvSpPr>
            <a:spLocks noChangeArrowheads="1"/>
          </p:cNvSpPr>
          <p:nvPr/>
        </p:nvSpPr>
        <p:spPr bwMode="auto">
          <a:xfrm>
            <a:off x="685800" y="3810000"/>
            <a:ext cx="1295400" cy="1219200"/>
          </a:xfrm>
          <a:prstGeom prst="ellipse">
            <a:avLst/>
          </a:prstGeom>
          <a:solidFill>
            <a:srgbClr val="FFCCCC"/>
          </a:solidFill>
          <a:ln w="57150">
            <a:solidFill>
              <a:schemeClr val="tx1"/>
            </a:solidFill>
            <a:round/>
            <a:headEnd/>
            <a:tailEnd/>
          </a:ln>
          <a:effectLst/>
        </p:spPr>
        <p:txBody>
          <a:bodyPr wrap="none" anchor="ctr"/>
          <a:lstStyle/>
          <a:p>
            <a:pPr algn="ctr"/>
            <a:r>
              <a:rPr lang="en-US"/>
              <a:t>2.0</a:t>
            </a:r>
          </a:p>
          <a:p>
            <a:pPr algn="ctr"/>
            <a:r>
              <a:rPr lang="en-US"/>
              <a:t>Prepare</a:t>
            </a:r>
          </a:p>
          <a:p>
            <a:pPr algn="ctr"/>
            <a:r>
              <a:rPr lang="en-US"/>
              <a:t>Class Lists</a:t>
            </a:r>
          </a:p>
        </p:txBody>
      </p:sp>
      <p:grpSp>
        <p:nvGrpSpPr>
          <p:cNvPr id="4" name="Group 65"/>
          <p:cNvGrpSpPr>
            <a:grpSpLocks/>
          </p:cNvGrpSpPr>
          <p:nvPr/>
        </p:nvGrpSpPr>
        <p:grpSpPr bwMode="auto">
          <a:xfrm>
            <a:off x="3124200" y="2286000"/>
            <a:ext cx="990600" cy="762000"/>
            <a:chOff x="2016" y="1440"/>
            <a:chExt cx="624" cy="480"/>
          </a:xfrm>
        </p:grpSpPr>
        <p:sp>
          <p:nvSpPr>
            <p:cNvPr id="372802" name="Rectangle 66"/>
            <p:cNvSpPr>
              <a:spLocks noChangeArrowheads="1"/>
            </p:cNvSpPr>
            <p:nvPr/>
          </p:nvSpPr>
          <p:spPr bwMode="auto">
            <a:xfrm>
              <a:off x="2016" y="1440"/>
              <a:ext cx="624" cy="480"/>
            </a:xfrm>
            <a:prstGeom prst="rect">
              <a:avLst/>
            </a:prstGeom>
            <a:solidFill>
              <a:srgbClr val="FFCCCC"/>
            </a:solidFill>
            <a:ln w="9525">
              <a:noFill/>
              <a:miter lim="800000"/>
              <a:headEnd/>
              <a:tailEnd/>
            </a:ln>
            <a:effectLst/>
          </p:spPr>
          <p:txBody>
            <a:bodyPr wrap="none" anchor="ctr"/>
            <a:lstStyle/>
            <a:p>
              <a:pPr algn="ctr"/>
              <a:r>
                <a:rPr lang="en-US"/>
                <a:t>Student</a:t>
              </a:r>
            </a:p>
            <a:p>
              <a:pPr algn="ctr"/>
              <a:r>
                <a:rPr lang="en-US"/>
                <a:t>Records</a:t>
              </a:r>
            </a:p>
          </p:txBody>
        </p:sp>
        <p:sp>
          <p:nvSpPr>
            <p:cNvPr id="372803" name="Line 67"/>
            <p:cNvSpPr>
              <a:spLocks noChangeShapeType="1"/>
            </p:cNvSpPr>
            <p:nvPr/>
          </p:nvSpPr>
          <p:spPr bwMode="auto">
            <a:xfrm>
              <a:off x="2016" y="1440"/>
              <a:ext cx="624" cy="0"/>
            </a:xfrm>
            <a:prstGeom prst="line">
              <a:avLst/>
            </a:prstGeom>
            <a:noFill/>
            <a:ln w="57150">
              <a:solidFill>
                <a:schemeClr val="tx1"/>
              </a:solidFill>
              <a:round/>
              <a:headEnd/>
              <a:tailEnd/>
            </a:ln>
            <a:effectLst/>
          </p:spPr>
          <p:txBody>
            <a:bodyPr/>
            <a:lstStyle/>
            <a:p>
              <a:endParaRPr lang="en-US"/>
            </a:p>
          </p:txBody>
        </p:sp>
        <p:sp>
          <p:nvSpPr>
            <p:cNvPr id="372804" name="Line 68"/>
            <p:cNvSpPr>
              <a:spLocks noChangeShapeType="1"/>
            </p:cNvSpPr>
            <p:nvPr/>
          </p:nvSpPr>
          <p:spPr bwMode="auto">
            <a:xfrm>
              <a:off x="2016" y="1920"/>
              <a:ext cx="624" cy="0"/>
            </a:xfrm>
            <a:prstGeom prst="line">
              <a:avLst/>
            </a:prstGeom>
            <a:noFill/>
            <a:ln w="57150">
              <a:solidFill>
                <a:schemeClr val="tx1"/>
              </a:solidFill>
              <a:round/>
              <a:headEnd/>
              <a:tailEnd/>
            </a:ln>
            <a:effectLst/>
          </p:spPr>
          <p:txBody>
            <a:bodyPr/>
            <a:lstStyle/>
            <a:p>
              <a:endParaRPr lang="en-US"/>
            </a:p>
          </p:txBody>
        </p:sp>
      </p:grpSp>
      <p:sp>
        <p:nvSpPr>
          <p:cNvPr id="372805" name="Rectangle 69"/>
          <p:cNvSpPr>
            <a:spLocks noChangeArrowheads="1"/>
          </p:cNvSpPr>
          <p:nvPr/>
        </p:nvSpPr>
        <p:spPr bwMode="auto">
          <a:xfrm>
            <a:off x="762000" y="5562600"/>
            <a:ext cx="10668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a:t>Faculty</a:t>
            </a:r>
          </a:p>
        </p:txBody>
      </p:sp>
      <p:sp>
        <p:nvSpPr>
          <p:cNvPr id="372806" name="Rectangle 70"/>
          <p:cNvSpPr>
            <a:spLocks noChangeArrowheads="1"/>
          </p:cNvSpPr>
          <p:nvPr/>
        </p:nvSpPr>
        <p:spPr bwMode="auto">
          <a:xfrm>
            <a:off x="2971800" y="3962400"/>
            <a:ext cx="1524000" cy="838200"/>
          </a:xfrm>
          <a:prstGeom prst="rect">
            <a:avLst/>
          </a:prstGeom>
          <a:solidFill>
            <a:srgbClr val="FFCCCC"/>
          </a:solidFill>
          <a:ln w="57150">
            <a:solidFill>
              <a:schemeClr val="tx1"/>
            </a:solidFill>
            <a:miter lim="800000"/>
            <a:headEnd/>
            <a:tailEnd/>
          </a:ln>
          <a:effectLst/>
        </p:spPr>
        <p:txBody>
          <a:bodyPr wrap="none" anchor="ctr"/>
          <a:lstStyle/>
          <a:p>
            <a:pPr algn="ctr"/>
            <a:r>
              <a:rPr lang="en-US" dirty="0" smtClean="0"/>
              <a:t>Administrators</a:t>
            </a:r>
            <a:endParaRPr lang="en-US" dirty="0"/>
          </a:p>
        </p:txBody>
      </p:sp>
      <p:sp>
        <p:nvSpPr>
          <p:cNvPr id="372807" name="Line 71"/>
          <p:cNvSpPr>
            <a:spLocks noChangeShapeType="1"/>
          </p:cNvSpPr>
          <p:nvPr/>
        </p:nvSpPr>
        <p:spPr bwMode="auto">
          <a:xfrm>
            <a:off x="1981200" y="2667000"/>
            <a:ext cx="1066800" cy="0"/>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72808" name="Line 72"/>
          <p:cNvSpPr>
            <a:spLocks noChangeShapeType="1"/>
          </p:cNvSpPr>
          <p:nvPr/>
        </p:nvSpPr>
        <p:spPr bwMode="auto">
          <a:xfrm>
            <a:off x="1295400" y="1371600"/>
            <a:ext cx="0" cy="609600"/>
          </a:xfrm>
          <a:prstGeom prst="line">
            <a:avLst/>
          </a:prstGeom>
          <a:noFill/>
          <a:ln w="57150">
            <a:solidFill>
              <a:schemeClr val="tx1"/>
            </a:solidFill>
            <a:round/>
            <a:headEnd/>
            <a:tailEnd type="triangle" w="med" len="med"/>
          </a:ln>
          <a:effectLst/>
        </p:spPr>
        <p:txBody>
          <a:bodyPr/>
          <a:lstStyle/>
          <a:p>
            <a:endParaRPr lang="en-US"/>
          </a:p>
        </p:txBody>
      </p:sp>
      <p:sp>
        <p:nvSpPr>
          <p:cNvPr id="372809" name="Line 73"/>
          <p:cNvSpPr>
            <a:spLocks noChangeShapeType="1"/>
          </p:cNvSpPr>
          <p:nvPr/>
        </p:nvSpPr>
        <p:spPr bwMode="auto">
          <a:xfrm>
            <a:off x="1295400" y="3352800"/>
            <a:ext cx="0" cy="381000"/>
          </a:xfrm>
          <a:prstGeom prst="line">
            <a:avLst/>
          </a:prstGeom>
          <a:noFill/>
          <a:ln w="57150">
            <a:solidFill>
              <a:schemeClr val="tx1"/>
            </a:solidFill>
            <a:round/>
            <a:headEnd/>
            <a:tailEnd type="triangle" w="med" len="med"/>
          </a:ln>
          <a:effectLst/>
        </p:spPr>
        <p:txBody>
          <a:bodyPr/>
          <a:lstStyle/>
          <a:p>
            <a:endParaRPr lang="en-US"/>
          </a:p>
        </p:txBody>
      </p:sp>
      <p:sp>
        <p:nvSpPr>
          <p:cNvPr id="372810" name="Line 74"/>
          <p:cNvSpPr>
            <a:spLocks noChangeShapeType="1"/>
          </p:cNvSpPr>
          <p:nvPr/>
        </p:nvSpPr>
        <p:spPr bwMode="auto">
          <a:xfrm>
            <a:off x="1371600" y="5105400"/>
            <a:ext cx="0" cy="381000"/>
          </a:xfrm>
          <a:prstGeom prst="line">
            <a:avLst/>
          </a:prstGeom>
          <a:noFill/>
          <a:ln w="57150">
            <a:solidFill>
              <a:schemeClr val="tx1"/>
            </a:solidFill>
            <a:round/>
            <a:headEnd/>
            <a:tailEnd type="triangle" w="med" len="med"/>
          </a:ln>
          <a:effectLst/>
        </p:spPr>
        <p:txBody>
          <a:bodyPr/>
          <a:lstStyle/>
          <a:p>
            <a:endParaRPr lang="en-US"/>
          </a:p>
        </p:txBody>
      </p:sp>
      <p:sp>
        <p:nvSpPr>
          <p:cNvPr id="372811" name="Line 75"/>
          <p:cNvSpPr>
            <a:spLocks noChangeShapeType="1"/>
          </p:cNvSpPr>
          <p:nvPr/>
        </p:nvSpPr>
        <p:spPr bwMode="auto">
          <a:xfrm>
            <a:off x="1981200" y="4419600"/>
            <a:ext cx="990600" cy="0"/>
          </a:xfrm>
          <a:prstGeom prst="line">
            <a:avLst/>
          </a:prstGeom>
          <a:noFill/>
          <a:ln w="57150">
            <a:solidFill>
              <a:schemeClr val="tx1"/>
            </a:solidFill>
            <a:round/>
            <a:headEnd/>
            <a:tailEnd type="triangle" w="med" len="med"/>
          </a:ln>
          <a:effectLst/>
        </p:spPr>
        <p:txBody>
          <a:bodyPr/>
          <a:lstStyle/>
          <a:p>
            <a:endParaRPr lang="en-US"/>
          </a:p>
        </p:txBody>
      </p:sp>
      <p:sp>
        <p:nvSpPr>
          <p:cNvPr id="372812" name="Text Box 76"/>
          <p:cNvSpPr txBox="1">
            <a:spLocks noChangeArrowheads="1"/>
          </p:cNvSpPr>
          <p:nvPr/>
        </p:nvSpPr>
        <p:spPr bwMode="auto">
          <a:xfrm>
            <a:off x="1304925" y="1371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2813" name="Text Box 77"/>
          <p:cNvSpPr txBox="1">
            <a:spLocks noChangeArrowheads="1"/>
          </p:cNvSpPr>
          <p:nvPr/>
        </p:nvSpPr>
        <p:spPr bwMode="auto">
          <a:xfrm>
            <a:off x="1371600" y="3276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2814" name="Text Box 78"/>
          <p:cNvSpPr txBox="1">
            <a:spLocks noChangeArrowheads="1"/>
          </p:cNvSpPr>
          <p:nvPr/>
        </p:nvSpPr>
        <p:spPr bwMode="auto">
          <a:xfrm>
            <a:off x="1981200" y="4419600"/>
            <a:ext cx="981075" cy="457200"/>
          </a:xfrm>
          <a:prstGeom prst="rect">
            <a:avLst/>
          </a:prstGeom>
          <a:noFill/>
          <a:ln w="9525">
            <a:noFill/>
            <a:miter lim="800000"/>
            <a:headEnd/>
            <a:tailEnd/>
          </a:ln>
          <a:effectLst/>
        </p:spPr>
        <p:txBody>
          <a:bodyPr wrap="none">
            <a:spAutoFit/>
          </a:bodyPr>
          <a:lstStyle/>
          <a:p>
            <a:r>
              <a:rPr lang="en-US" sz="1200"/>
              <a:t>Enrollment</a:t>
            </a:r>
          </a:p>
          <a:p>
            <a:r>
              <a:rPr lang="en-US" sz="1200"/>
              <a:t>Forms</a:t>
            </a:r>
          </a:p>
        </p:txBody>
      </p:sp>
      <p:sp>
        <p:nvSpPr>
          <p:cNvPr id="372815" name="Text Box 79"/>
          <p:cNvSpPr txBox="1">
            <a:spLocks noChangeArrowheads="1"/>
          </p:cNvSpPr>
          <p:nvPr/>
        </p:nvSpPr>
        <p:spPr bwMode="auto">
          <a:xfrm>
            <a:off x="1371600" y="5029200"/>
            <a:ext cx="588963" cy="457200"/>
          </a:xfrm>
          <a:prstGeom prst="rect">
            <a:avLst/>
          </a:prstGeom>
          <a:noFill/>
          <a:ln w="9525">
            <a:noFill/>
            <a:miter lim="800000"/>
            <a:headEnd/>
            <a:tailEnd/>
          </a:ln>
          <a:effectLst/>
        </p:spPr>
        <p:txBody>
          <a:bodyPr wrap="none">
            <a:spAutoFit/>
          </a:bodyPr>
          <a:lstStyle/>
          <a:p>
            <a:r>
              <a:rPr lang="en-US" sz="1200"/>
              <a:t>Class</a:t>
            </a:r>
          </a:p>
          <a:p>
            <a:r>
              <a:rPr lang="en-US" sz="1200"/>
              <a:t>Lists</a:t>
            </a:r>
          </a:p>
        </p:txBody>
      </p:sp>
      <p:sp>
        <p:nvSpPr>
          <p:cNvPr id="372816" name="Text Box 80"/>
          <p:cNvSpPr txBox="1">
            <a:spLocks noChangeArrowheads="1"/>
          </p:cNvSpPr>
          <p:nvPr/>
        </p:nvSpPr>
        <p:spPr bwMode="auto">
          <a:xfrm>
            <a:off x="7162800" y="76200"/>
            <a:ext cx="1905000" cy="1569660"/>
          </a:xfrm>
          <a:prstGeom prst="rect">
            <a:avLst/>
          </a:prstGeom>
          <a:solidFill>
            <a:schemeClr val="bg1"/>
          </a:solidFill>
          <a:ln w="57150">
            <a:solidFill>
              <a:srgbClr val="0000FF"/>
            </a:solidFill>
            <a:miter lim="800000"/>
            <a:headEnd/>
            <a:tailEnd/>
          </a:ln>
          <a:effectLst/>
        </p:spPr>
        <p:txBody>
          <a:bodyPr>
            <a:spAutoFit/>
          </a:bodyPr>
          <a:lstStyle/>
          <a:p>
            <a:r>
              <a:rPr lang="en-US" sz="2400" b="1" dirty="0"/>
              <a:t>Here’s the revised DFD.  How has it changed?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72816"/>
                                        </p:tgtEl>
                                        <p:attrNameLst>
                                          <p:attrName>style.visibility</p:attrName>
                                        </p:attrNameLst>
                                      </p:cBhvr>
                                      <p:to>
                                        <p:strVal val="visible"/>
                                      </p:to>
                                    </p:set>
                                    <p:anim calcmode="lin" valueType="num">
                                      <p:cBhvr>
                                        <p:cTn id="11" dur="500" fill="hold"/>
                                        <p:tgtEl>
                                          <p:spTgt spid="372816"/>
                                        </p:tgtEl>
                                        <p:attrNameLst>
                                          <p:attrName>ppt_w</p:attrName>
                                        </p:attrNameLst>
                                      </p:cBhvr>
                                      <p:tavLst>
                                        <p:tav tm="0">
                                          <p:val>
                                            <p:fltVal val="0"/>
                                          </p:val>
                                        </p:tav>
                                        <p:tav tm="100000">
                                          <p:val>
                                            <p:strVal val="#ppt_w"/>
                                          </p:val>
                                        </p:tav>
                                      </p:tavLst>
                                    </p:anim>
                                    <p:anim calcmode="lin" valueType="num">
                                      <p:cBhvr>
                                        <p:cTn id="12" dur="500" fill="hold"/>
                                        <p:tgtEl>
                                          <p:spTgt spid="3728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816"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Line 2"/>
          <p:cNvSpPr>
            <a:spLocks noChangeShapeType="1"/>
          </p:cNvSpPr>
          <p:nvPr/>
        </p:nvSpPr>
        <p:spPr bwMode="auto">
          <a:xfrm>
            <a:off x="4343400" y="0"/>
            <a:ext cx="0" cy="6629400"/>
          </a:xfrm>
          <a:prstGeom prst="line">
            <a:avLst/>
          </a:prstGeom>
          <a:noFill/>
          <a:ln w="76200" cmpd="tri">
            <a:solidFill>
              <a:schemeClr val="tx1"/>
            </a:solidFill>
            <a:round/>
            <a:headEnd/>
            <a:tailEnd/>
          </a:ln>
          <a:effectLst/>
        </p:spPr>
        <p:txBody>
          <a:bodyPr/>
          <a:lstStyle/>
          <a:p>
            <a:endParaRPr lang="en-US"/>
          </a:p>
        </p:txBody>
      </p:sp>
      <p:sp>
        <p:nvSpPr>
          <p:cNvPr id="373787" name="Text Box 27"/>
          <p:cNvSpPr txBox="1">
            <a:spLocks noChangeArrowheads="1"/>
          </p:cNvSpPr>
          <p:nvPr/>
        </p:nvSpPr>
        <p:spPr bwMode="auto">
          <a:xfrm>
            <a:off x="4572000" y="4343400"/>
            <a:ext cx="2895600" cy="1384995"/>
          </a:xfrm>
          <a:prstGeom prst="rect">
            <a:avLst/>
          </a:prstGeom>
          <a:solidFill>
            <a:schemeClr val="bg1"/>
          </a:solidFill>
          <a:ln w="57150">
            <a:solidFill>
              <a:srgbClr val="0000FF"/>
            </a:solidFill>
            <a:miter lim="800000"/>
            <a:headEnd/>
            <a:tailEnd/>
          </a:ln>
          <a:effectLst/>
        </p:spPr>
        <p:txBody>
          <a:bodyPr>
            <a:spAutoFit/>
          </a:bodyPr>
          <a:lstStyle/>
          <a:p>
            <a:r>
              <a:rPr lang="en-US" sz="2800" b="1" dirty="0"/>
              <a:t>Here’s the revised flowchart.  How has it changed?</a:t>
            </a:r>
          </a:p>
        </p:txBody>
      </p:sp>
      <p:grpSp>
        <p:nvGrpSpPr>
          <p:cNvPr id="2" name="Group 69"/>
          <p:cNvGrpSpPr>
            <a:grpSpLocks/>
          </p:cNvGrpSpPr>
          <p:nvPr/>
        </p:nvGrpSpPr>
        <p:grpSpPr bwMode="auto">
          <a:xfrm>
            <a:off x="4648200" y="0"/>
            <a:ext cx="4419600" cy="6019800"/>
            <a:chOff x="2928" y="0"/>
            <a:chExt cx="2784" cy="3792"/>
          </a:xfrm>
        </p:grpSpPr>
        <p:sp>
          <p:nvSpPr>
            <p:cNvPr id="373781" name="Text Box 21"/>
            <p:cNvSpPr txBox="1">
              <a:spLocks noChangeArrowheads="1"/>
            </p:cNvSpPr>
            <p:nvPr/>
          </p:nvSpPr>
          <p:spPr bwMode="auto">
            <a:xfrm>
              <a:off x="3696" y="0"/>
              <a:ext cx="1047" cy="192"/>
            </a:xfrm>
            <a:prstGeom prst="rect">
              <a:avLst/>
            </a:prstGeom>
            <a:noFill/>
            <a:ln w="9525">
              <a:noFill/>
              <a:miter lim="800000"/>
              <a:headEnd/>
              <a:tailEnd/>
            </a:ln>
            <a:effectLst/>
          </p:spPr>
          <p:txBody>
            <a:bodyPr wrap="none">
              <a:spAutoFit/>
            </a:bodyPr>
            <a:lstStyle/>
            <a:p>
              <a:r>
                <a:rPr lang="en-US" u="sng"/>
                <a:t>Registrar’s Office</a:t>
              </a:r>
            </a:p>
          </p:txBody>
        </p:sp>
        <p:grpSp>
          <p:nvGrpSpPr>
            <p:cNvPr id="3" name="Group 40"/>
            <p:cNvGrpSpPr>
              <a:grpSpLocks/>
            </p:cNvGrpSpPr>
            <p:nvPr/>
          </p:nvGrpSpPr>
          <p:grpSpPr bwMode="auto">
            <a:xfrm>
              <a:off x="2928" y="384"/>
              <a:ext cx="2784" cy="3408"/>
              <a:chOff x="2633" y="384"/>
              <a:chExt cx="2983" cy="3648"/>
            </a:xfrm>
          </p:grpSpPr>
          <p:sp>
            <p:nvSpPr>
              <p:cNvPr id="373780" name="AutoShape 20"/>
              <p:cNvSpPr>
                <a:spLocks noChangeArrowheads="1"/>
              </p:cNvSpPr>
              <p:nvPr/>
            </p:nvSpPr>
            <p:spPr bwMode="auto">
              <a:xfrm>
                <a:off x="2736" y="432"/>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Students</a:t>
                </a:r>
              </a:p>
            </p:txBody>
          </p:sp>
          <p:sp>
            <p:nvSpPr>
              <p:cNvPr id="373783" name="AutoShape 23"/>
              <p:cNvSpPr>
                <a:spLocks noChangeArrowheads="1"/>
              </p:cNvSpPr>
              <p:nvPr/>
            </p:nvSpPr>
            <p:spPr bwMode="auto">
              <a:xfrm>
                <a:off x="4752" y="2976"/>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Class</a:t>
                </a:r>
              </a:p>
              <a:p>
                <a:pPr algn="ctr"/>
                <a:r>
                  <a:rPr lang="en-US"/>
                  <a:t>Lists</a:t>
                </a:r>
              </a:p>
            </p:txBody>
          </p:sp>
          <p:sp>
            <p:nvSpPr>
              <p:cNvPr id="373784" name="AutoShape 24"/>
              <p:cNvSpPr>
                <a:spLocks noChangeArrowheads="1"/>
              </p:cNvSpPr>
              <p:nvPr/>
            </p:nvSpPr>
            <p:spPr bwMode="auto">
              <a:xfrm>
                <a:off x="2633" y="2064"/>
                <a:ext cx="1132" cy="288"/>
              </a:xfrm>
              <a:prstGeom prst="roundRect">
                <a:avLst>
                  <a:gd name="adj" fmla="val 50000"/>
                </a:avLst>
              </a:prstGeom>
              <a:solidFill>
                <a:srgbClr val="CCFFCC"/>
              </a:solidFill>
              <a:ln w="57150">
                <a:solidFill>
                  <a:schemeClr val="tx1"/>
                </a:solidFill>
                <a:round/>
                <a:headEnd/>
                <a:tailEnd/>
              </a:ln>
            </p:spPr>
            <p:txBody>
              <a:bodyPr/>
              <a:lstStyle/>
              <a:p>
                <a:pPr algn="ctr"/>
                <a:r>
                  <a:rPr lang="en-US" dirty="0" smtClean="0"/>
                  <a:t>Administrator</a:t>
                </a:r>
                <a:endParaRPr lang="en-US" dirty="0"/>
              </a:p>
            </p:txBody>
          </p:sp>
          <p:sp>
            <p:nvSpPr>
              <p:cNvPr id="373785" name="AutoShape 25"/>
              <p:cNvSpPr>
                <a:spLocks noChangeArrowheads="1"/>
              </p:cNvSpPr>
              <p:nvPr/>
            </p:nvSpPr>
            <p:spPr bwMode="auto">
              <a:xfrm>
                <a:off x="4800" y="3744"/>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Faculty</a:t>
                </a:r>
              </a:p>
            </p:txBody>
          </p:sp>
          <p:sp>
            <p:nvSpPr>
              <p:cNvPr id="373786" name="Line 26"/>
              <p:cNvSpPr>
                <a:spLocks noChangeShapeType="1"/>
              </p:cNvSpPr>
              <p:nvPr/>
            </p:nvSpPr>
            <p:spPr bwMode="auto">
              <a:xfrm>
                <a:off x="3456"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3788" name="AutoShape 28"/>
              <p:cNvSpPr>
                <a:spLocks noChangeArrowheads="1"/>
              </p:cNvSpPr>
              <p:nvPr/>
            </p:nvSpPr>
            <p:spPr bwMode="auto">
              <a:xfrm>
                <a:off x="3792" y="384"/>
                <a:ext cx="912" cy="432"/>
              </a:xfrm>
              <a:prstGeom prst="flowChartOnlineStorage">
                <a:avLst/>
              </a:prstGeom>
              <a:solidFill>
                <a:srgbClr val="CCFFCC"/>
              </a:solidFill>
              <a:ln w="57150">
                <a:solidFill>
                  <a:schemeClr val="tx1"/>
                </a:solidFill>
                <a:miter lim="800000"/>
                <a:headEnd/>
                <a:tailEnd/>
              </a:ln>
              <a:effectLst/>
            </p:spPr>
            <p:txBody>
              <a:bodyPr wrap="none" anchor="ctr"/>
              <a:lstStyle/>
              <a:p>
                <a:pPr algn="ctr"/>
                <a:r>
                  <a:rPr lang="en-US"/>
                  <a:t>Enrollment</a:t>
                </a:r>
              </a:p>
              <a:p>
                <a:pPr algn="ctr"/>
                <a:r>
                  <a:rPr lang="en-US"/>
                  <a:t>Data</a:t>
                </a:r>
              </a:p>
            </p:txBody>
          </p:sp>
          <p:sp>
            <p:nvSpPr>
              <p:cNvPr id="373789" name="Rectangle 29"/>
              <p:cNvSpPr>
                <a:spLocks noChangeArrowheads="1"/>
              </p:cNvSpPr>
              <p:nvPr/>
            </p:nvSpPr>
            <p:spPr bwMode="auto">
              <a:xfrm>
                <a:off x="3792" y="1200"/>
                <a:ext cx="912" cy="528"/>
              </a:xfrm>
              <a:prstGeom prst="rect">
                <a:avLst/>
              </a:prstGeom>
              <a:solidFill>
                <a:srgbClr val="CCFFCC"/>
              </a:solidFill>
              <a:ln w="57150">
                <a:solidFill>
                  <a:schemeClr val="tx1"/>
                </a:solidFill>
                <a:miter lim="800000"/>
                <a:headEnd/>
                <a:tailEnd/>
              </a:ln>
              <a:effectLst/>
            </p:spPr>
            <p:txBody>
              <a:bodyPr wrap="none" anchor="ctr"/>
              <a:lstStyle/>
              <a:p>
                <a:pPr algn="ctr"/>
                <a:r>
                  <a:rPr lang="en-US"/>
                  <a:t>Update</a:t>
                </a:r>
              </a:p>
              <a:p>
                <a:pPr algn="ctr"/>
                <a:r>
                  <a:rPr lang="en-US"/>
                  <a:t>Student</a:t>
                </a:r>
              </a:p>
              <a:p>
                <a:pPr algn="ctr"/>
                <a:r>
                  <a:rPr lang="en-US"/>
                  <a:t>Records</a:t>
                </a:r>
              </a:p>
            </p:txBody>
          </p:sp>
          <p:sp>
            <p:nvSpPr>
              <p:cNvPr id="373790" name="AutoShape 30"/>
              <p:cNvSpPr>
                <a:spLocks noChangeArrowheads="1"/>
              </p:cNvSpPr>
              <p:nvPr/>
            </p:nvSpPr>
            <p:spPr bwMode="auto">
              <a:xfrm>
                <a:off x="3840" y="2160"/>
                <a:ext cx="528" cy="576"/>
              </a:xfrm>
              <a:prstGeom prst="flowChartMagneticDisk">
                <a:avLst/>
              </a:prstGeom>
              <a:solidFill>
                <a:srgbClr val="CCFFCC"/>
              </a:solidFill>
              <a:ln w="57150">
                <a:solidFill>
                  <a:schemeClr val="tx1"/>
                </a:solidFill>
                <a:round/>
                <a:headEnd/>
                <a:tailEnd/>
              </a:ln>
              <a:effectLst/>
            </p:spPr>
            <p:txBody>
              <a:bodyPr wrap="none" anchor="ctr"/>
              <a:lstStyle/>
              <a:p>
                <a:pPr algn="ctr"/>
                <a:r>
                  <a:rPr lang="en-US"/>
                  <a:t>Student</a:t>
                </a:r>
              </a:p>
              <a:p>
                <a:pPr algn="ctr"/>
                <a:r>
                  <a:rPr lang="en-US"/>
                  <a:t>Records</a:t>
                </a:r>
              </a:p>
            </p:txBody>
          </p:sp>
          <p:sp>
            <p:nvSpPr>
              <p:cNvPr id="373791" name="AutoShape 31"/>
              <p:cNvSpPr>
                <a:spLocks noChangeArrowheads="1"/>
              </p:cNvSpPr>
              <p:nvPr/>
            </p:nvSpPr>
            <p:spPr bwMode="auto">
              <a:xfrm>
                <a:off x="2736" y="1152"/>
                <a:ext cx="720" cy="624"/>
              </a:xfrm>
              <a:prstGeom prst="flowChartMagneticTape">
                <a:avLst/>
              </a:prstGeom>
              <a:solidFill>
                <a:srgbClr val="CCFFCC"/>
              </a:solidFill>
              <a:ln w="57150">
                <a:solidFill>
                  <a:schemeClr val="tx1"/>
                </a:solidFill>
                <a:miter lim="800000"/>
                <a:headEnd/>
                <a:tailEnd/>
              </a:ln>
              <a:effectLst/>
            </p:spPr>
            <p:txBody>
              <a:bodyPr wrap="none" anchor="ctr"/>
              <a:lstStyle/>
              <a:p>
                <a:pPr algn="ctr"/>
                <a:r>
                  <a:rPr lang="en-US"/>
                  <a:t>Enrollment</a:t>
                </a:r>
              </a:p>
              <a:p>
                <a:pPr algn="ctr"/>
                <a:r>
                  <a:rPr lang="en-US"/>
                  <a:t>Data</a:t>
                </a:r>
              </a:p>
            </p:txBody>
          </p:sp>
          <p:sp>
            <p:nvSpPr>
              <p:cNvPr id="373792" name="Rectangle 32"/>
              <p:cNvSpPr>
                <a:spLocks noChangeArrowheads="1"/>
              </p:cNvSpPr>
              <p:nvPr/>
            </p:nvSpPr>
            <p:spPr bwMode="auto">
              <a:xfrm>
                <a:off x="4704" y="2160"/>
                <a:ext cx="912" cy="528"/>
              </a:xfrm>
              <a:prstGeom prst="rect">
                <a:avLst/>
              </a:prstGeom>
              <a:solidFill>
                <a:srgbClr val="CCFFCC"/>
              </a:solidFill>
              <a:ln w="57150">
                <a:solidFill>
                  <a:schemeClr val="tx1"/>
                </a:solidFill>
                <a:miter lim="800000"/>
                <a:headEnd/>
                <a:tailEnd/>
              </a:ln>
              <a:effectLst/>
            </p:spPr>
            <p:txBody>
              <a:bodyPr wrap="none" anchor="ctr"/>
              <a:lstStyle/>
              <a:p>
                <a:pPr algn="ctr"/>
                <a:r>
                  <a:rPr lang="en-US"/>
                  <a:t>Prepare</a:t>
                </a:r>
              </a:p>
              <a:p>
                <a:pPr algn="ctr"/>
                <a:r>
                  <a:rPr lang="en-US"/>
                  <a:t>Class</a:t>
                </a:r>
              </a:p>
              <a:p>
                <a:pPr algn="ctr"/>
                <a:r>
                  <a:rPr lang="en-US"/>
                  <a:t>Lists</a:t>
                </a:r>
              </a:p>
            </p:txBody>
          </p:sp>
          <p:sp>
            <p:nvSpPr>
              <p:cNvPr id="373793" name="Line 33"/>
              <p:cNvSpPr>
                <a:spLocks noChangeShapeType="1"/>
              </p:cNvSpPr>
              <p:nvPr/>
            </p:nvSpPr>
            <p:spPr bwMode="auto">
              <a:xfrm>
                <a:off x="4176" y="864"/>
                <a:ext cx="0" cy="288"/>
              </a:xfrm>
              <a:prstGeom prst="line">
                <a:avLst/>
              </a:prstGeom>
              <a:noFill/>
              <a:ln w="57150">
                <a:solidFill>
                  <a:schemeClr val="tx1"/>
                </a:solidFill>
                <a:round/>
                <a:headEnd/>
                <a:tailEnd type="triangle" w="med" len="med"/>
              </a:ln>
              <a:effectLst/>
            </p:spPr>
            <p:txBody>
              <a:bodyPr/>
              <a:lstStyle/>
              <a:p>
                <a:endParaRPr lang="en-US"/>
              </a:p>
            </p:txBody>
          </p:sp>
          <p:sp>
            <p:nvSpPr>
              <p:cNvPr id="373794" name="Line 34"/>
              <p:cNvSpPr>
                <a:spLocks noChangeShapeType="1"/>
              </p:cNvSpPr>
              <p:nvPr/>
            </p:nvSpPr>
            <p:spPr bwMode="auto">
              <a:xfrm flipH="1">
                <a:off x="3456" y="1488"/>
                <a:ext cx="336" cy="0"/>
              </a:xfrm>
              <a:prstGeom prst="line">
                <a:avLst/>
              </a:prstGeom>
              <a:noFill/>
              <a:ln w="57150">
                <a:solidFill>
                  <a:schemeClr val="tx1"/>
                </a:solidFill>
                <a:round/>
                <a:headEnd/>
                <a:tailEnd type="triangle" w="med" len="med"/>
              </a:ln>
              <a:effectLst/>
            </p:spPr>
            <p:txBody>
              <a:bodyPr/>
              <a:lstStyle/>
              <a:p>
                <a:endParaRPr lang="en-US"/>
              </a:p>
            </p:txBody>
          </p:sp>
          <p:sp>
            <p:nvSpPr>
              <p:cNvPr id="373795" name="Line 35"/>
              <p:cNvSpPr>
                <a:spLocks noChangeShapeType="1"/>
              </p:cNvSpPr>
              <p:nvPr/>
            </p:nvSpPr>
            <p:spPr bwMode="auto">
              <a:xfrm>
                <a:off x="3120" y="1824"/>
                <a:ext cx="0" cy="240"/>
              </a:xfrm>
              <a:prstGeom prst="line">
                <a:avLst/>
              </a:prstGeom>
              <a:noFill/>
              <a:ln w="57150">
                <a:solidFill>
                  <a:schemeClr val="tx1"/>
                </a:solidFill>
                <a:round/>
                <a:headEnd/>
                <a:tailEnd type="triangle" w="med" len="med"/>
              </a:ln>
              <a:effectLst/>
            </p:spPr>
            <p:txBody>
              <a:bodyPr/>
              <a:lstStyle/>
              <a:p>
                <a:endParaRPr lang="en-US"/>
              </a:p>
            </p:txBody>
          </p:sp>
          <p:sp>
            <p:nvSpPr>
              <p:cNvPr id="373796" name="Line 36"/>
              <p:cNvSpPr>
                <a:spLocks noChangeShapeType="1"/>
              </p:cNvSpPr>
              <p:nvPr/>
            </p:nvSpPr>
            <p:spPr bwMode="auto">
              <a:xfrm>
                <a:off x="4128" y="1728"/>
                <a:ext cx="0" cy="384"/>
              </a:xfrm>
              <a:prstGeom prst="line">
                <a:avLst/>
              </a:prstGeom>
              <a:noFill/>
              <a:ln w="57150">
                <a:solidFill>
                  <a:schemeClr val="tx1"/>
                </a:solidFill>
                <a:round/>
                <a:headEnd type="triangle" w="med" len="med"/>
                <a:tailEnd type="triangle" w="med" len="med"/>
              </a:ln>
              <a:effectLst/>
            </p:spPr>
            <p:txBody>
              <a:bodyPr/>
              <a:lstStyle/>
              <a:p>
                <a:endParaRPr lang="en-US"/>
              </a:p>
            </p:txBody>
          </p:sp>
          <p:sp>
            <p:nvSpPr>
              <p:cNvPr id="373797" name="Line 37"/>
              <p:cNvSpPr>
                <a:spLocks noChangeShapeType="1"/>
              </p:cNvSpPr>
              <p:nvPr/>
            </p:nvSpPr>
            <p:spPr bwMode="auto">
              <a:xfrm>
                <a:off x="4368" y="2448"/>
                <a:ext cx="336" cy="0"/>
              </a:xfrm>
              <a:prstGeom prst="line">
                <a:avLst/>
              </a:prstGeom>
              <a:noFill/>
              <a:ln w="57150">
                <a:solidFill>
                  <a:schemeClr val="tx1"/>
                </a:solidFill>
                <a:round/>
                <a:headEnd/>
                <a:tailEnd type="triangle" w="med" len="med"/>
              </a:ln>
              <a:effectLst/>
            </p:spPr>
            <p:txBody>
              <a:bodyPr/>
              <a:lstStyle/>
              <a:p>
                <a:endParaRPr lang="en-US"/>
              </a:p>
            </p:txBody>
          </p:sp>
          <p:sp>
            <p:nvSpPr>
              <p:cNvPr id="373798" name="Line 38"/>
              <p:cNvSpPr>
                <a:spLocks noChangeShapeType="1"/>
              </p:cNvSpPr>
              <p:nvPr/>
            </p:nvSpPr>
            <p:spPr bwMode="auto">
              <a:xfrm>
                <a:off x="5136" y="2688"/>
                <a:ext cx="0" cy="240"/>
              </a:xfrm>
              <a:prstGeom prst="line">
                <a:avLst/>
              </a:prstGeom>
              <a:noFill/>
              <a:ln w="57150">
                <a:solidFill>
                  <a:schemeClr val="tx1"/>
                </a:solidFill>
                <a:round/>
                <a:headEnd/>
                <a:tailEnd type="triangle" w="med" len="med"/>
              </a:ln>
              <a:effectLst/>
            </p:spPr>
            <p:txBody>
              <a:bodyPr/>
              <a:lstStyle/>
              <a:p>
                <a:endParaRPr lang="en-US"/>
              </a:p>
            </p:txBody>
          </p:sp>
          <p:sp>
            <p:nvSpPr>
              <p:cNvPr id="373799" name="Line 39"/>
              <p:cNvSpPr>
                <a:spLocks noChangeShapeType="1"/>
              </p:cNvSpPr>
              <p:nvPr/>
            </p:nvSpPr>
            <p:spPr bwMode="auto">
              <a:xfrm>
                <a:off x="5184" y="3456"/>
                <a:ext cx="0" cy="240"/>
              </a:xfrm>
              <a:prstGeom prst="line">
                <a:avLst/>
              </a:prstGeom>
              <a:noFill/>
              <a:ln w="57150">
                <a:solidFill>
                  <a:schemeClr val="tx1"/>
                </a:solidFill>
                <a:round/>
                <a:headEnd/>
                <a:tailEnd type="triangle" w="med" len="med"/>
              </a:ln>
              <a:effectLst/>
            </p:spPr>
            <p:txBody>
              <a:bodyPr/>
              <a:lstStyle/>
              <a:p>
                <a:endParaRPr lang="en-US"/>
              </a:p>
            </p:txBody>
          </p:sp>
        </p:grpSp>
      </p:grpSp>
      <p:grpSp>
        <p:nvGrpSpPr>
          <p:cNvPr id="4" name="Group 41"/>
          <p:cNvGrpSpPr>
            <a:grpSpLocks/>
          </p:cNvGrpSpPr>
          <p:nvPr/>
        </p:nvGrpSpPr>
        <p:grpSpPr bwMode="auto">
          <a:xfrm>
            <a:off x="0" y="0"/>
            <a:ext cx="4115321" cy="5791200"/>
            <a:chOff x="2680" y="0"/>
            <a:chExt cx="3041" cy="4032"/>
          </a:xfrm>
        </p:grpSpPr>
        <p:sp>
          <p:nvSpPr>
            <p:cNvPr id="373802" name="AutoShape 42"/>
            <p:cNvSpPr>
              <a:spLocks noChangeArrowheads="1"/>
            </p:cNvSpPr>
            <p:nvPr/>
          </p:nvSpPr>
          <p:spPr bwMode="auto">
            <a:xfrm>
              <a:off x="2680" y="432"/>
              <a:ext cx="901" cy="470"/>
            </a:xfrm>
            <a:prstGeom prst="roundRect">
              <a:avLst>
                <a:gd name="adj" fmla="val 50000"/>
              </a:avLst>
            </a:prstGeom>
            <a:solidFill>
              <a:srgbClr val="CCFFCC"/>
            </a:solidFill>
            <a:ln w="57150">
              <a:solidFill>
                <a:schemeClr val="tx1"/>
              </a:solidFill>
              <a:round/>
              <a:headEnd/>
              <a:tailEnd/>
            </a:ln>
          </p:spPr>
          <p:txBody>
            <a:bodyPr/>
            <a:lstStyle/>
            <a:p>
              <a:pPr algn="ctr"/>
              <a:r>
                <a:rPr lang="en-US" dirty="0"/>
                <a:t>Students</a:t>
              </a:r>
            </a:p>
          </p:txBody>
        </p:sp>
        <p:sp>
          <p:nvSpPr>
            <p:cNvPr id="373803" name="Text Box 43"/>
            <p:cNvSpPr txBox="1">
              <a:spLocks noChangeArrowheads="1"/>
            </p:cNvSpPr>
            <p:nvPr/>
          </p:nvSpPr>
          <p:spPr bwMode="auto">
            <a:xfrm>
              <a:off x="3696" y="0"/>
              <a:ext cx="1228" cy="212"/>
            </a:xfrm>
            <a:prstGeom prst="rect">
              <a:avLst/>
            </a:prstGeom>
            <a:noFill/>
            <a:ln w="9525">
              <a:noFill/>
              <a:miter lim="800000"/>
              <a:headEnd/>
              <a:tailEnd/>
            </a:ln>
            <a:effectLst/>
          </p:spPr>
          <p:txBody>
            <a:bodyPr wrap="none">
              <a:spAutoFit/>
            </a:bodyPr>
            <a:lstStyle/>
            <a:p>
              <a:r>
                <a:rPr lang="en-US" u="sng"/>
                <a:t>Registrar’s Office</a:t>
              </a:r>
            </a:p>
          </p:txBody>
        </p:sp>
        <p:sp>
          <p:nvSpPr>
            <p:cNvPr id="373804" name="AutoShape 44"/>
            <p:cNvSpPr>
              <a:spLocks noChangeArrowheads="1"/>
            </p:cNvSpPr>
            <p:nvPr/>
          </p:nvSpPr>
          <p:spPr bwMode="auto">
            <a:xfrm>
              <a:off x="3792" y="384"/>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Enrollment</a:t>
              </a:r>
            </a:p>
            <a:p>
              <a:pPr algn="ctr"/>
              <a:r>
                <a:rPr lang="en-US"/>
                <a:t>Forms</a:t>
              </a:r>
            </a:p>
          </p:txBody>
        </p:sp>
        <p:sp>
          <p:nvSpPr>
            <p:cNvPr id="373805" name="AutoShape 45"/>
            <p:cNvSpPr>
              <a:spLocks noChangeArrowheads="1"/>
            </p:cNvSpPr>
            <p:nvPr/>
          </p:nvSpPr>
          <p:spPr bwMode="auto">
            <a:xfrm>
              <a:off x="4896" y="384"/>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Sort</a:t>
              </a:r>
            </a:p>
            <a:p>
              <a:pPr algn="ctr"/>
              <a:r>
                <a:rPr lang="en-US"/>
                <a:t>Forms</a:t>
              </a:r>
            </a:p>
          </p:txBody>
        </p:sp>
        <p:sp>
          <p:nvSpPr>
            <p:cNvPr id="373806" name="AutoShape 46"/>
            <p:cNvSpPr>
              <a:spLocks noChangeArrowheads="1"/>
            </p:cNvSpPr>
            <p:nvPr/>
          </p:nvSpPr>
          <p:spPr bwMode="auto">
            <a:xfrm>
              <a:off x="4848" y="1296"/>
              <a:ext cx="816" cy="667"/>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dirty="0"/>
                <a:t>Sorted</a:t>
              </a:r>
            </a:p>
            <a:p>
              <a:pPr algn="ctr"/>
              <a:r>
                <a:rPr lang="en-US" dirty="0"/>
                <a:t>Enrollment</a:t>
              </a:r>
            </a:p>
            <a:p>
              <a:pPr algn="ctr"/>
              <a:r>
                <a:rPr lang="en-US" dirty="0"/>
                <a:t>Forms</a:t>
              </a:r>
            </a:p>
          </p:txBody>
        </p:sp>
        <p:sp>
          <p:nvSpPr>
            <p:cNvPr id="373807" name="AutoShape 47"/>
            <p:cNvSpPr>
              <a:spLocks noChangeArrowheads="1"/>
            </p:cNvSpPr>
            <p:nvPr/>
          </p:nvSpPr>
          <p:spPr bwMode="auto">
            <a:xfrm>
              <a:off x="3792" y="1296"/>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Update</a:t>
              </a:r>
            </a:p>
            <a:p>
              <a:pPr algn="ctr"/>
              <a:r>
                <a:rPr lang="en-US"/>
                <a:t>Student</a:t>
              </a:r>
            </a:p>
            <a:p>
              <a:pPr algn="ctr"/>
              <a:r>
                <a:rPr lang="en-US"/>
                <a:t>Records</a:t>
              </a:r>
            </a:p>
          </p:txBody>
        </p:sp>
        <p:sp>
          <p:nvSpPr>
            <p:cNvPr id="373808" name="AutoShape 48"/>
            <p:cNvSpPr>
              <a:spLocks noChangeArrowheads="1"/>
            </p:cNvSpPr>
            <p:nvPr/>
          </p:nvSpPr>
          <p:spPr bwMode="auto">
            <a:xfrm>
              <a:off x="2880" y="1344"/>
              <a:ext cx="480" cy="384"/>
            </a:xfrm>
            <a:prstGeom prst="flowChartMerge">
              <a:avLst/>
            </a:prstGeom>
            <a:solidFill>
              <a:srgbClr val="CCFFCC"/>
            </a:solidFill>
            <a:ln w="57150">
              <a:solidFill>
                <a:schemeClr val="tx1"/>
              </a:solidFill>
              <a:miter lim="800000"/>
              <a:headEnd/>
              <a:tailEnd/>
            </a:ln>
            <a:effectLst/>
          </p:spPr>
          <p:txBody>
            <a:bodyPr wrap="none" anchor="ctr"/>
            <a:lstStyle/>
            <a:p>
              <a:pPr algn="ctr"/>
              <a:r>
                <a:rPr lang="en-US"/>
                <a:t>A</a:t>
              </a:r>
            </a:p>
          </p:txBody>
        </p:sp>
        <p:sp>
          <p:nvSpPr>
            <p:cNvPr id="373809" name="AutoShape 49"/>
            <p:cNvSpPr>
              <a:spLocks noChangeArrowheads="1"/>
            </p:cNvSpPr>
            <p:nvPr/>
          </p:nvSpPr>
          <p:spPr bwMode="auto">
            <a:xfrm>
              <a:off x="4848" y="2112"/>
              <a:ext cx="768" cy="480"/>
            </a:xfrm>
            <a:prstGeom prst="flowChartManualOperation">
              <a:avLst/>
            </a:prstGeom>
            <a:solidFill>
              <a:srgbClr val="CCFFCC"/>
            </a:solidFill>
            <a:ln w="57150">
              <a:solidFill>
                <a:schemeClr val="tx1"/>
              </a:solidFill>
              <a:miter lim="800000"/>
              <a:headEnd/>
              <a:tailEnd/>
            </a:ln>
            <a:effectLst/>
          </p:spPr>
          <p:txBody>
            <a:bodyPr wrap="none" anchor="ctr"/>
            <a:lstStyle/>
            <a:p>
              <a:pPr algn="ctr"/>
              <a:r>
                <a:rPr lang="en-US"/>
                <a:t>Prepare</a:t>
              </a:r>
            </a:p>
            <a:p>
              <a:pPr algn="ctr"/>
              <a:r>
                <a:rPr lang="en-US"/>
                <a:t>Class</a:t>
              </a:r>
            </a:p>
            <a:p>
              <a:pPr algn="ctr"/>
              <a:r>
                <a:rPr lang="en-US"/>
                <a:t>Lists</a:t>
              </a:r>
            </a:p>
          </p:txBody>
        </p:sp>
        <p:sp>
          <p:nvSpPr>
            <p:cNvPr id="373810" name="AutoShape 50"/>
            <p:cNvSpPr>
              <a:spLocks noChangeArrowheads="1"/>
            </p:cNvSpPr>
            <p:nvPr/>
          </p:nvSpPr>
          <p:spPr bwMode="auto">
            <a:xfrm>
              <a:off x="3744" y="2112"/>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Sorted</a:t>
              </a:r>
            </a:p>
            <a:p>
              <a:pPr algn="ctr"/>
              <a:r>
                <a:rPr lang="en-US"/>
                <a:t>Enrollment</a:t>
              </a:r>
            </a:p>
            <a:p>
              <a:pPr algn="ctr"/>
              <a:r>
                <a:rPr lang="en-US"/>
                <a:t>Forms</a:t>
              </a:r>
            </a:p>
          </p:txBody>
        </p:sp>
        <p:sp>
          <p:nvSpPr>
            <p:cNvPr id="373811" name="AutoShape 51"/>
            <p:cNvSpPr>
              <a:spLocks noChangeArrowheads="1"/>
            </p:cNvSpPr>
            <p:nvPr/>
          </p:nvSpPr>
          <p:spPr bwMode="auto">
            <a:xfrm>
              <a:off x="3696" y="2976"/>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Class</a:t>
              </a:r>
            </a:p>
            <a:p>
              <a:pPr algn="ctr"/>
              <a:r>
                <a:rPr lang="en-US"/>
                <a:t>Lists</a:t>
              </a:r>
            </a:p>
          </p:txBody>
        </p:sp>
        <p:sp>
          <p:nvSpPr>
            <p:cNvPr id="373812" name="AutoShape 52"/>
            <p:cNvSpPr>
              <a:spLocks noChangeArrowheads="1"/>
            </p:cNvSpPr>
            <p:nvPr/>
          </p:nvSpPr>
          <p:spPr bwMode="auto">
            <a:xfrm>
              <a:off x="4800" y="2976"/>
              <a:ext cx="816" cy="480"/>
            </a:xfrm>
            <a:prstGeom prst="flowChartDocument">
              <a:avLst/>
            </a:prstGeom>
            <a:solidFill>
              <a:srgbClr val="CCFFCC"/>
            </a:solidFill>
            <a:ln w="57150">
              <a:solidFill>
                <a:schemeClr val="tx1"/>
              </a:solidFill>
              <a:miter lim="800000"/>
              <a:headEnd/>
              <a:tailEnd/>
            </a:ln>
            <a:effectLst/>
          </p:spPr>
          <p:txBody>
            <a:bodyPr wrap="none" anchor="ctr"/>
            <a:lstStyle/>
            <a:p>
              <a:pPr algn="ctr"/>
              <a:r>
                <a:rPr lang="en-US"/>
                <a:t>Sorted</a:t>
              </a:r>
            </a:p>
            <a:p>
              <a:pPr algn="ctr"/>
              <a:r>
                <a:rPr lang="en-US"/>
                <a:t>Enrollment</a:t>
              </a:r>
            </a:p>
            <a:p>
              <a:pPr algn="ctr"/>
              <a:r>
                <a:rPr lang="en-US"/>
                <a:t>Forms</a:t>
              </a:r>
            </a:p>
          </p:txBody>
        </p:sp>
        <p:sp>
          <p:nvSpPr>
            <p:cNvPr id="373813" name="AutoShape 53"/>
            <p:cNvSpPr>
              <a:spLocks noChangeArrowheads="1"/>
            </p:cNvSpPr>
            <p:nvPr/>
          </p:nvSpPr>
          <p:spPr bwMode="auto">
            <a:xfrm>
              <a:off x="4651" y="3661"/>
              <a:ext cx="1070" cy="371"/>
            </a:xfrm>
            <a:prstGeom prst="roundRect">
              <a:avLst>
                <a:gd name="adj" fmla="val 50000"/>
              </a:avLst>
            </a:prstGeom>
            <a:solidFill>
              <a:srgbClr val="CCFFCC"/>
            </a:solidFill>
            <a:ln w="57150">
              <a:solidFill>
                <a:schemeClr val="tx1"/>
              </a:solidFill>
              <a:round/>
              <a:headEnd/>
              <a:tailEnd/>
            </a:ln>
          </p:spPr>
          <p:txBody>
            <a:bodyPr/>
            <a:lstStyle/>
            <a:p>
              <a:pPr algn="ctr"/>
              <a:r>
                <a:rPr lang="en-US" dirty="0" smtClean="0"/>
                <a:t>Administers</a:t>
              </a:r>
              <a:endParaRPr lang="en-US" dirty="0"/>
            </a:p>
          </p:txBody>
        </p:sp>
        <p:sp>
          <p:nvSpPr>
            <p:cNvPr id="373814" name="AutoShape 54"/>
            <p:cNvSpPr>
              <a:spLocks noChangeArrowheads="1"/>
            </p:cNvSpPr>
            <p:nvPr/>
          </p:nvSpPr>
          <p:spPr bwMode="auto">
            <a:xfrm>
              <a:off x="3744" y="3744"/>
              <a:ext cx="720" cy="288"/>
            </a:xfrm>
            <a:prstGeom prst="roundRect">
              <a:avLst>
                <a:gd name="adj" fmla="val 50000"/>
              </a:avLst>
            </a:prstGeom>
            <a:solidFill>
              <a:srgbClr val="CCFFCC"/>
            </a:solidFill>
            <a:ln w="57150">
              <a:solidFill>
                <a:schemeClr val="tx1"/>
              </a:solidFill>
              <a:round/>
              <a:headEnd/>
              <a:tailEnd/>
            </a:ln>
          </p:spPr>
          <p:txBody>
            <a:bodyPr/>
            <a:lstStyle/>
            <a:p>
              <a:pPr algn="ctr"/>
              <a:r>
                <a:rPr lang="en-US"/>
                <a:t>Faculty</a:t>
              </a:r>
            </a:p>
          </p:txBody>
        </p:sp>
        <p:sp>
          <p:nvSpPr>
            <p:cNvPr id="373815" name="Line 55"/>
            <p:cNvSpPr>
              <a:spLocks noChangeShapeType="1"/>
            </p:cNvSpPr>
            <p:nvPr/>
          </p:nvSpPr>
          <p:spPr bwMode="auto">
            <a:xfrm>
              <a:off x="3456"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3816" name="Line 56"/>
            <p:cNvSpPr>
              <a:spLocks noChangeShapeType="1"/>
            </p:cNvSpPr>
            <p:nvPr/>
          </p:nvSpPr>
          <p:spPr bwMode="auto">
            <a:xfrm>
              <a:off x="4608" y="576"/>
              <a:ext cx="288" cy="0"/>
            </a:xfrm>
            <a:prstGeom prst="line">
              <a:avLst/>
            </a:prstGeom>
            <a:noFill/>
            <a:ln w="57150">
              <a:solidFill>
                <a:schemeClr val="tx1"/>
              </a:solidFill>
              <a:round/>
              <a:headEnd/>
              <a:tailEnd type="triangle" w="med" len="med"/>
            </a:ln>
            <a:effectLst/>
          </p:spPr>
          <p:txBody>
            <a:bodyPr/>
            <a:lstStyle/>
            <a:p>
              <a:endParaRPr lang="en-US"/>
            </a:p>
          </p:txBody>
        </p:sp>
        <p:sp>
          <p:nvSpPr>
            <p:cNvPr id="373817" name="Line 57"/>
            <p:cNvSpPr>
              <a:spLocks noChangeShapeType="1"/>
            </p:cNvSpPr>
            <p:nvPr/>
          </p:nvSpPr>
          <p:spPr bwMode="auto">
            <a:xfrm>
              <a:off x="5280" y="912"/>
              <a:ext cx="0" cy="336"/>
            </a:xfrm>
            <a:prstGeom prst="line">
              <a:avLst/>
            </a:prstGeom>
            <a:noFill/>
            <a:ln w="57150">
              <a:solidFill>
                <a:schemeClr val="tx1"/>
              </a:solidFill>
              <a:round/>
              <a:headEnd/>
              <a:tailEnd type="triangle" w="med" len="med"/>
            </a:ln>
            <a:effectLst/>
          </p:spPr>
          <p:txBody>
            <a:bodyPr/>
            <a:lstStyle/>
            <a:p>
              <a:endParaRPr lang="en-US"/>
            </a:p>
          </p:txBody>
        </p:sp>
        <p:sp>
          <p:nvSpPr>
            <p:cNvPr id="373818" name="Line 58"/>
            <p:cNvSpPr>
              <a:spLocks noChangeShapeType="1"/>
            </p:cNvSpPr>
            <p:nvPr/>
          </p:nvSpPr>
          <p:spPr bwMode="auto">
            <a:xfrm flipH="1">
              <a:off x="4560" y="1488"/>
              <a:ext cx="240" cy="0"/>
            </a:xfrm>
            <a:prstGeom prst="line">
              <a:avLst/>
            </a:prstGeom>
            <a:noFill/>
            <a:ln w="57150">
              <a:solidFill>
                <a:schemeClr val="tx1"/>
              </a:solidFill>
              <a:round/>
              <a:headEnd/>
              <a:tailEnd type="triangle" w="med" len="med"/>
            </a:ln>
            <a:effectLst/>
          </p:spPr>
          <p:txBody>
            <a:bodyPr/>
            <a:lstStyle/>
            <a:p>
              <a:endParaRPr lang="en-US"/>
            </a:p>
          </p:txBody>
        </p:sp>
        <p:sp>
          <p:nvSpPr>
            <p:cNvPr id="373819" name="Line 59"/>
            <p:cNvSpPr>
              <a:spLocks noChangeShapeType="1"/>
            </p:cNvSpPr>
            <p:nvPr/>
          </p:nvSpPr>
          <p:spPr bwMode="auto">
            <a:xfrm flipH="1">
              <a:off x="3360" y="1488"/>
              <a:ext cx="432" cy="0"/>
            </a:xfrm>
            <a:prstGeom prst="line">
              <a:avLst/>
            </a:prstGeom>
            <a:noFill/>
            <a:ln w="57150">
              <a:solidFill>
                <a:schemeClr val="tx1"/>
              </a:solidFill>
              <a:round/>
              <a:headEnd/>
              <a:tailEnd type="triangle" w="med" len="med"/>
            </a:ln>
            <a:effectLst/>
          </p:spPr>
          <p:txBody>
            <a:bodyPr/>
            <a:lstStyle/>
            <a:p>
              <a:endParaRPr lang="en-US"/>
            </a:p>
          </p:txBody>
        </p:sp>
        <p:sp>
          <p:nvSpPr>
            <p:cNvPr id="373820" name="Line 60"/>
            <p:cNvSpPr>
              <a:spLocks noChangeShapeType="1"/>
            </p:cNvSpPr>
            <p:nvPr/>
          </p:nvSpPr>
          <p:spPr bwMode="auto">
            <a:xfrm>
              <a:off x="4128" y="1824"/>
              <a:ext cx="0" cy="240"/>
            </a:xfrm>
            <a:prstGeom prst="line">
              <a:avLst/>
            </a:prstGeom>
            <a:noFill/>
            <a:ln w="57150">
              <a:solidFill>
                <a:schemeClr val="tx1"/>
              </a:solidFill>
              <a:round/>
              <a:headEnd/>
              <a:tailEnd type="triangle" w="med" len="med"/>
            </a:ln>
            <a:effectLst/>
          </p:spPr>
          <p:txBody>
            <a:bodyPr/>
            <a:lstStyle/>
            <a:p>
              <a:endParaRPr lang="en-US"/>
            </a:p>
          </p:txBody>
        </p:sp>
        <p:sp>
          <p:nvSpPr>
            <p:cNvPr id="373821" name="Line 61"/>
            <p:cNvSpPr>
              <a:spLocks noChangeShapeType="1"/>
            </p:cNvSpPr>
            <p:nvPr/>
          </p:nvSpPr>
          <p:spPr bwMode="auto">
            <a:xfrm>
              <a:off x="4560" y="2304"/>
              <a:ext cx="336" cy="0"/>
            </a:xfrm>
            <a:prstGeom prst="line">
              <a:avLst/>
            </a:prstGeom>
            <a:noFill/>
            <a:ln w="57150">
              <a:solidFill>
                <a:schemeClr val="tx1"/>
              </a:solidFill>
              <a:round/>
              <a:headEnd/>
              <a:tailEnd type="triangle" w="med" len="med"/>
            </a:ln>
            <a:effectLst/>
          </p:spPr>
          <p:txBody>
            <a:bodyPr/>
            <a:lstStyle/>
            <a:p>
              <a:endParaRPr lang="en-US"/>
            </a:p>
          </p:txBody>
        </p:sp>
        <p:sp>
          <p:nvSpPr>
            <p:cNvPr id="373822" name="Line 62"/>
            <p:cNvSpPr>
              <a:spLocks noChangeShapeType="1"/>
            </p:cNvSpPr>
            <p:nvPr/>
          </p:nvSpPr>
          <p:spPr bwMode="auto">
            <a:xfrm>
              <a:off x="5184" y="2592"/>
              <a:ext cx="0" cy="144"/>
            </a:xfrm>
            <a:prstGeom prst="line">
              <a:avLst/>
            </a:prstGeom>
            <a:noFill/>
            <a:ln w="57150">
              <a:solidFill>
                <a:schemeClr val="tx1"/>
              </a:solidFill>
              <a:round/>
              <a:headEnd/>
              <a:tailEnd/>
            </a:ln>
            <a:effectLst/>
          </p:spPr>
          <p:txBody>
            <a:bodyPr/>
            <a:lstStyle/>
            <a:p>
              <a:endParaRPr lang="en-US"/>
            </a:p>
          </p:txBody>
        </p:sp>
        <p:sp>
          <p:nvSpPr>
            <p:cNvPr id="373823" name="Line 63"/>
            <p:cNvSpPr>
              <a:spLocks noChangeShapeType="1"/>
            </p:cNvSpPr>
            <p:nvPr/>
          </p:nvSpPr>
          <p:spPr bwMode="auto">
            <a:xfrm>
              <a:off x="4080" y="2736"/>
              <a:ext cx="1200" cy="0"/>
            </a:xfrm>
            <a:prstGeom prst="line">
              <a:avLst/>
            </a:prstGeom>
            <a:noFill/>
            <a:ln w="76200">
              <a:solidFill>
                <a:schemeClr val="tx1"/>
              </a:solidFill>
              <a:round/>
              <a:headEnd/>
              <a:tailEnd/>
            </a:ln>
            <a:effectLst/>
          </p:spPr>
          <p:txBody>
            <a:bodyPr/>
            <a:lstStyle/>
            <a:p>
              <a:endParaRPr lang="en-US"/>
            </a:p>
          </p:txBody>
        </p:sp>
        <p:sp>
          <p:nvSpPr>
            <p:cNvPr id="373824" name="Line 64"/>
            <p:cNvSpPr>
              <a:spLocks noChangeShapeType="1"/>
            </p:cNvSpPr>
            <p:nvPr/>
          </p:nvSpPr>
          <p:spPr bwMode="auto">
            <a:xfrm flipH="1">
              <a:off x="40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3825" name="Line 65"/>
            <p:cNvSpPr>
              <a:spLocks noChangeShapeType="1"/>
            </p:cNvSpPr>
            <p:nvPr/>
          </p:nvSpPr>
          <p:spPr bwMode="auto">
            <a:xfrm>
              <a:off x="5280" y="2736"/>
              <a:ext cx="0" cy="192"/>
            </a:xfrm>
            <a:prstGeom prst="line">
              <a:avLst/>
            </a:prstGeom>
            <a:noFill/>
            <a:ln w="57150">
              <a:solidFill>
                <a:schemeClr val="tx1"/>
              </a:solidFill>
              <a:round/>
              <a:headEnd/>
              <a:tailEnd type="triangle" w="med" len="med"/>
            </a:ln>
            <a:effectLst/>
          </p:spPr>
          <p:txBody>
            <a:bodyPr/>
            <a:lstStyle/>
            <a:p>
              <a:endParaRPr lang="en-US"/>
            </a:p>
          </p:txBody>
        </p:sp>
        <p:sp>
          <p:nvSpPr>
            <p:cNvPr id="373826" name="Line 66"/>
            <p:cNvSpPr>
              <a:spLocks noChangeShapeType="1"/>
            </p:cNvSpPr>
            <p:nvPr/>
          </p:nvSpPr>
          <p:spPr bwMode="auto">
            <a:xfrm>
              <a:off x="5232" y="3456"/>
              <a:ext cx="0" cy="240"/>
            </a:xfrm>
            <a:prstGeom prst="line">
              <a:avLst/>
            </a:prstGeom>
            <a:noFill/>
            <a:ln w="57150">
              <a:solidFill>
                <a:schemeClr val="tx1"/>
              </a:solidFill>
              <a:round/>
              <a:headEnd/>
              <a:tailEnd type="triangle" w="med" len="med"/>
            </a:ln>
            <a:effectLst/>
          </p:spPr>
          <p:txBody>
            <a:bodyPr/>
            <a:lstStyle/>
            <a:p>
              <a:endParaRPr lang="en-US"/>
            </a:p>
          </p:txBody>
        </p:sp>
        <p:sp>
          <p:nvSpPr>
            <p:cNvPr id="373827" name="Line 67"/>
            <p:cNvSpPr>
              <a:spLocks noChangeShapeType="1"/>
            </p:cNvSpPr>
            <p:nvPr/>
          </p:nvSpPr>
          <p:spPr bwMode="auto">
            <a:xfrm>
              <a:off x="4128" y="3456"/>
              <a:ext cx="0" cy="240"/>
            </a:xfrm>
            <a:prstGeom prst="line">
              <a:avLst/>
            </a:prstGeom>
            <a:noFill/>
            <a:ln w="57150">
              <a:solidFill>
                <a:schemeClr val="tx1"/>
              </a:solidFill>
              <a:round/>
              <a:headEnd/>
              <a:tailEnd type="triangle" w="med" len="med"/>
            </a:ln>
            <a:effectLst/>
          </p:spPr>
          <p:txBody>
            <a:bodyPr/>
            <a:lstStyle/>
            <a:p>
              <a:endParaRPr lang="en-US"/>
            </a:p>
          </p:txBody>
        </p:sp>
      </p:grpSp>
      <p:sp>
        <p:nvSpPr>
          <p:cNvPr id="373828" name="Text Box 68"/>
          <p:cNvSpPr txBox="1">
            <a:spLocks noChangeArrowheads="1"/>
          </p:cNvSpPr>
          <p:nvPr/>
        </p:nvSpPr>
        <p:spPr bwMode="auto">
          <a:xfrm>
            <a:off x="0" y="5791200"/>
            <a:ext cx="1447800" cy="830997"/>
          </a:xfrm>
          <a:prstGeom prst="rect">
            <a:avLst/>
          </a:prstGeom>
          <a:solidFill>
            <a:schemeClr val="bg1"/>
          </a:solidFill>
          <a:ln w="57150">
            <a:solidFill>
              <a:srgbClr val="0000FF"/>
            </a:solidFill>
            <a:miter lim="800000"/>
            <a:headEnd/>
            <a:tailEnd/>
          </a:ln>
          <a:effectLst/>
        </p:spPr>
        <p:txBody>
          <a:bodyPr>
            <a:spAutoFit/>
          </a:bodyPr>
          <a:lstStyle/>
          <a:p>
            <a:pPr algn="ctr"/>
            <a:r>
              <a:rPr lang="en-US" sz="2400" b="1" dirty="0"/>
              <a:t>Original Flowchart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373787"/>
                                        </p:tgtEl>
                                        <p:attrNameLst>
                                          <p:attrName>style.visibility</p:attrName>
                                        </p:attrNameLst>
                                      </p:cBhvr>
                                      <p:to>
                                        <p:strVal val="visible"/>
                                      </p:to>
                                    </p:set>
                                    <p:anim calcmode="lin" valueType="num">
                                      <p:cBhvr>
                                        <p:cTn id="11" dur="500" fill="hold"/>
                                        <p:tgtEl>
                                          <p:spTgt spid="373787"/>
                                        </p:tgtEl>
                                        <p:attrNameLst>
                                          <p:attrName>ppt_w</p:attrName>
                                        </p:attrNameLst>
                                      </p:cBhvr>
                                      <p:tavLst>
                                        <p:tav tm="0">
                                          <p:val>
                                            <p:fltVal val="0"/>
                                          </p:val>
                                        </p:tav>
                                        <p:tav tm="100000">
                                          <p:val>
                                            <p:strVal val="#ppt_w"/>
                                          </p:val>
                                        </p:tav>
                                      </p:tavLst>
                                    </p:anim>
                                    <p:anim calcmode="lin" valueType="num">
                                      <p:cBhvr>
                                        <p:cTn id="12" dur="500" fill="hold"/>
                                        <p:tgtEl>
                                          <p:spTgt spid="3737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87"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a:ln/>
        </p:spPr>
        <p:txBody>
          <a:bodyPr/>
          <a:lstStyle/>
          <a:p>
            <a:r>
              <a:rPr lang="en-US" sz="3200" b="1" dirty="0"/>
              <a:t>FLOWCHARTS VS. DFDs</a:t>
            </a:r>
          </a:p>
        </p:txBody>
      </p:sp>
      <p:sp>
        <p:nvSpPr>
          <p:cNvPr id="374787" name="Rectangle 3"/>
          <p:cNvSpPr>
            <a:spLocks noGrp="1" noChangeArrowheads="1"/>
          </p:cNvSpPr>
          <p:nvPr>
            <p:ph type="body" idx="1"/>
          </p:nvPr>
        </p:nvSpPr>
        <p:spPr>
          <a:xfrm>
            <a:off x="457200" y="1600200"/>
            <a:ext cx="8229600" cy="4876800"/>
          </a:xfrm>
          <a:ln/>
        </p:spPr>
        <p:txBody>
          <a:bodyPr>
            <a:normAutofit/>
          </a:bodyPr>
          <a:lstStyle/>
          <a:p>
            <a:r>
              <a:rPr lang="en-US" b="1" dirty="0">
                <a:latin typeface="Times New Roman" pitchFamily="18" charset="0"/>
                <a:cs typeface="Times New Roman" pitchFamily="18" charset="0"/>
              </a:rPr>
              <a:t>Moral of the Story:  Changes in the physical characteristics of the process do affect the flowchart but have little or no impact on the DFD.</a:t>
            </a:r>
          </a:p>
          <a:p>
            <a:r>
              <a:rPr lang="en-US" b="1" dirty="0">
                <a:latin typeface="Times New Roman" pitchFamily="18" charset="0"/>
                <a:cs typeface="Times New Roman" pitchFamily="18" charset="0"/>
              </a:rPr>
              <a:t>The DFD focuses more on the logic.</a:t>
            </a:r>
          </a:p>
          <a:p>
            <a:r>
              <a:rPr lang="en-US" b="1" dirty="0">
                <a:latin typeface="Times New Roman" pitchFamily="18" charset="0"/>
                <a:cs typeface="Times New Roman" pitchFamily="18" charset="0"/>
              </a:rPr>
              <a:t>When deciding which tool to employ, consider the information needs of those who will view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4787">
                                            <p:txEl>
                                              <p:pRg st="0" end="0"/>
                                            </p:txEl>
                                          </p:spTgt>
                                        </p:tgtEl>
                                        <p:attrNameLst>
                                          <p:attrName>style.visibility</p:attrName>
                                        </p:attrNameLst>
                                      </p:cBhvr>
                                      <p:to>
                                        <p:strVal val="visible"/>
                                      </p:to>
                                    </p:set>
                                    <p:animEffect transition="in" filter="wipe(up)">
                                      <p:cBhvr>
                                        <p:cTn id="7" dur="500"/>
                                        <p:tgtEl>
                                          <p:spTgt spid="374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74787">
                                            <p:txEl>
                                              <p:pRg st="1" end="1"/>
                                            </p:txEl>
                                          </p:spTgt>
                                        </p:tgtEl>
                                        <p:attrNameLst>
                                          <p:attrName>style.visibility</p:attrName>
                                        </p:attrNameLst>
                                      </p:cBhvr>
                                      <p:to>
                                        <p:strVal val="visible"/>
                                      </p:to>
                                    </p:set>
                                    <p:animEffect transition="in" filter="wipe(up)">
                                      <p:cBhvr>
                                        <p:cTn id="12" dur="500"/>
                                        <p:tgtEl>
                                          <p:spTgt spid="374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74787">
                                            <p:txEl>
                                              <p:pRg st="2" end="2"/>
                                            </p:txEl>
                                          </p:spTgt>
                                        </p:tgtEl>
                                        <p:attrNameLst>
                                          <p:attrName>style.visibility</p:attrName>
                                        </p:attrNameLst>
                                      </p:cBhvr>
                                      <p:to>
                                        <p:strVal val="visible"/>
                                      </p:to>
                                    </p:set>
                                    <p:animEffect transition="in" filter="wipe(up)">
                                      <p:cBhvr>
                                        <p:cTn id="17" dur="500"/>
                                        <p:tgtEl>
                                          <p:spTgt spid="3747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7" grpId="0" build="p" bldLvl="5"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ln/>
        </p:spPr>
        <p:txBody>
          <a:bodyPr/>
          <a:lstStyle/>
          <a:p>
            <a:r>
              <a:rPr lang="en-US" sz="3200" dirty="0" smtClean="0">
                <a:solidFill>
                  <a:srgbClr val="00B0F0"/>
                </a:solidFill>
              </a:rPr>
              <a:t>B. SYSTEM </a:t>
            </a:r>
            <a:r>
              <a:rPr lang="en-US" sz="3200" dirty="0">
                <a:solidFill>
                  <a:srgbClr val="00B0F0"/>
                </a:solidFill>
              </a:rPr>
              <a:t>FLOWCHARTS</a:t>
            </a:r>
          </a:p>
        </p:txBody>
      </p:sp>
      <p:sp>
        <p:nvSpPr>
          <p:cNvPr id="357379" name="Rectangle 3"/>
          <p:cNvSpPr>
            <a:spLocks noGrp="1" noChangeArrowheads="1"/>
          </p:cNvSpPr>
          <p:nvPr>
            <p:ph type="body" idx="1"/>
          </p:nvPr>
        </p:nvSpPr>
        <p:spPr>
          <a:xfrm>
            <a:off x="457200" y="1600200"/>
            <a:ext cx="8229600" cy="4876800"/>
          </a:xfrm>
          <a:ln/>
        </p:spPr>
        <p:txBody>
          <a:bodyPr>
            <a:normAutofit/>
          </a:bodyPr>
          <a:lstStyle/>
          <a:p>
            <a:r>
              <a:rPr lang="en-US" b="1" dirty="0">
                <a:latin typeface="Times New Roman" pitchFamily="18" charset="0"/>
                <a:cs typeface="Times New Roman" pitchFamily="18" charset="0"/>
              </a:rPr>
              <a:t>A system flowchart depicts the relationship among the inputs, processes, and outputs of an AIS.</a:t>
            </a:r>
          </a:p>
          <a:p>
            <a:pPr lvl="1"/>
            <a:r>
              <a:rPr lang="en-US" sz="3200" b="1" dirty="0">
                <a:latin typeface="Times New Roman" pitchFamily="18" charset="0"/>
                <a:cs typeface="Times New Roman" pitchFamily="18" charset="0"/>
              </a:rPr>
              <a:t>The system flowchart begins by identifying the inputs to the system.</a:t>
            </a:r>
          </a:p>
        </p:txBody>
      </p:sp>
      <p:sp>
        <p:nvSpPr>
          <p:cNvPr id="357380" name="Rectangle 4"/>
          <p:cNvSpPr>
            <a:spLocks noChangeArrowheads="1"/>
          </p:cNvSpPr>
          <p:nvPr/>
        </p:nvSpPr>
        <p:spPr bwMode="auto">
          <a:xfrm>
            <a:off x="2895600" y="4343400"/>
            <a:ext cx="5334000" cy="22860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800" b="1" dirty="0">
                <a:latin typeface="Times New Roman" pitchFamily="18" charset="0"/>
                <a:cs typeface="Times New Roman" pitchFamily="18" charset="0"/>
              </a:rPr>
              <a:t>These inputs can be:</a:t>
            </a:r>
          </a:p>
          <a:p>
            <a:pPr marL="742950" lvl="1" indent="-285750">
              <a:spcBef>
                <a:spcPct val="20000"/>
              </a:spcBef>
              <a:buFontTx/>
              <a:buChar char="–"/>
            </a:pPr>
            <a:r>
              <a:rPr lang="en-US" sz="2800" b="1" dirty="0">
                <a:latin typeface="Times New Roman" pitchFamily="18" charset="0"/>
                <a:cs typeface="Times New Roman" pitchFamily="18" charset="0"/>
              </a:rPr>
              <a:t>New data</a:t>
            </a:r>
          </a:p>
          <a:p>
            <a:pPr marL="742950" lvl="1" indent="-285750">
              <a:spcBef>
                <a:spcPct val="20000"/>
              </a:spcBef>
              <a:buFontTx/>
              <a:buChar char="–"/>
            </a:pPr>
            <a:r>
              <a:rPr lang="en-US" sz="2800" b="1" dirty="0">
                <a:latin typeface="Times New Roman" pitchFamily="18" charset="0"/>
                <a:cs typeface="Times New Roman" pitchFamily="18" charset="0"/>
              </a:rPr>
              <a:t>Data stored for future use</a:t>
            </a:r>
          </a:p>
          <a:p>
            <a:pPr marL="742950" lvl="1" indent="-285750">
              <a:spcBef>
                <a:spcPct val="20000"/>
              </a:spcBef>
              <a:buFontTx/>
              <a:buChar char="–"/>
            </a:pPr>
            <a:r>
              <a:rPr lang="en-US" sz="2800" b="1" dirty="0">
                <a:latin typeface="Times New Roman" pitchFamily="18" charset="0"/>
                <a:cs typeface="Times New Roman" pitchFamily="18" charset="0"/>
              </a:rPr>
              <a:t>Both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animEffect transition="in" filter="wipe(up)">
                                      <p:cBhvr>
                                        <p:cTn id="7" dur="500"/>
                                        <p:tgtEl>
                                          <p:spTgt spid="357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7379">
                                            <p:txEl>
                                              <p:pRg st="1" end="1"/>
                                            </p:txEl>
                                          </p:spTgt>
                                        </p:tgtEl>
                                        <p:attrNameLst>
                                          <p:attrName>style.visibility</p:attrName>
                                        </p:attrNameLst>
                                      </p:cBhvr>
                                      <p:to>
                                        <p:strVal val="visible"/>
                                      </p:to>
                                    </p:set>
                                    <p:animEffect transition="in" filter="wipe(up)">
                                      <p:cBhvr>
                                        <p:cTn id="12" dur="500"/>
                                        <p:tgtEl>
                                          <p:spTgt spid="357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57380">
                                            <p:bg/>
                                          </p:spTgt>
                                        </p:tgtEl>
                                        <p:attrNameLst>
                                          <p:attrName>style.visibility</p:attrName>
                                        </p:attrNameLst>
                                      </p:cBhvr>
                                      <p:to>
                                        <p:strVal val="visible"/>
                                      </p:to>
                                    </p:set>
                                    <p:anim calcmode="lin" valueType="num">
                                      <p:cBhvr>
                                        <p:cTn id="17" dur="500" fill="hold"/>
                                        <p:tgtEl>
                                          <p:spTgt spid="357380">
                                            <p:bg/>
                                          </p:spTgt>
                                        </p:tgtEl>
                                        <p:attrNameLst>
                                          <p:attrName>ppt_w</p:attrName>
                                        </p:attrNameLst>
                                      </p:cBhvr>
                                      <p:tavLst>
                                        <p:tav tm="0">
                                          <p:val>
                                            <p:fltVal val="0"/>
                                          </p:val>
                                        </p:tav>
                                        <p:tav tm="100000">
                                          <p:val>
                                            <p:strVal val="#ppt_w"/>
                                          </p:val>
                                        </p:tav>
                                      </p:tavLst>
                                    </p:anim>
                                    <p:anim calcmode="lin" valueType="num">
                                      <p:cBhvr>
                                        <p:cTn id="18" dur="500" fill="hold"/>
                                        <p:tgtEl>
                                          <p:spTgt spid="357380">
                                            <p:bg/>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57380">
                                            <p:txEl>
                                              <p:pRg st="0" end="0"/>
                                            </p:txEl>
                                          </p:spTgt>
                                        </p:tgtEl>
                                        <p:attrNameLst>
                                          <p:attrName>style.visibility</p:attrName>
                                        </p:attrNameLst>
                                      </p:cBhvr>
                                      <p:to>
                                        <p:strVal val="visible"/>
                                      </p:to>
                                    </p:set>
                                    <p:anim calcmode="lin" valueType="num">
                                      <p:cBhvr>
                                        <p:cTn id="23" dur="500" fill="hold"/>
                                        <p:tgtEl>
                                          <p:spTgt spid="357380">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35738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357380">
                                            <p:txEl>
                                              <p:pRg st="1" end="1"/>
                                            </p:txEl>
                                          </p:spTgt>
                                        </p:tgtEl>
                                        <p:attrNameLst>
                                          <p:attrName>style.visibility</p:attrName>
                                        </p:attrNameLst>
                                      </p:cBhvr>
                                      <p:to>
                                        <p:strVal val="visible"/>
                                      </p:to>
                                    </p:set>
                                    <p:anim calcmode="lin" valueType="num">
                                      <p:cBhvr>
                                        <p:cTn id="29" dur="500" fill="hold"/>
                                        <p:tgtEl>
                                          <p:spTgt spid="357380">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5738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357380">
                                            <p:txEl>
                                              <p:pRg st="2" end="2"/>
                                            </p:txEl>
                                          </p:spTgt>
                                        </p:tgtEl>
                                        <p:attrNameLst>
                                          <p:attrName>style.visibility</p:attrName>
                                        </p:attrNameLst>
                                      </p:cBhvr>
                                      <p:to>
                                        <p:strVal val="visible"/>
                                      </p:to>
                                    </p:set>
                                    <p:anim calcmode="lin" valueType="num">
                                      <p:cBhvr>
                                        <p:cTn id="35" dur="500" fill="hold"/>
                                        <p:tgtEl>
                                          <p:spTgt spid="357380">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35738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357380">
                                            <p:txEl>
                                              <p:pRg st="3" end="3"/>
                                            </p:txEl>
                                          </p:spTgt>
                                        </p:tgtEl>
                                        <p:attrNameLst>
                                          <p:attrName>style.visibility</p:attrName>
                                        </p:attrNameLst>
                                      </p:cBhvr>
                                      <p:to>
                                        <p:strVal val="visible"/>
                                      </p:to>
                                    </p:set>
                                    <p:anim calcmode="lin" valueType="num">
                                      <p:cBhvr>
                                        <p:cTn id="41" dur="500" fill="hold"/>
                                        <p:tgtEl>
                                          <p:spTgt spid="357380">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357380">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bldLvl="5" autoUpdateAnimBg="0"/>
      <p:bldP spid="357380" grpId="0" build="p" bldLvl="2"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ln/>
        </p:spPr>
        <p:txBody>
          <a:bodyPr/>
          <a:lstStyle/>
          <a:p>
            <a:r>
              <a:rPr lang="en-US" dirty="0">
                <a:solidFill>
                  <a:srgbClr val="00B0F0"/>
                </a:solidFill>
              </a:rPr>
              <a:t>INTRODUCTION</a:t>
            </a:r>
          </a:p>
        </p:txBody>
      </p:sp>
      <p:sp>
        <p:nvSpPr>
          <p:cNvPr id="205827" name="Rectangle 3"/>
          <p:cNvSpPr>
            <a:spLocks noGrp="1" noChangeArrowheads="1"/>
          </p:cNvSpPr>
          <p:nvPr>
            <p:ph type="body" idx="1"/>
          </p:nvPr>
        </p:nvSpPr>
        <p:spPr>
          <a:ln/>
        </p:spPr>
        <p:txBody>
          <a:bodyPr>
            <a:normAutofit/>
          </a:bodyPr>
          <a:lstStyle/>
          <a:p>
            <a:r>
              <a:rPr lang="en-US" sz="3600" b="1" dirty="0">
                <a:latin typeface="Times New Roman" pitchFamily="18" charset="0"/>
                <a:cs typeface="Times New Roman" pitchFamily="18" charset="0"/>
              </a:rPr>
              <a:t>Documentation covers </a:t>
            </a:r>
            <a:r>
              <a:rPr lang="en-US" sz="3600" b="1" dirty="0" smtClean="0">
                <a:latin typeface="Times New Roman" pitchFamily="18" charset="0"/>
                <a:cs typeface="Times New Roman" pitchFamily="18" charset="0"/>
              </a:rPr>
              <a:t> </a:t>
            </a:r>
            <a:r>
              <a:rPr lang="en-US" sz="3600" b="1" dirty="0">
                <a:latin typeface="Times New Roman" pitchFamily="18" charset="0"/>
                <a:cs typeface="Times New Roman" pitchFamily="18" charset="0"/>
              </a:rPr>
              <a:t>who, what, when, where, why, and how of:</a:t>
            </a:r>
          </a:p>
          <a:p>
            <a:pPr lvl="1"/>
            <a:r>
              <a:rPr lang="en-US" sz="3600" b="1" dirty="0">
                <a:latin typeface="Times New Roman" pitchFamily="18" charset="0"/>
                <a:cs typeface="Times New Roman" pitchFamily="18" charset="0"/>
              </a:rPr>
              <a:t>Data entry</a:t>
            </a:r>
          </a:p>
          <a:p>
            <a:pPr lvl="1"/>
            <a:r>
              <a:rPr lang="en-US" sz="3600" b="1" dirty="0">
                <a:latin typeface="Times New Roman" pitchFamily="18" charset="0"/>
                <a:cs typeface="Times New Roman" pitchFamily="18" charset="0"/>
              </a:rPr>
              <a:t>Processing</a:t>
            </a:r>
          </a:p>
          <a:p>
            <a:pPr lvl="1"/>
            <a:r>
              <a:rPr lang="en-US" sz="3600" b="1" dirty="0">
                <a:latin typeface="Times New Roman" pitchFamily="18" charset="0"/>
                <a:cs typeface="Times New Roman" pitchFamily="18" charset="0"/>
              </a:rPr>
              <a:t>Storage</a:t>
            </a:r>
          </a:p>
          <a:p>
            <a:pPr lvl="1"/>
            <a:r>
              <a:rPr lang="en-US" sz="3600" b="1" dirty="0">
                <a:latin typeface="Times New Roman" pitchFamily="18" charset="0"/>
                <a:cs typeface="Times New Roman" pitchFamily="18" charset="0"/>
              </a:rPr>
              <a:t>Information output</a:t>
            </a:r>
          </a:p>
          <a:p>
            <a:pPr lvl="1"/>
            <a:r>
              <a:rPr lang="en-US" sz="3600" b="1" dirty="0">
                <a:latin typeface="Times New Roman" pitchFamily="18" charset="0"/>
                <a:cs typeface="Times New Roman" pitchFamily="18" charset="0"/>
              </a:rPr>
              <a:t>System controls</a:t>
            </a:r>
          </a:p>
          <a:p>
            <a:pPr>
              <a:buFontTx/>
              <a:buNone/>
            </a:pP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up)">
                                      <p:cBhvr>
                                        <p:cTn id="7" dur="500"/>
                                        <p:tgtEl>
                                          <p:spTgt spid="205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5827">
                                            <p:txEl>
                                              <p:pRg st="1" end="1"/>
                                            </p:txEl>
                                          </p:spTgt>
                                        </p:tgtEl>
                                        <p:attrNameLst>
                                          <p:attrName>style.visibility</p:attrName>
                                        </p:attrNameLst>
                                      </p:cBhvr>
                                      <p:to>
                                        <p:strVal val="visible"/>
                                      </p:to>
                                    </p:set>
                                    <p:animEffect transition="in" filter="wipe(up)">
                                      <p:cBhvr>
                                        <p:cTn id="12" dur="500"/>
                                        <p:tgtEl>
                                          <p:spTgt spid="205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5827">
                                            <p:txEl>
                                              <p:pRg st="2" end="2"/>
                                            </p:txEl>
                                          </p:spTgt>
                                        </p:tgtEl>
                                        <p:attrNameLst>
                                          <p:attrName>style.visibility</p:attrName>
                                        </p:attrNameLst>
                                      </p:cBhvr>
                                      <p:to>
                                        <p:strVal val="visible"/>
                                      </p:to>
                                    </p:set>
                                    <p:animEffect transition="in" filter="wipe(up)">
                                      <p:cBhvr>
                                        <p:cTn id="17" dur="500"/>
                                        <p:tgtEl>
                                          <p:spTgt spid="205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5827">
                                            <p:txEl>
                                              <p:pRg st="3" end="3"/>
                                            </p:txEl>
                                          </p:spTgt>
                                        </p:tgtEl>
                                        <p:attrNameLst>
                                          <p:attrName>style.visibility</p:attrName>
                                        </p:attrNameLst>
                                      </p:cBhvr>
                                      <p:to>
                                        <p:strVal val="visible"/>
                                      </p:to>
                                    </p:set>
                                    <p:animEffect transition="in" filter="wipe(up)">
                                      <p:cBhvr>
                                        <p:cTn id="22" dur="500"/>
                                        <p:tgtEl>
                                          <p:spTgt spid="205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5827">
                                            <p:txEl>
                                              <p:pRg st="4" end="4"/>
                                            </p:txEl>
                                          </p:spTgt>
                                        </p:tgtEl>
                                        <p:attrNameLst>
                                          <p:attrName>style.visibility</p:attrName>
                                        </p:attrNameLst>
                                      </p:cBhvr>
                                      <p:to>
                                        <p:strVal val="visible"/>
                                      </p:to>
                                    </p:set>
                                    <p:animEffect transition="in" filter="wipe(up)">
                                      <p:cBhvr>
                                        <p:cTn id="27" dur="500"/>
                                        <p:tgtEl>
                                          <p:spTgt spid="2058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5827">
                                            <p:txEl>
                                              <p:pRg st="5" end="5"/>
                                            </p:txEl>
                                          </p:spTgt>
                                        </p:tgtEl>
                                        <p:attrNameLst>
                                          <p:attrName>style.visibility</p:attrName>
                                        </p:attrNameLst>
                                      </p:cBhvr>
                                      <p:to>
                                        <p:strVal val="visible"/>
                                      </p:to>
                                    </p:set>
                                    <p:animEffect transition="in" filter="wipe(up)">
                                      <p:cBhvr>
                                        <p:cTn id="32" dur="500"/>
                                        <p:tgtEl>
                                          <p:spTgt spid="205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5"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ln/>
        </p:spPr>
        <p:txBody>
          <a:bodyPr/>
          <a:lstStyle/>
          <a:p>
            <a:r>
              <a:rPr lang="en-US" sz="3200" dirty="0">
                <a:solidFill>
                  <a:srgbClr val="00B0F0"/>
                </a:solidFill>
              </a:rPr>
              <a:t>SYSTEM FLOWCHARTS</a:t>
            </a:r>
          </a:p>
        </p:txBody>
      </p:sp>
      <p:sp>
        <p:nvSpPr>
          <p:cNvPr id="358403" name="Rectangle 3"/>
          <p:cNvSpPr>
            <a:spLocks noGrp="1" noChangeArrowheads="1"/>
          </p:cNvSpPr>
          <p:nvPr>
            <p:ph type="body" idx="1"/>
          </p:nvPr>
        </p:nvSpPr>
        <p:spPr>
          <a:xfrm>
            <a:off x="457200" y="1600200"/>
            <a:ext cx="8229600" cy="4876800"/>
          </a:xfrm>
          <a:ln/>
        </p:spPr>
        <p:txBody>
          <a:bodyPr>
            <a:normAutofit/>
          </a:bodyPr>
          <a:lstStyle/>
          <a:p>
            <a:r>
              <a:rPr lang="en-US" sz="2800" b="1" dirty="0">
                <a:latin typeface="Times New Roman" pitchFamily="18" charset="0"/>
                <a:cs typeface="Times New Roman" pitchFamily="18" charset="0"/>
              </a:rPr>
              <a:t>A system flowchart depicts the relationship among the inputs, processes, and outputs of an AIS.</a:t>
            </a:r>
          </a:p>
          <a:p>
            <a:pPr lvl="1"/>
            <a:r>
              <a:rPr lang="en-US" b="1" dirty="0">
                <a:latin typeface="Times New Roman" pitchFamily="18" charset="0"/>
                <a:cs typeface="Times New Roman" pitchFamily="18" charset="0"/>
              </a:rPr>
              <a:t>The system flowchart begins by identifying the inputs to the system.</a:t>
            </a:r>
          </a:p>
          <a:p>
            <a:pPr lvl="1"/>
            <a:r>
              <a:rPr lang="en-US" b="1" dirty="0">
                <a:latin typeface="Times New Roman" pitchFamily="18" charset="0"/>
                <a:cs typeface="Times New Roman" pitchFamily="18" charset="0"/>
              </a:rPr>
              <a:t>Each input is followed by a process, i.e., the steps performed on the data.</a:t>
            </a:r>
          </a:p>
        </p:txBody>
      </p:sp>
      <p:sp>
        <p:nvSpPr>
          <p:cNvPr id="358404" name="Rectangle 4"/>
          <p:cNvSpPr>
            <a:spLocks noChangeArrowheads="1"/>
          </p:cNvSpPr>
          <p:nvPr/>
        </p:nvSpPr>
        <p:spPr bwMode="auto">
          <a:xfrm>
            <a:off x="1524000" y="4572000"/>
            <a:ext cx="7162800" cy="20574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3200" b="1" dirty="0">
                <a:latin typeface="Times New Roman" pitchFamily="18" charset="0"/>
                <a:cs typeface="Times New Roman" pitchFamily="18" charset="0"/>
              </a:rPr>
              <a:t>If the process is performed by a computer, </a:t>
            </a:r>
            <a:r>
              <a:rPr lang="en-US" sz="3200" b="1" dirty="0" smtClean="0">
                <a:latin typeface="Times New Roman" pitchFamily="18" charset="0"/>
                <a:cs typeface="Times New Roman" pitchFamily="18" charset="0"/>
              </a:rPr>
              <a:t> </a:t>
            </a:r>
            <a:r>
              <a:rPr lang="en-US" sz="3200" b="1" dirty="0">
                <a:latin typeface="Times New Roman" pitchFamily="18" charset="0"/>
                <a:cs typeface="Times New Roman" pitchFamily="18" charset="0"/>
              </a:rPr>
              <a:t>the computer program would be depicted in a program flowchart.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8404">
                                            <p:bg/>
                                          </p:spTgt>
                                        </p:tgtEl>
                                        <p:attrNameLst>
                                          <p:attrName>style.visibility</p:attrName>
                                        </p:attrNameLst>
                                      </p:cBhvr>
                                      <p:to>
                                        <p:strVal val="visible"/>
                                      </p:to>
                                    </p:set>
                                    <p:anim calcmode="lin" valueType="num">
                                      <p:cBhvr>
                                        <p:cTn id="7" dur="500" fill="hold"/>
                                        <p:tgtEl>
                                          <p:spTgt spid="358404">
                                            <p:bg/>
                                          </p:spTgt>
                                        </p:tgtEl>
                                        <p:attrNameLst>
                                          <p:attrName>ppt_w</p:attrName>
                                        </p:attrNameLst>
                                      </p:cBhvr>
                                      <p:tavLst>
                                        <p:tav tm="0">
                                          <p:val>
                                            <p:fltVal val="0"/>
                                          </p:val>
                                        </p:tav>
                                        <p:tav tm="100000">
                                          <p:val>
                                            <p:strVal val="#ppt_w"/>
                                          </p:val>
                                        </p:tav>
                                      </p:tavLst>
                                    </p:anim>
                                    <p:anim calcmode="lin" valueType="num">
                                      <p:cBhvr>
                                        <p:cTn id="8" dur="500" fill="hold"/>
                                        <p:tgtEl>
                                          <p:spTgt spid="358404">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8404">
                                            <p:txEl>
                                              <p:pRg st="0" end="0"/>
                                            </p:txEl>
                                          </p:spTgt>
                                        </p:tgtEl>
                                        <p:attrNameLst>
                                          <p:attrName>style.visibility</p:attrName>
                                        </p:attrNameLst>
                                      </p:cBhvr>
                                      <p:to>
                                        <p:strVal val="visible"/>
                                      </p:to>
                                    </p:set>
                                    <p:anim calcmode="lin" valueType="num">
                                      <p:cBhvr>
                                        <p:cTn id="13" dur="500" fill="hold"/>
                                        <p:tgtEl>
                                          <p:spTgt spid="35840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5840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4" grpId="0" build="p"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ln/>
        </p:spPr>
        <p:txBody>
          <a:bodyPr/>
          <a:lstStyle/>
          <a:p>
            <a:r>
              <a:rPr lang="en-US" sz="3200" dirty="0">
                <a:solidFill>
                  <a:srgbClr val="00B0F0"/>
                </a:solidFill>
              </a:rPr>
              <a:t>SYSTEM FLOWCHARTS</a:t>
            </a:r>
          </a:p>
        </p:txBody>
      </p:sp>
      <p:sp>
        <p:nvSpPr>
          <p:cNvPr id="359427" name="Rectangle 3"/>
          <p:cNvSpPr>
            <a:spLocks noGrp="1" noChangeArrowheads="1"/>
          </p:cNvSpPr>
          <p:nvPr>
            <p:ph type="body" idx="1"/>
          </p:nvPr>
        </p:nvSpPr>
        <p:spPr>
          <a:xfrm>
            <a:off x="457200" y="1066800"/>
            <a:ext cx="8229600" cy="5410200"/>
          </a:xfrm>
          <a:ln/>
        </p:spPr>
        <p:txBody>
          <a:bodyPr/>
          <a:lstStyle/>
          <a:p>
            <a:r>
              <a:rPr lang="en-US" sz="2800" b="1" dirty="0">
                <a:latin typeface="Times New Roman" pitchFamily="18" charset="0"/>
                <a:cs typeface="Times New Roman" pitchFamily="18" charset="0"/>
              </a:rPr>
              <a:t>A system flowchart depicts the relationship among the inputs, processes, and outputs of an AIS.</a:t>
            </a:r>
          </a:p>
          <a:p>
            <a:pPr lvl="1"/>
            <a:r>
              <a:rPr lang="en-US" b="1" dirty="0">
                <a:latin typeface="Times New Roman" pitchFamily="18" charset="0"/>
                <a:cs typeface="Times New Roman" pitchFamily="18" charset="0"/>
              </a:rPr>
              <a:t>The system flowchart begins by identifying the inputs to the system.</a:t>
            </a:r>
          </a:p>
          <a:p>
            <a:pPr lvl="1"/>
            <a:r>
              <a:rPr lang="en-US" b="1" dirty="0">
                <a:latin typeface="Times New Roman" pitchFamily="18" charset="0"/>
                <a:cs typeface="Times New Roman" pitchFamily="18" charset="0"/>
              </a:rPr>
              <a:t>Each input is followed by a process, i.e., the steps performed on the data.</a:t>
            </a:r>
          </a:p>
          <a:p>
            <a:pPr lvl="1"/>
            <a:r>
              <a:rPr lang="en-US" b="1" dirty="0">
                <a:latin typeface="Times New Roman" pitchFamily="18" charset="0"/>
                <a:cs typeface="Times New Roman" pitchFamily="18" charset="0"/>
              </a:rPr>
              <a:t>The process is followed by outputs—the resulting new information.</a:t>
            </a:r>
          </a:p>
          <a:p>
            <a:pPr lvl="1"/>
            <a:endParaRPr lang="en-US" b="1" dirty="0"/>
          </a:p>
        </p:txBody>
      </p:sp>
      <p:sp>
        <p:nvSpPr>
          <p:cNvPr id="359428" name="Rectangle 4"/>
          <p:cNvSpPr>
            <a:spLocks noChangeArrowheads="1"/>
          </p:cNvSpPr>
          <p:nvPr/>
        </p:nvSpPr>
        <p:spPr bwMode="auto">
          <a:xfrm>
            <a:off x="1447800" y="4876800"/>
            <a:ext cx="7162800" cy="19812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000" b="1" dirty="0"/>
              <a:t>The output may be:</a:t>
            </a:r>
          </a:p>
          <a:p>
            <a:pPr marL="742950" lvl="1" indent="-285750">
              <a:spcBef>
                <a:spcPct val="20000"/>
              </a:spcBef>
              <a:buFontTx/>
              <a:buChar char="–"/>
            </a:pPr>
            <a:r>
              <a:rPr lang="en-US" sz="2000" b="1" dirty="0"/>
              <a:t>Stored for later use</a:t>
            </a:r>
          </a:p>
          <a:p>
            <a:pPr marL="742950" lvl="1" indent="-285750">
              <a:spcBef>
                <a:spcPct val="20000"/>
              </a:spcBef>
              <a:buFontTx/>
              <a:buChar char="–"/>
            </a:pPr>
            <a:r>
              <a:rPr lang="en-US" sz="2000" b="1" dirty="0"/>
              <a:t>Displayed on a screen</a:t>
            </a:r>
          </a:p>
          <a:p>
            <a:pPr marL="742950" lvl="1" indent="-285750">
              <a:spcBef>
                <a:spcPct val="20000"/>
              </a:spcBef>
              <a:buFontTx/>
              <a:buChar char="–"/>
            </a:pPr>
            <a:r>
              <a:rPr lang="en-US" sz="2000" b="1" dirty="0"/>
              <a:t>Printed on paper</a:t>
            </a:r>
          </a:p>
          <a:p>
            <a:pPr marL="742950" lvl="1" indent="-285750">
              <a:spcBef>
                <a:spcPct val="20000"/>
              </a:spcBef>
              <a:buFontTx/>
              <a:buChar char="–"/>
            </a:pPr>
            <a:r>
              <a:rPr lang="en-US" sz="2000" b="1" dirty="0"/>
              <a:t>An input to the next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59428">
                                            <p:bg/>
                                          </p:spTgt>
                                        </p:tgtEl>
                                        <p:attrNameLst>
                                          <p:attrName>style.visibility</p:attrName>
                                        </p:attrNameLst>
                                      </p:cBhvr>
                                      <p:to>
                                        <p:strVal val="visible"/>
                                      </p:to>
                                    </p:set>
                                    <p:anim calcmode="lin" valueType="num">
                                      <p:cBhvr>
                                        <p:cTn id="7" dur="500" fill="hold"/>
                                        <p:tgtEl>
                                          <p:spTgt spid="359428">
                                            <p:bg/>
                                          </p:spTgt>
                                        </p:tgtEl>
                                        <p:attrNameLst>
                                          <p:attrName>ppt_w</p:attrName>
                                        </p:attrNameLst>
                                      </p:cBhvr>
                                      <p:tavLst>
                                        <p:tav tm="0">
                                          <p:val>
                                            <p:fltVal val="0"/>
                                          </p:val>
                                        </p:tav>
                                        <p:tav tm="100000">
                                          <p:val>
                                            <p:strVal val="#ppt_w"/>
                                          </p:val>
                                        </p:tav>
                                      </p:tavLst>
                                    </p:anim>
                                    <p:anim calcmode="lin" valueType="num">
                                      <p:cBhvr>
                                        <p:cTn id="8" dur="500" fill="hold"/>
                                        <p:tgtEl>
                                          <p:spTgt spid="359428">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59428">
                                            <p:txEl>
                                              <p:pRg st="0" end="0"/>
                                            </p:txEl>
                                          </p:spTgt>
                                        </p:tgtEl>
                                        <p:attrNameLst>
                                          <p:attrName>style.visibility</p:attrName>
                                        </p:attrNameLst>
                                      </p:cBhvr>
                                      <p:to>
                                        <p:strVal val="visible"/>
                                      </p:to>
                                    </p:set>
                                    <p:anim calcmode="lin" valueType="num">
                                      <p:cBhvr>
                                        <p:cTn id="13" dur="500" fill="hold"/>
                                        <p:tgtEl>
                                          <p:spTgt spid="35942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5942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59428">
                                            <p:txEl>
                                              <p:pRg st="1" end="1"/>
                                            </p:txEl>
                                          </p:spTgt>
                                        </p:tgtEl>
                                        <p:attrNameLst>
                                          <p:attrName>style.visibility</p:attrName>
                                        </p:attrNameLst>
                                      </p:cBhvr>
                                      <p:to>
                                        <p:strVal val="visible"/>
                                      </p:to>
                                    </p:set>
                                    <p:anim calcmode="lin" valueType="num">
                                      <p:cBhvr>
                                        <p:cTn id="19" dur="500" fill="hold"/>
                                        <p:tgtEl>
                                          <p:spTgt spid="359428">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5942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59428">
                                            <p:txEl>
                                              <p:pRg st="2" end="2"/>
                                            </p:txEl>
                                          </p:spTgt>
                                        </p:tgtEl>
                                        <p:attrNameLst>
                                          <p:attrName>style.visibility</p:attrName>
                                        </p:attrNameLst>
                                      </p:cBhvr>
                                      <p:to>
                                        <p:strVal val="visible"/>
                                      </p:to>
                                    </p:set>
                                    <p:anim calcmode="lin" valueType="num">
                                      <p:cBhvr>
                                        <p:cTn id="25" dur="500" fill="hold"/>
                                        <p:tgtEl>
                                          <p:spTgt spid="359428">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5942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59428">
                                            <p:txEl>
                                              <p:pRg st="3" end="3"/>
                                            </p:txEl>
                                          </p:spTgt>
                                        </p:tgtEl>
                                        <p:attrNameLst>
                                          <p:attrName>style.visibility</p:attrName>
                                        </p:attrNameLst>
                                      </p:cBhvr>
                                      <p:to>
                                        <p:strVal val="visible"/>
                                      </p:to>
                                    </p:set>
                                    <p:anim calcmode="lin" valueType="num">
                                      <p:cBhvr>
                                        <p:cTn id="31" dur="500" fill="hold"/>
                                        <p:tgtEl>
                                          <p:spTgt spid="359428">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5942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59428">
                                            <p:txEl>
                                              <p:pRg st="4" end="4"/>
                                            </p:txEl>
                                          </p:spTgt>
                                        </p:tgtEl>
                                        <p:attrNameLst>
                                          <p:attrName>style.visibility</p:attrName>
                                        </p:attrNameLst>
                                      </p:cBhvr>
                                      <p:to>
                                        <p:strVal val="visible"/>
                                      </p:to>
                                    </p:set>
                                    <p:anim calcmode="lin" valueType="num">
                                      <p:cBhvr>
                                        <p:cTn id="37" dur="500" fill="hold"/>
                                        <p:tgtEl>
                                          <p:spTgt spid="359428">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5942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8" grpId="0" build="p" bldLvl="2"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ln/>
        </p:spPr>
        <p:txBody>
          <a:bodyPr/>
          <a:lstStyle/>
          <a:p>
            <a:r>
              <a:rPr lang="en-US" sz="3200" dirty="0">
                <a:solidFill>
                  <a:srgbClr val="00B0F0"/>
                </a:solidFill>
              </a:rPr>
              <a:t>SYSTEM FLOWCHARTS</a:t>
            </a:r>
          </a:p>
        </p:txBody>
      </p:sp>
      <p:sp>
        <p:nvSpPr>
          <p:cNvPr id="360451" name="Rectangle 3"/>
          <p:cNvSpPr>
            <a:spLocks noGrp="1" noChangeArrowheads="1"/>
          </p:cNvSpPr>
          <p:nvPr>
            <p:ph type="body" idx="1"/>
          </p:nvPr>
        </p:nvSpPr>
        <p:spPr>
          <a:xfrm>
            <a:off x="457200" y="1143000"/>
            <a:ext cx="8229600" cy="5334000"/>
          </a:xfrm>
          <a:ln/>
        </p:spPr>
        <p:txBody>
          <a:bodyPr/>
          <a:lstStyle/>
          <a:p>
            <a:pPr>
              <a:lnSpc>
                <a:spcPct val="90000"/>
              </a:lnSpc>
            </a:pPr>
            <a:r>
              <a:rPr lang="en-US" sz="2800" b="1" dirty="0">
                <a:latin typeface="Times New Roman" pitchFamily="18" charset="0"/>
                <a:cs typeface="Times New Roman" pitchFamily="18" charset="0"/>
              </a:rPr>
              <a:t>A system flowchart depicts the relationship among the inputs, processes, and outputs of an AIS.</a:t>
            </a:r>
          </a:p>
          <a:p>
            <a:pPr lvl="1">
              <a:lnSpc>
                <a:spcPct val="90000"/>
              </a:lnSpc>
            </a:pPr>
            <a:r>
              <a:rPr lang="en-US" b="1" dirty="0">
                <a:latin typeface="Times New Roman" pitchFamily="18" charset="0"/>
                <a:cs typeface="Times New Roman" pitchFamily="18" charset="0"/>
              </a:rPr>
              <a:t>The system flowchart begins by identifying the inputs to the system.</a:t>
            </a:r>
          </a:p>
          <a:p>
            <a:pPr lvl="1">
              <a:lnSpc>
                <a:spcPct val="90000"/>
              </a:lnSpc>
            </a:pPr>
            <a:r>
              <a:rPr lang="en-US" b="1" dirty="0">
                <a:latin typeface="Times New Roman" pitchFamily="18" charset="0"/>
                <a:cs typeface="Times New Roman" pitchFamily="18" charset="0"/>
              </a:rPr>
              <a:t>Each input is followed by a process, i.e., the steps performed on the data.</a:t>
            </a:r>
          </a:p>
          <a:p>
            <a:pPr lvl="1">
              <a:lnSpc>
                <a:spcPct val="90000"/>
              </a:lnSpc>
            </a:pPr>
            <a:r>
              <a:rPr lang="en-US" b="1" dirty="0">
                <a:latin typeface="Times New Roman" pitchFamily="18" charset="0"/>
                <a:cs typeface="Times New Roman" pitchFamily="18" charset="0"/>
              </a:rPr>
              <a:t>The process is followed by outputs—the resulting new information.</a:t>
            </a:r>
          </a:p>
          <a:p>
            <a:pPr lvl="1">
              <a:lnSpc>
                <a:spcPct val="90000"/>
              </a:lnSpc>
            </a:pPr>
            <a:r>
              <a:rPr lang="en-US" b="1" dirty="0">
                <a:latin typeface="Times New Roman" pitchFamily="18" charset="0"/>
                <a:cs typeface="Times New Roman" pitchFamily="18" charset="0"/>
              </a:rPr>
              <a:t>In other words, it’s the same basic input – process – output pattern that we saw in the document flowchart.</a:t>
            </a:r>
          </a:p>
          <a:p>
            <a:pPr lvl="1">
              <a:lnSpc>
                <a:spcPct val="90000"/>
              </a:lnSpc>
            </a:pPr>
            <a:endParaRPr lang="en-US" sz="24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ln/>
        </p:spPr>
        <p:txBody>
          <a:bodyPr/>
          <a:lstStyle/>
          <a:p>
            <a:r>
              <a:rPr lang="en-US" sz="3200" dirty="0">
                <a:solidFill>
                  <a:srgbClr val="00B0F0"/>
                </a:solidFill>
              </a:rPr>
              <a:t>PROGRAM FLOWCHARTS</a:t>
            </a:r>
          </a:p>
        </p:txBody>
      </p:sp>
      <p:sp>
        <p:nvSpPr>
          <p:cNvPr id="363523" name="Rectangle 3"/>
          <p:cNvSpPr>
            <a:spLocks noGrp="1" noChangeArrowheads="1"/>
          </p:cNvSpPr>
          <p:nvPr>
            <p:ph type="body" idx="1"/>
          </p:nvPr>
        </p:nvSpPr>
        <p:spPr>
          <a:xfrm>
            <a:off x="457200" y="1600200"/>
            <a:ext cx="8229600" cy="4876800"/>
          </a:xfrm>
          <a:ln/>
        </p:spPr>
        <p:txBody>
          <a:bodyPr/>
          <a:lstStyle/>
          <a:p>
            <a:r>
              <a:rPr lang="en-US" b="1" dirty="0"/>
              <a:t>Program flowcharts illustrate the sequence </a:t>
            </a:r>
            <a:r>
              <a:rPr lang="en-US" b="1" dirty="0" smtClean="0"/>
              <a:t>of  </a:t>
            </a:r>
            <a:r>
              <a:rPr lang="en-US" b="1" dirty="0"/>
              <a:t>operations performed by a computer in executing a program.</a:t>
            </a:r>
          </a:p>
          <a:p>
            <a:r>
              <a:rPr lang="en-US" b="1" dirty="0"/>
              <a:t>They also follow an input – process – output pattern</a:t>
            </a:r>
            <a:r>
              <a:rPr lang="en-US" b="1" dirty="0" smtClean="0"/>
              <a:t>.</a:t>
            </a:r>
          </a:p>
          <a:p>
            <a:r>
              <a:rPr lang="en-US" b="1" dirty="0" smtClean="0">
                <a:latin typeface="Times New Roman" pitchFamily="18" charset="0"/>
                <a:cs typeface="Times New Roman" pitchFamily="18" charset="0"/>
              </a:rPr>
              <a:t>This is more specific than system flow chart.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63522"/>
                                        </p:tgtEl>
                                        <p:attrNameLst>
                                          <p:attrName>style.visibility</p:attrName>
                                        </p:attrNameLst>
                                      </p:cBhvr>
                                      <p:to>
                                        <p:strVal val="visible"/>
                                      </p:to>
                                    </p:set>
                                    <p:anim calcmode="lin" valueType="num">
                                      <p:cBhvr>
                                        <p:cTn id="7" dur="500" fill="hold"/>
                                        <p:tgtEl>
                                          <p:spTgt spid="363522"/>
                                        </p:tgtEl>
                                        <p:attrNameLst>
                                          <p:attrName>ppt_w</p:attrName>
                                        </p:attrNameLst>
                                      </p:cBhvr>
                                      <p:tavLst>
                                        <p:tav tm="0">
                                          <p:val>
                                            <p:fltVal val="0"/>
                                          </p:val>
                                        </p:tav>
                                        <p:tav tm="100000">
                                          <p:val>
                                            <p:strVal val="#ppt_w"/>
                                          </p:val>
                                        </p:tav>
                                      </p:tavLst>
                                    </p:anim>
                                    <p:anim calcmode="lin" valueType="num">
                                      <p:cBhvr>
                                        <p:cTn id="8" dur="500" fill="hold"/>
                                        <p:tgtEl>
                                          <p:spTgt spid="3635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363523">
                                            <p:txEl>
                                              <p:pRg st="0" end="0"/>
                                            </p:txEl>
                                          </p:spTgt>
                                        </p:tgtEl>
                                        <p:attrNameLst>
                                          <p:attrName>style.visibility</p:attrName>
                                        </p:attrNameLst>
                                      </p:cBhvr>
                                      <p:to>
                                        <p:strVal val="visible"/>
                                      </p:to>
                                    </p:set>
                                    <p:animEffect transition="in" filter="wipe(up)">
                                      <p:cBhvr>
                                        <p:cTn id="13" dur="500"/>
                                        <p:tgtEl>
                                          <p:spTgt spid="36352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63523">
                                            <p:txEl>
                                              <p:pRg st="1" end="1"/>
                                            </p:txEl>
                                          </p:spTgt>
                                        </p:tgtEl>
                                        <p:attrNameLst>
                                          <p:attrName>style.visibility</p:attrName>
                                        </p:attrNameLst>
                                      </p:cBhvr>
                                      <p:to>
                                        <p:strVal val="visible"/>
                                      </p:to>
                                    </p:set>
                                    <p:animEffect transition="in" filter="wipe(up)">
                                      <p:cBhvr>
                                        <p:cTn id="18" dur="500"/>
                                        <p:tgtEl>
                                          <p:spTgt spid="36352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63523">
                                            <p:txEl>
                                              <p:pRg st="2" end="2"/>
                                            </p:txEl>
                                          </p:spTgt>
                                        </p:tgtEl>
                                        <p:attrNameLst>
                                          <p:attrName>style.visibility</p:attrName>
                                        </p:attrNameLst>
                                      </p:cBhvr>
                                      <p:to>
                                        <p:strVal val="visible"/>
                                      </p:to>
                                    </p:set>
                                    <p:animEffect transition="in" filter="wipe(up)">
                                      <p:cBhvr>
                                        <p:cTn id="23" dur="500"/>
                                        <p:tgtEl>
                                          <p:spTgt spid="363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animBg="1" autoUpdateAnimBg="0"/>
      <p:bldP spid="363523" grpId="0" build="p" bldLvl="5"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n-US" sz="6000" b="1" dirty="0" smtClean="0">
                <a:latin typeface="Times New Roman" pitchFamily="18" charset="0"/>
                <a:cs typeface="Times New Roman" pitchFamily="18" charset="0"/>
              </a:rPr>
              <a:t>End </a:t>
            </a:r>
            <a:r>
              <a:rPr lang="en-US" sz="6000" b="1" dirty="0" smtClean="0">
                <a:latin typeface="Times New Roman" pitchFamily="18" charset="0"/>
                <a:cs typeface="Times New Roman" pitchFamily="18" charset="0"/>
              </a:rPr>
              <a:t>chapter 5  and …</a:t>
            </a:r>
            <a:endParaRPr lang="en-US" sz="60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ln/>
        </p:spPr>
        <p:txBody>
          <a:bodyPr/>
          <a:lstStyle/>
          <a:p>
            <a:r>
              <a:rPr lang="en-US" dirty="0">
                <a:solidFill>
                  <a:srgbClr val="00B0F0"/>
                </a:solidFill>
              </a:rPr>
              <a:t>INTRODUCTION</a:t>
            </a:r>
          </a:p>
        </p:txBody>
      </p:sp>
      <p:sp>
        <p:nvSpPr>
          <p:cNvPr id="206851" name="Rectangle 3"/>
          <p:cNvSpPr>
            <a:spLocks noGrp="1" noChangeArrowheads="1"/>
          </p:cNvSpPr>
          <p:nvPr>
            <p:ph type="body" idx="1"/>
          </p:nvPr>
        </p:nvSpPr>
        <p:spPr>
          <a:xfrm>
            <a:off x="228600" y="1143000"/>
            <a:ext cx="8763000" cy="5562600"/>
          </a:xfrm>
          <a:ln/>
        </p:spPr>
        <p:txBody>
          <a:bodyPr>
            <a:normAutofit fontScale="92500" lnSpcReduction="20000"/>
          </a:bodyPr>
          <a:lstStyle/>
          <a:p>
            <a:r>
              <a:rPr lang="en-US" b="1" dirty="0">
                <a:latin typeface="Times New Roman" pitchFamily="18" charset="0"/>
                <a:cs typeface="Times New Roman" pitchFamily="18" charset="0"/>
              </a:rPr>
              <a:t>How do accountants use documentation?</a:t>
            </a:r>
          </a:p>
          <a:p>
            <a:pPr lvl="1"/>
            <a:r>
              <a:rPr lang="en-US" sz="3000" b="1" dirty="0">
                <a:latin typeface="Times New Roman" pitchFamily="18" charset="0"/>
                <a:cs typeface="Times New Roman" pitchFamily="18" charset="0"/>
              </a:rPr>
              <a:t>At a minimum, they have to read documentation to understand how a system works.</a:t>
            </a:r>
          </a:p>
          <a:p>
            <a:pPr lvl="1"/>
            <a:r>
              <a:rPr lang="en-US" sz="3000" b="1" dirty="0">
                <a:latin typeface="Times New Roman" pitchFamily="18" charset="0"/>
                <a:cs typeface="Times New Roman" pitchFamily="18" charset="0"/>
              </a:rPr>
              <a:t>They may need to evaluate the strengths and weaknesses of an entity’s internal controls</a:t>
            </a:r>
            <a:r>
              <a:rPr lang="en-US" sz="3000" b="1" dirty="0" smtClean="0">
                <a:latin typeface="Times New Roman" pitchFamily="18" charset="0"/>
                <a:cs typeface="Times New Roman" pitchFamily="18" charset="0"/>
              </a:rPr>
              <a:t>. E.g. auditors</a:t>
            </a:r>
          </a:p>
          <a:p>
            <a:pPr lvl="1"/>
            <a:r>
              <a:rPr lang="en-US" sz="3000" b="1" dirty="0" smtClean="0">
                <a:latin typeface="Times New Roman" pitchFamily="18" charset="0"/>
                <a:cs typeface="Times New Roman" pitchFamily="18" charset="0"/>
              </a:rPr>
              <a:t>They may Organize very complicated systems into a form that can be more readily understood</a:t>
            </a:r>
          </a:p>
          <a:p>
            <a:pPr lvl="1"/>
            <a:r>
              <a:rPr lang="en-US" sz="3000" b="1" dirty="0" smtClean="0">
                <a:latin typeface="Times New Roman" pitchFamily="18" charset="0"/>
                <a:cs typeface="Times New Roman" pitchFamily="18" charset="0"/>
              </a:rPr>
              <a:t>Helping new team members understand a pre-existing system</a:t>
            </a:r>
            <a:endParaRPr lang="en-US" sz="3000" b="1" dirty="0">
              <a:latin typeface="Times New Roman" pitchFamily="18" charset="0"/>
              <a:cs typeface="Times New Roman" pitchFamily="18" charset="0"/>
            </a:endParaRPr>
          </a:p>
          <a:p>
            <a:pPr lvl="1"/>
            <a:r>
              <a:rPr lang="en-US" sz="3000" b="1" dirty="0">
                <a:latin typeface="Times New Roman" pitchFamily="18" charset="0"/>
                <a:cs typeface="Times New Roman" pitchFamily="18" charset="0"/>
              </a:rPr>
              <a:t>They may prepare documentation </a:t>
            </a:r>
            <a:r>
              <a:rPr lang="en-US" sz="3000" b="1" dirty="0" smtClean="0">
                <a:latin typeface="Times New Roman" pitchFamily="18" charset="0"/>
                <a:cs typeface="Times New Roman" pitchFamily="18" charset="0"/>
              </a:rPr>
              <a:t>for different purpose.</a:t>
            </a:r>
          </a:p>
          <a:p>
            <a:pPr lvl="1">
              <a:buFont typeface="Wingdings" pitchFamily="2" charset="2"/>
              <a:buChar char="q"/>
            </a:pPr>
            <a:r>
              <a:rPr lang="en-US" sz="3000" b="1" dirty="0" smtClean="0">
                <a:latin typeface="Times New Roman" pitchFamily="18" charset="0"/>
                <a:cs typeface="Times New Roman" pitchFamily="18" charset="0"/>
              </a:rPr>
              <a:t>So that, Accountants should know about documentation techniques.</a:t>
            </a:r>
          </a:p>
          <a:p>
            <a:pPr lvl="1"/>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up)">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up)">
                                      <p:cBhvr>
                                        <p:cTn id="12" dur="500"/>
                                        <p:tgtEl>
                                          <p:spTgt spid="206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6851">
                                            <p:txEl>
                                              <p:pRg st="2" end="2"/>
                                            </p:txEl>
                                          </p:spTgt>
                                        </p:tgtEl>
                                        <p:attrNameLst>
                                          <p:attrName>style.visibility</p:attrName>
                                        </p:attrNameLst>
                                      </p:cBhvr>
                                      <p:to>
                                        <p:strVal val="visible"/>
                                      </p:to>
                                    </p:set>
                                    <p:animEffect transition="in" filter="wipe(up)">
                                      <p:cBhvr>
                                        <p:cTn id="17" dur="500"/>
                                        <p:tgtEl>
                                          <p:spTgt spid="206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6851">
                                            <p:txEl>
                                              <p:pRg st="3" end="3"/>
                                            </p:txEl>
                                          </p:spTgt>
                                        </p:tgtEl>
                                        <p:attrNameLst>
                                          <p:attrName>style.visibility</p:attrName>
                                        </p:attrNameLst>
                                      </p:cBhvr>
                                      <p:to>
                                        <p:strVal val="visible"/>
                                      </p:to>
                                    </p:set>
                                    <p:animEffect transition="in" filter="wipe(up)">
                                      <p:cBhvr>
                                        <p:cTn id="22" dur="500"/>
                                        <p:tgtEl>
                                          <p:spTgt spid="206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06851">
                                            <p:txEl>
                                              <p:pRg st="4" end="4"/>
                                            </p:txEl>
                                          </p:spTgt>
                                        </p:tgtEl>
                                        <p:attrNameLst>
                                          <p:attrName>style.visibility</p:attrName>
                                        </p:attrNameLst>
                                      </p:cBhvr>
                                      <p:to>
                                        <p:strVal val="visible"/>
                                      </p:to>
                                    </p:set>
                                    <p:animEffect transition="in" filter="wipe(up)">
                                      <p:cBhvr>
                                        <p:cTn id="27" dur="500"/>
                                        <p:tgtEl>
                                          <p:spTgt spid="206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06851">
                                            <p:txEl>
                                              <p:pRg st="5" end="5"/>
                                            </p:txEl>
                                          </p:spTgt>
                                        </p:tgtEl>
                                        <p:attrNameLst>
                                          <p:attrName>style.visibility</p:attrName>
                                        </p:attrNameLst>
                                      </p:cBhvr>
                                      <p:to>
                                        <p:strVal val="visible"/>
                                      </p:to>
                                    </p:set>
                                    <p:animEffect transition="in" filter="wipe(up)">
                                      <p:cBhvr>
                                        <p:cTn id="32" dur="500"/>
                                        <p:tgtEl>
                                          <p:spTgt spid="206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06851">
                                            <p:txEl>
                                              <p:pRg st="6" end="6"/>
                                            </p:txEl>
                                          </p:spTgt>
                                        </p:tgtEl>
                                        <p:attrNameLst>
                                          <p:attrName>style.visibility</p:attrName>
                                        </p:attrNameLst>
                                      </p:cBhvr>
                                      <p:to>
                                        <p:strVal val="visible"/>
                                      </p:to>
                                    </p:set>
                                    <p:animEffect transition="in" filter="wipe(up)">
                                      <p:cBhvr>
                                        <p:cTn id="37" dur="500"/>
                                        <p:tgtEl>
                                          <p:spTgt spid="206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ln/>
        </p:spPr>
        <p:txBody>
          <a:bodyPr/>
          <a:lstStyle/>
          <a:p>
            <a:r>
              <a:rPr lang="en-US" dirty="0">
                <a:solidFill>
                  <a:srgbClr val="0070C0"/>
                </a:solidFill>
              </a:rPr>
              <a:t>INTRODUCTION</a:t>
            </a:r>
          </a:p>
        </p:txBody>
      </p:sp>
      <p:sp>
        <p:nvSpPr>
          <p:cNvPr id="207875" name="Rectangle 3"/>
          <p:cNvSpPr>
            <a:spLocks noGrp="1" noChangeArrowheads="1"/>
          </p:cNvSpPr>
          <p:nvPr>
            <p:ph type="body" idx="1"/>
          </p:nvPr>
        </p:nvSpPr>
        <p:spPr>
          <a:xfrm>
            <a:off x="228600" y="1295400"/>
            <a:ext cx="8686800" cy="5334000"/>
          </a:xfrm>
          <a:ln/>
        </p:spPr>
        <p:txBody>
          <a:bodyPr/>
          <a:lstStyle/>
          <a:p>
            <a:pPr>
              <a:buNone/>
            </a:pPr>
            <a:r>
              <a:rPr lang="en-US" b="1" dirty="0" smtClean="0">
                <a:latin typeface="Times New Roman" pitchFamily="18" charset="0"/>
                <a:cs typeface="Times New Roman" pitchFamily="18" charset="0"/>
              </a:rPr>
              <a:t>There are two </a:t>
            </a:r>
            <a:r>
              <a:rPr lang="en-US" b="1" dirty="0">
                <a:latin typeface="Times New Roman" pitchFamily="18" charset="0"/>
                <a:cs typeface="Times New Roman" pitchFamily="18" charset="0"/>
              </a:rPr>
              <a:t>of the most common documentation tools:</a:t>
            </a:r>
          </a:p>
          <a:p>
            <a:pPr lvl="1"/>
            <a:r>
              <a:rPr lang="en-US" sz="3200" b="1" dirty="0">
                <a:latin typeface="Times New Roman" pitchFamily="18" charset="0"/>
                <a:cs typeface="Times New Roman" pitchFamily="18" charset="0"/>
              </a:rPr>
              <a:t>Data flow diagrams</a:t>
            </a:r>
          </a:p>
          <a:p>
            <a:pPr>
              <a:buFontTx/>
              <a:buNone/>
            </a:pPr>
            <a:endParaRPr lang="en-US" b="1" dirty="0"/>
          </a:p>
        </p:txBody>
      </p:sp>
      <p:sp>
        <p:nvSpPr>
          <p:cNvPr id="207876" name="Rectangle 4"/>
          <p:cNvSpPr>
            <a:spLocks noChangeArrowheads="1"/>
          </p:cNvSpPr>
          <p:nvPr/>
        </p:nvSpPr>
        <p:spPr bwMode="auto">
          <a:xfrm>
            <a:off x="2819400" y="3200400"/>
            <a:ext cx="5562600" cy="35052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800" dirty="0">
                <a:latin typeface="Times New Roman" pitchFamily="18" charset="0"/>
                <a:cs typeface="Times New Roman" pitchFamily="18" charset="0"/>
              </a:rPr>
              <a:t>Graphical descriptions of the sources and destinations of data.  They show:</a:t>
            </a:r>
          </a:p>
          <a:p>
            <a:pPr marL="742950" lvl="1" indent="-285750">
              <a:spcBef>
                <a:spcPct val="20000"/>
              </a:spcBef>
              <a:buFontTx/>
              <a:buChar char="–"/>
            </a:pPr>
            <a:r>
              <a:rPr lang="en-US" sz="2800" dirty="0">
                <a:latin typeface="Times New Roman" pitchFamily="18" charset="0"/>
                <a:cs typeface="Times New Roman" pitchFamily="18" charset="0"/>
              </a:rPr>
              <a:t>Where data comes from</a:t>
            </a:r>
          </a:p>
          <a:p>
            <a:pPr marL="742950" lvl="1" indent="-285750">
              <a:spcBef>
                <a:spcPct val="20000"/>
              </a:spcBef>
              <a:buFontTx/>
              <a:buChar char="–"/>
            </a:pPr>
            <a:r>
              <a:rPr lang="en-US" sz="2800" dirty="0">
                <a:latin typeface="Times New Roman" pitchFamily="18" charset="0"/>
                <a:cs typeface="Times New Roman" pitchFamily="18" charset="0"/>
              </a:rPr>
              <a:t>How it flows</a:t>
            </a:r>
          </a:p>
          <a:p>
            <a:pPr marL="742950" lvl="1" indent="-285750">
              <a:spcBef>
                <a:spcPct val="20000"/>
              </a:spcBef>
              <a:buFontTx/>
              <a:buChar char="–"/>
            </a:pPr>
            <a:r>
              <a:rPr lang="en-US" sz="2800" dirty="0">
                <a:latin typeface="Times New Roman" pitchFamily="18" charset="0"/>
                <a:cs typeface="Times New Roman" pitchFamily="18" charset="0"/>
              </a:rPr>
              <a:t>The processes performed on it</a:t>
            </a:r>
          </a:p>
          <a:p>
            <a:pPr marL="742950" lvl="1" indent="-285750">
              <a:spcBef>
                <a:spcPct val="20000"/>
              </a:spcBef>
              <a:buFontTx/>
              <a:buChar char="–"/>
            </a:pPr>
            <a:r>
              <a:rPr lang="en-US" sz="2800" dirty="0">
                <a:latin typeface="Times New Roman" pitchFamily="18" charset="0"/>
                <a:cs typeface="Times New Roman" pitchFamily="18" charset="0"/>
              </a:rPr>
              <a:t>Where it goes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up)">
                                      <p:cBhvr>
                                        <p:cTn id="7" dur="500"/>
                                        <p:tgtEl>
                                          <p:spTgt spid="207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wipe(up)">
                                      <p:cBhvr>
                                        <p:cTn id="12" dur="500"/>
                                        <p:tgtEl>
                                          <p:spTgt spid="207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07876">
                                            <p:bg/>
                                          </p:spTgt>
                                        </p:tgtEl>
                                        <p:attrNameLst>
                                          <p:attrName>style.visibility</p:attrName>
                                        </p:attrNameLst>
                                      </p:cBhvr>
                                      <p:to>
                                        <p:strVal val="visible"/>
                                      </p:to>
                                    </p:set>
                                    <p:anim calcmode="lin" valueType="num">
                                      <p:cBhvr>
                                        <p:cTn id="17" dur="500" fill="hold"/>
                                        <p:tgtEl>
                                          <p:spTgt spid="207876">
                                            <p:bg/>
                                          </p:spTgt>
                                        </p:tgtEl>
                                        <p:attrNameLst>
                                          <p:attrName>ppt_w</p:attrName>
                                        </p:attrNameLst>
                                      </p:cBhvr>
                                      <p:tavLst>
                                        <p:tav tm="0">
                                          <p:val>
                                            <p:fltVal val="0"/>
                                          </p:val>
                                        </p:tav>
                                        <p:tav tm="100000">
                                          <p:val>
                                            <p:strVal val="#ppt_w"/>
                                          </p:val>
                                        </p:tav>
                                      </p:tavLst>
                                    </p:anim>
                                    <p:anim calcmode="lin" valueType="num">
                                      <p:cBhvr>
                                        <p:cTn id="18" dur="500" fill="hold"/>
                                        <p:tgtEl>
                                          <p:spTgt spid="207876">
                                            <p:bg/>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07876">
                                            <p:txEl>
                                              <p:pRg st="0" end="0"/>
                                            </p:txEl>
                                          </p:spTgt>
                                        </p:tgtEl>
                                        <p:attrNameLst>
                                          <p:attrName>style.visibility</p:attrName>
                                        </p:attrNameLst>
                                      </p:cBhvr>
                                      <p:to>
                                        <p:strVal val="visible"/>
                                      </p:to>
                                    </p:set>
                                    <p:anim calcmode="lin" valueType="num">
                                      <p:cBhvr>
                                        <p:cTn id="23" dur="500" fill="hold"/>
                                        <p:tgtEl>
                                          <p:spTgt spid="207876">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20787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207876">
                                            <p:txEl>
                                              <p:pRg st="1" end="1"/>
                                            </p:txEl>
                                          </p:spTgt>
                                        </p:tgtEl>
                                        <p:attrNameLst>
                                          <p:attrName>style.visibility</p:attrName>
                                        </p:attrNameLst>
                                      </p:cBhvr>
                                      <p:to>
                                        <p:strVal val="visible"/>
                                      </p:to>
                                    </p:set>
                                    <p:anim calcmode="lin" valueType="num">
                                      <p:cBhvr>
                                        <p:cTn id="29" dur="500" fill="hold"/>
                                        <p:tgtEl>
                                          <p:spTgt spid="207876">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20787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207876">
                                            <p:txEl>
                                              <p:pRg st="2" end="2"/>
                                            </p:txEl>
                                          </p:spTgt>
                                        </p:tgtEl>
                                        <p:attrNameLst>
                                          <p:attrName>style.visibility</p:attrName>
                                        </p:attrNameLst>
                                      </p:cBhvr>
                                      <p:to>
                                        <p:strVal val="visible"/>
                                      </p:to>
                                    </p:set>
                                    <p:anim calcmode="lin" valueType="num">
                                      <p:cBhvr>
                                        <p:cTn id="35" dur="500" fill="hold"/>
                                        <p:tgtEl>
                                          <p:spTgt spid="207876">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20787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207876">
                                            <p:txEl>
                                              <p:pRg st="3" end="3"/>
                                            </p:txEl>
                                          </p:spTgt>
                                        </p:tgtEl>
                                        <p:attrNameLst>
                                          <p:attrName>style.visibility</p:attrName>
                                        </p:attrNameLst>
                                      </p:cBhvr>
                                      <p:to>
                                        <p:strVal val="visible"/>
                                      </p:to>
                                    </p:set>
                                    <p:anim calcmode="lin" valueType="num">
                                      <p:cBhvr>
                                        <p:cTn id="41" dur="500" fill="hold"/>
                                        <p:tgtEl>
                                          <p:spTgt spid="207876">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20787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207876">
                                            <p:txEl>
                                              <p:pRg st="4" end="4"/>
                                            </p:txEl>
                                          </p:spTgt>
                                        </p:tgtEl>
                                        <p:attrNameLst>
                                          <p:attrName>style.visibility</p:attrName>
                                        </p:attrNameLst>
                                      </p:cBhvr>
                                      <p:to>
                                        <p:strVal val="visible"/>
                                      </p:to>
                                    </p:set>
                                    <p:anim calcmode="lin" valueType="num">
                                      <p:cBhvr>
                                        <p:cTn id="47" dur="500" fill="hold"/>
                                        <p:tgtEl>
                                          <p:spTgt spid="207876">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207876">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5" autoUpdateAnimBg="0"/>
      <p:bldP spid="207876" grpId="0" build="p" bldLvl="2"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ln/>
        </p:spPr>
        <p:txBody>
          <a:bodyPr/>
          <a:lstStyle/>
          <a:p>
            <a:r>
              <a:rPr lang="en-US" dirty="0">
                <a:solidFill>
                  <a:srgbClr val="00B0F0"/>
                </a:solidFill>
              </a:rPr>
              <a:t>INTRODUCTION</a:t>
            </a:r>
          </a:p>
        </p:txBody>
      </p:sp>
      <p:sp>
        <p:nvSpPr>
          <p:cNvPr id="208899" name="Rectangle 3"/>
          <p:cNvSpPr>
            <a:spLocks noGrp="1" noChangeArrowheads="1"/>
          </p:cNvSpPr>
          <p:nvPr>
            <p:ph type="body" idx="1"/>
          </p:nvPr>
        </p:nvSpPr>
        <p:spPr>
          <a:xfrm>
            <a:off x="228600" y="1600200"/>
            <a:ext cx="8686800" cy="5105400"/>
          </a:xfrm>
          <a:ln/>
        </p:spPr>
        <p:txBody>
          <a:bodyPr/>
          <a:lstStyle/>
          <a:p>
            <a:pPr>
              <a:buNone/>
            </a:pPr>
            <a:r>
              <a:rPr lang="en-US" dirty="0" smtClean="0">
                <a:latin typeface="Times New Roman" pitchFamily="18" charset="0"/>
                <a:cs typeface="Times New Roman" pitchFamily="18" charset="0"/>
              </a:rPr>
              <a:t>There are </a:t>
            </a:r>
            <a:r>
              <a:rPr lang="en-US" dirty="0">
                <a:latin typeface="Times New Roman" pitchFamily="18" charset="0"/>
                <a:cs typeface="Times New Roman" pitchFamily="18" charset="0"/>
              </a:rPr>
              <a:t>two of the most common documentation tools:</a:t>
            </a:r>
          </a:p>
          <a:p>
            <a:pPr lvl="1"/>
            <a:r>
              <a:rPr lang="en-US" sz="3200" dirty="0">
                <a:latin typeface="Times New Roman" pitchFamily="18" charset="0"/>
                <a:cs typeface="Times New Roman" pitchFamily="18" charset="0"/>
              </a:rPr>
              <a:t>Data flow diagrams</a:t>
            </a:r>
          </a:p>
          <a:p>
            <a:pPr lvl="1"/>
            <a:r>
              <a:rPr lang="en-US" sz="3200" b="1" dirty="0">
                <a:latin typeface="Times New Roman" pitchFamily="18" charset="0"/>
                <a:cs typeface="Times New Roman" pitchFamily="18" charset="0"/>
              </a:rPr>
              <a:t>Flowcharts</a:t>
            </a:r>
          </a:p>
          <a:p>
            <a:pPr>
              <a:buFontTx/>
              <a:buNone/>
            </a:pPr>
            <a:endParaRPr lang="en-US" dirty="0"/>
          </a:p>
        </p:txBody>
      </p:sp>
      <p:sp>
        <p:nvSpPr>
          <p:cNvPr id="208900" name="Rectangle 4"/>
          <p:cNvSpPr>
            <a:spLocks noChangeArrowheads="1"/>
          </p:cNvSpPr>
          <p:nvPr/>
        </p:nvSpPr>
        <p:spPr bwMode="auto">
          <a:xfrm>
            <a:off x="304800" y="3810000"/>
            <a:ext cx="8534400" cy="2819400"/>
          </a:xfrm>
          <a:prstGeom prst="rect">
            <a:avLst/>
          </a:prstGeom>
          <a:solidFill>
            <a:schemeClr val="bg1"/>
          </a:solidFill>
          <a:ln w="57150">
            <a:solidFill>
              <a:srgbClr val="0000FF"/>
            </a:solidFill>
            <a:miter lim="800000"/>
            <a:headEnd/>
            <a:tailEnd/>
          </a:ln>
          <a:effectLst/>
        </p:spPr>
        <p:txBody>
          <a:bodyPr/>
          <a:lstStyle/>
          <a:p>
            <a:pPr marL="342900" indent="-342900">
              <a:spcBef>
                <a:spcPct val="20000"/>
              </a:spcBef>
              <a:buFontTx/>
              <a:buChar char="•"/>
            </a:pPr>
            <a:r>
              <a:rPr lang="en-US" sz="2400" dirty="0">
                <a:latin typeface="Times New Roman" pitchFamily="18" charset="0"/>
                <a:cs typeface="Times New Roman" pitchFamily="18" charset="0"/>
              </a:rPr>
              <a:t>Include three types:</a:t>
            </a:r>
          </a:p>
          <a:p>
            <a:pPr marL="742950" lvl="1" indent="-285750">
              <a:spcBef>
                <a:spcPct val="20000"/>
              </a:spcBef>
              <a:buFontTx/>
              <a:buChar char="–"/>
            </a:pPr>
            <a:r>
              <a:rPr lang="en-US" sz="2400" dirty="0">
                <a:latin typeface="Times New Roman" pitchFamily="18" charset="0"/>
                <a:cs typeface="Times New Roman" pitchFamily="18" charset="0"/>
              </a:rPr>
              <a:t>Document flowcharts describe the flow of documents and information between departments or units.</a:t>
            </a:r>
          </a:p>
          <a:p>
            <a:pPr marL="742950" lvl="1" indent="-285750">
              <a:spcBef>
                <a:spcPct val="20000"/>
              </a:spcBef>
              <a:buFontTx/>
              <a:buChar char="–"/>
            </a:pPr>
            <a:r>
              <a:rPr lang="en-US" sz="2400" dirty="0">
                <a:latin typeface="Times New Roman" pitchFamily="18" charset="0"/>
                <a:cs typeface="Times New Roman" pitchFamily="18" charset="0"/>
              </a:rPr>
              <a:t>System flowcharts describe the relationship between inputs, processing, and outputs for a system.</a:t>
            </a:r>
          </a:p>
          <a:p>
            <a:pPr marL="742950" lvl="1" indent="-285750">
              <a:spcBef>
                <a:spcPct val="20000"/>
              </a:spcBef>
              <a:buFontTx/>
              <a:buChar char="–"/>
            </a:pPr>
            <a:r>
              <a:rPr lang="en-US" sz="2400" dirty="0">
                <a:latin typeface="Times New Roman" pitchFamily="18" charset="0"/>
                <a:cs typeface="Times New Roman" pitchFamily="18" charset="0"/>
              </a:rPr>
              <a:t>Program flowcharts describe the sequence of logical operations performed in a computer program.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8900">
                                            <p:bg/>
                                          </p:spTgt>
                                        </p:tgtEl>
                                        <p:attrNameLst>
                                          <p:attrName>style.visibility</p:attrName>
                                        </p:attrNameLst>
                                      </p:cBhvr>
                                      <p:to>
                                        <p:strVal val="visible"/>
                                      </p:to>
                                    </p:set>
                                    <p:anim calcmode="lin" valueType="num">
                                      <p:cBhvr>
                                        <p:cTn id="7" dur="500" fill="hold"/>
                                        <p:tgtEl>
                                          <p:spTgt spid="208900">
                                            <p:bg/>
                                          </p:spTgt>
                                        </p:tgtEl>
                                        <p:attrNameLst>
                                          <p:attrName>ppt_w</p:attrName>
                                        </p:attrNameLst>
                                      </p:cBhvr>
                                      <p:tavLst>
                                        <p:tav tm="0">
                                          <p:val>
                                            <p:fltVal val="0"/>
                                          </p:val>
                                        </p:tav>
                                        <p:tav tm="100000">
                                          <p:val>
                                            <p:strVal val="#ppt_w"/>
                                          </p:val>
                                        </p:tav>
                                      </p:tavLst>
                                    </p:anim>
                                    <p:anim calcmode="lin" valueType="num">
                                      <p:cBhvr>
                                        <p:cTn id="8" dur="500" fill="hold"/>
                                        <p:tgtEl>
                                          <p:spTgt spid="208900">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8900">
                                            <p:txEl>
                                              <p:pRg st="0" end="0"/>
                                            </p:txEl>
                                          </p:spTgt>
                                        </p:tgtEl>
                                        <p:attrNameLst>
                                          <p:attrName>style.visibility</p:attrName>
                                        </p:attrNameLst>
                                      </p:cBhvr>
                                      <p:to>
                                        <p:strVal val="visible"/>
                                      </p:to>
                                    </p:set>
                                    <p:anim calcmode="lin" valueType="num">
                                      <p:cBhvr>
                                        <p:cTn id="13" dur="500" fill="hold"/>
                                        <p:tgtEl>
                                          <p:spTgt spid="20890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89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08900">
                                            <p:txEl>
                                              <p:pRg st="1" end="1"/>
                                            </p:txEl>
                                          </p:spTgt>
                                        </p:tgtEl>
                                        <p:attrNameLst>
                                          <p:attrName>style.visibility</p:attrName>
                                        </p:attrNameLst>
                                      </p:cBhvr>
                                      <p:to>
                                        <p:strVal val="visible"/>
                                      </p:to>
                                    </p:set>
                                    <p:anim calcmode="lin" valueType="num">
                                      <p:cBhvr>
                                        <p:cTn id="19" dur="500" fill="hold"/>
                                        <p:tgtEl>
                                          <p:spTgt spid="208900">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0890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8900">
                                            <p:txEl>
                                              <p:pRg st="2" end="2"/>
                                            </p:txEl>
                                          </p:spTgt>
                                        </p:tgtEl>
                                        <p:attrNameLst>
                                          <p:attrName>style.visibility</p:attrName>
                                        </p:attrNameLst>
                                      </p:cBhvr>
                                      <p:to>
                                        <p:strVal val="visible"/>
                                      </p:to>
                                    </p:set>
                                    <p:anim calcmode="lin" valueType="num">
                                      <p:cBhvr>
                                        <p:cTn id="25" dur="500" fill="hold"/>
                                        <p:tgtEl>
                                          <p:spTgt spid="208900">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890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08900">
                                            <p:txEl>
                                              <p:pRg st="3" end="3"/>
                                            </p:txEl>
                                          </p:spTgt>
                                        </p:tgtEl>
                                        <p:attrNameLst>
                                          <p:attrName>style.visibility</p:attrName>
                                        </p:attrNameLst>
                                      </p:cBhvr>
                                      <p:to>
                                        <p:strVal val="visible"/>
                                      </p:to>
                                    </p:set>
                                    <p:anim calcmode="lin" valueType="num">
                                      <p:cBhvr>
                                        <p:cTn id="31" dur="500" fill="hold"/>
                                        <p:tgtEl>
                                          <p:spTgt spid="20890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08900">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bldLvl="2"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274638"/>
            <a:ext cx="8229600" cy="792162"/>
          </a:xfrm>
          <a:ln/>
        </p:spPr>
        <p:txBody>
          <a:bodyPr/>
          <a:lstStyle/>
          <a:p>
            <a:r>
              <a:rPr lang="en-US" dirty="0">
                <a:solidFill>
                  <a:srgbClr val="00B0F0"/>
                </a:solidFill>
              </a:rPr>
              <a:t>INTRODUCTION</a:t>
            </a:r>
          </a:p>
        </p:txBody>
      </p:sp>
      <p:sp>
        <p:nvSpPr>
          <p:cNvPr id="211971" name="Rectangle 3"/>
          <p:cNvSpPr>
            <a:spLocks noGrp="1" noChangeArrowheads="1"/>
          </p:cNvSpPr>
          <p:nvPr>
            <p:ph type="body" idx="1"/>
          </p:nvPr>
        </p:nvSpPr>
        <p:spPr>
          <a:xfrm>
            <a:off x="457200" y="990600"/>
            <a:ext cx="8229600" cy="5486400"/>
          </a:xfrm>
          <a:ln/>
        </p:spPr>
        <p:txBody>
          <a:bodyPr>
            <a:normAutofit/>
          </a:bodyPr>
          <a:lstStyle/>
          <a:p>
            <a:r>
              <a:rPr lang="en-US" b="1" dirty="0">
                <a:latin typeface="Times New Roman" pitchFamily="18" charset="0"/>
                <a:cs typeface="Times New Roman" pitchFamily="18" charset="0"/>
              </a:rPr>
              <a:t>Which method should you use—flowcharts or </a:t>
            </a:r>
            <a:r>
              <a:rPr lang="en-US" b="1" dirty="0" smtClean="0">
                <a:latin typeface="Times New Roman" pitchFamily="18" charset="0"/>
                <a:cs typeface="Times New Roman" pitchFamily="18" charset="0"/>
              </a:rPr>
              <a:t>DFDs</a:t>
            </a:r>
            <a:r>
              <a:rPr lang="en-US" b="1" dirty="0">
                <a:latin typeface="Times New Roman" pitchFamily="18" charset="0"/>
                <a:cs typeface="Times New Roman" pitchFamily="18" charset="0"/>
              </a:rPr>
              <a:t>?</a:t>
            </a:r>
          </a:p>
          <a:p>
            <a:pPr lvl="1">
              <a:buFont typeface="Wingdings" pitchFamily="2" charset="2"/>
              <a:buChar char="Ø"/>
            </a:pPr>
            <a:r>
              <a:rPr lang="en-US" sz="3200" b="1" dirty="0">
                <a:latin typeface="Times New Roman" pitchFamily="18" charset="0"/>
                <a:cs typeface="Times New Roman" pitchFamily="18" charset="0"/>
              </a:rPr>
              <a:t>62.5% of </a:t>
            </a:r>
            <a:r>
              <a:rPr lang="en-US" sz="3200" b="1" dirty="0" smtClean="0">
                <a:latin typeface="Times New Roman" pitchFamily="18" charset="0"/>
                <a:cs typeface="Times New Roman" pitchFamily="18" charset="0"/>
              </a:rPr>
              <a:t>AIS </a:t>
            </a:r>
            <a:r>
              <a:rPr lang="en-US" sz="3200" b="1" dirty="0">
                <a:latin typeface="Times New Roman" pitchFamily="18" charset="0"/>
                <a:cs typeface="Times New Roman" pitchFamily="18" charset="0"/>
              </a:rPr>
              <a:t>professionals use DFDs.</a:t>
            </a:r>
          </a:p>
          <a:p>
            <a:pPr lvl="1">
              <a:buFont typeface="Wingdings" pitchFamily="2" charset="2"/>
              <a:buChar char="Ø"/>
            </a:pPr>
            <a:r>
              <a:rPr lang="en-US" sz="3200" b="1" dirty="0">
                <a:latin typeface="Times New Roman" pitchFamily="18" charset="0"/>
                <a:cs typeface="Times New Roman" pitchFamily="18" charset="0"/>
              </a:rPr>
              <a:t>97.6% use flowcharts.</a:t>
            </a:r>
          </a:p>
          <a:p>
            <a:pPr lvl="1">
              <a:buFont typeface="Wingdings" pitchFamily="2" charset="2"/>
              <a:buChar char="Ø"/>
            </a:pPr>
            <a:r>
              <a:rPr lang="en-US" sz="3200" b="1" dirty="0">
                <a:latin typeface="Times New Roman" pitchFamily="18" charset="0"/>
                <a:cs typeface="Times New Roman" pitchFamily="18" charset="0"/>
              </a:rPr>
              <a:t>Both can be prepared relatively simply using available software.</a:t>
            </a:r>
          </a:p>
          <a:p>
            <a:pPr lvl="1">
              <a:buFont typeface="Wingdings" pitchFamily="2" charset="2"/>
              <a:buChar char="Ø"/>
            </a:pPr>
            <a:r>
              <a:rPr lang="en-US" sz="3200" b="1" dirty="0">
                <a:latin typeface="Times New Roman" pitchFamily="18" charset="0"/>
                <a:cs typeface="Times New Roman" pitchFamily="18" charset="0"/>
              </a:rPr>
              <a:t>Both are tested on professional exams</a:t>
            </a:r>
            <a:r>
              <a:rPr lang="en-US" sz="3200" b="1" dirty="0" smtClean="0">
                <a:latin typeface="Times New Roman" pitchFamily="18" charset="0"/>
                <a:cs typeface="Times New Roman" pitchFamily="18" charset="0"/>
              </a:rPr>
              <a:t>.</a:t>
            </a:r>
          </a:p>
          <a:p>
            <a:pPr lvl="1">
              <a:buFont typeface="Wingdings" pitchFamily="2" charset="2"/>
              <a:buChar char="q"/>
            </a:pPr>
            <a:r>
              <a:rPr lang="en-US" sz="3200" b="1" dirty="0" smtClean="0">
                <a:latin typeface="Times New Roman" pitchFamily="18" charset="0"/>
                <a:cs typeface="Times New Roman" pitchFamily="18" charset="0"/>
              </a:rPr>
              <a:t>You need to know them both.</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up)">
                                      <p:cBhvr>
                                        <p:cTn id="7" dur="500"/>
                                        <p:tgtEl>
                                          <p:spTgt spid="211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wipe(up)">
                                      <p:cBhvr>
                                        <p:cTn id="12" dur="500"/>
                                        <p:tgtEl>
                                          <p:spTgt spid="211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wipe(up)">
                                      <p:cBhvr>
                                        <p:cTn id="17" dur="500"/>
                                        <p:tgtEl>
                                          <p:spTgt spid="211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11971">
                                            <p:txEl>
                                              <p:pRg st="3" end="3"/>
                                            </p:txEl>
                                          </p:spTgt>
                                        </p:tgtEl>
                                        <p:attrNameLst>
                                          <p:attrName>style.visibility</p:attrName>
                                        </p:attrNameLst>
                                      </p:cBhvr>
                                      <p:to>
                                        <p:strVal val="visible"/>
                                      </p:to>
                                    </p:set>
                                    <p:animEffect transition="in" filter="wipe(up)">
                                      <p:cBhvr>
                                        <p:cTn id="22" dur="500"/>
                                        <p:tgtEl>
                                          <p:spTgt spid="211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1971">
                                            <p:txEl>
                                              <p:pRg st="4" end="4"/>
                                            </p:txEl>
                                          </p:spTgt>
                                        </p:tgtEl>
                                        <p:attrNameLst>
                                          <p:attrName>style.visibility</p:attrName>
                                        </p:attrNameLst>
                                      </p:cBhvr>
                                      <p:to>
                                        <p:strVal val="visible"/>
                                      </p:to>
                                    </p:set>
                                    <p:animEffect transition="in" filter="wipe(up)">
                                      <p:cBhvr>
                                        <p:cTn id="27" dur="500"/>
                                        <p:tgtEl>
                                          <p:spTgt spid="2119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11971">
                                            <p:txEl>
                                              <p:pRg st="5" end="5"/>
                                            </p:txEl>
                                          </p:spTgt>
                                        </p:tgtEl>
                                        <p:attrNameLst>
                                          <p:attrName>style.visibility</p:attrName>
                                        </p:attrNameLst>
                                      </p:cBhvr>
                                      <p:to>
                                        <p:strVal val="visible"/>
                                      </p:to>
                                    </p:set>
                                    <p:animEffect transition="in" filter="wipe(up)">
                                      <p:cBhvr>
                                        <p:cTn id="32" dur="500"/>
                                        <p:tgtEl>
                                          <p:spTgt spid="211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ln/>
        </p:spPr>
        <p:txBody>
          <a:bodyPr/>
          <a:lstStyle/>
          <a:p>
            <a:r>
              <a:rPr lang="en-US" dirty="0">
                <a:solidFill>
                  <a:srgbClr val="00B0F0"/>
                </a:solidFill>
              </a:rPr>
              <a:t>DATA FLOW DIAGRAMS</a:t>
            </a:r>
          </a:p>
        </p:txBody>
      </p:sp>
      <p:sp>
        <p:nvSpPr>
          <p:cNvPr id="214019" name="Rectangle 3"/>
          <p:cNvSpPr>
            <a:spLocks noGrp="1" noChangeArrowheads="1"/>
          </p:cNvSpPr>
          <p:nvPr>
            <p:ph type="body" idx="1"/>
          </p:nvPr>
        </p:nvSpPr>
        <p:spPr>
          <a:xfrm>
            <a:off x="457200" y="1600200"/>
            <a:ext cx="8229600" cy="4876800"/>
          </a:xfrm>
          <a:ln/>
        </p:spPr>
        <p:txBody>
          <a:bodyPr>
            <a:normAutofit/>
          </a:bodyPr>
          <a:lstStyle/>
          <a:p>
            <a:r>
              <a:rPr lang="en-US" sz="3600" dirty="0">
                <a:latin typeface="Times New Roman" pitchFamily="18" charset="0"/>
                <a:cs typeface="Times New Roman" pitchFamily="18" charset="0"/>
              </a:rPr>
              <a:t>A data flow diagram (DFD) graphically describes the flow of data within an organization.  It is used to:</a:t>
            </a:r>
          </a:p>
          <a:p>
            <a:pPr lvl="1">
              <a:buFont typeface="Wingdings" pitchFamily="2" charset="2"/>
              <a:buChar char="q"/>
            </a:pPr>
            <a:r>
              <a:rPr lang="en-US" sz="3600" dirty="0">
                <a:latin typeface="Times New Roman" pitchFamily="18" charset="0"/>
                <a:cs typeface="Times New Roman" pitchFamily="18" charset="0"/>
              </a:rPr>
              <a:t>Document existing systems</a:t>
            </a:r>
          </a:p>
          <a:p>
            <a:pPr lvl="1">
              <a:buFont typeface="Wingdings" pitchFamily="2" charset="2"/>
              <a:buChar char="q"/>
            </a:pPr>
            <a:r>
              <a:rPr lang="en-US" sz="3600" dirty="0">
                <a:latin typeface="Times New Roman" pitchFamily="18" charset="0"/>
                <a:cs typeface="Times New Roman" pitchFamily="18" charset="0"/>
              </a:rPr>
              <a:t>Plan and design new </a:t>
            </a:r>
            <a:r>
              <a:rPr lang="en-US" sz="3600" dirty="0" smtClean="0">
                <a:latin typeface="Times New Roman" pitchFamily="18" charset="0"/>
                <a:cs typeface="Times New Roman" pitchFamily="18" charset="0"/>
              </a:rPr>
              <a:t>systems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4018"/>
                                        </p:tgtEl>
                                        <p:attrNameLst>
                                          <p:attrName>style.visibility</p:attrName>
                                        </p:attrNameLst>
                                      </p:cBhvr>
                                      <p:to>
                                        <p:strVal val="visible"/>
                                      </p:to>
                                    </p:set>
                                    <p:anim calcmode="lin" valueType="num">
                                      <p:cBhvr>
                                        <p:cTn id="7" dur="500" fill="hold"/>
                                        <p:tgtEl>
                                          <p:spTgt spid="214018"/>
                                        </p:tgtEl>
                                        <p:attrNameLst>
                                          <p:attrName>ppt_w</p:attrName>
                                        </p:attrNameLst>
                                      </p:cBhvr>
                                      <p:tavLst>
                                        <p:tav tm="0">
                                          <p:val>
                                            <p:fltVal val="0"/>
                                          </p:val>
                                        </p:tav>
                                        <p:tav tm="100000">
                                          <p:val>
                                            <p:strVal val="#ppt_w"/>
                                          </p:val>
                                        </p:tav>
                                      </p:tavLst>
                                    </p:anim>
                                    <p:anim calcmode="lin" valueType="num">
                                      <p:cBhvr>
                                        <p:cTn id="8" dur="500" fill="hold"/>
                                        <p:tgtEl>
                                          <p:spTgt spid="21401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14019">
                                            <p:txEl>
                                              <p:pRg st="0" end="0"/>
                                            </p:txEl>
                                          </p:spTgt>
                                        </p:tgtEl>
                                        <p:attrNameLst>
                                          <p:attrName>style.visibility</p:attrName>
                                        </p:attrNameLst>
                                      </p:cBhvr>
                                      <p:to>
                                        <p:strVal val="visible"/>
                                      </p:to>
                                    </p:set>
                                    <p:animEffect transition="in" filter="wipe(up)">
                                      <p:cBhvr>
                                        <p:cTn id="13" dur="500"/>
                                        <p:tgtEl>
                                          <p:spTgt spid="21401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14019">
                                            <p:txEl>
                                              <p:pRg st="1" end="1"/>
                                            </p:txEl>
                                          </p:spTgt>
                                        </p:tgtEl>
                                        <p:attrNameLst>
                                          <p:attrName>style.visibility</p:attrName>
                                        </p:attrNameLst>
                                      </p:cBhvr>
                                      <p:to>
                                        <p:strVal val="visible"/>
                                      </p:to>
                                    </p:set>
                                    <p:animEffect transition="in" filter="wipe(up)">
                                      <p:cBhvr>
                                        <p:cTn id="18" dur="500"/>
                                        <p:tgtEl>
                                          <p:spTgt spid="21401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14019">
                                            <p:txEl>
                                              <p:pRg st="2" end="2"/>
                                            </p:txEl>
                                          </p:spTgt>
                                        </p:tgtEl>
                                        <p:attrNameLst>
                                          <p:attrName>style.visibility</p:attrName>
                                        </p:attrNameLst>
                                      </p:cBhvr>
                                      <p:to>
                                        <p:strVal val="visible"/>
                                      </p:to>
                                    </p:set>
                                    <p:animEffect transition="in" filter="wipe(up)">
                                      <p:cBhvr>
                                        <p:cTn id="23" dur="500"/>
                                        <p:tgtEl>
                                          <p:spTgt spid="2140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autoUpdateAnimBg="0"/>
      <p:bldP spid="214019" grpId="0" build="p" bldLvl="5"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1816</Words>
  <Application>Microsoft Office PowerPoint</Application>
  <PresentationFormat>On-screen Show (4:3)</PresentationFormat>
  <Paragraphs>484</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CHAPTER 5</vt:lpstr>
      <vt:lpstr>INTRODUCTION</vt:lpstr>
      <vt:lpstr>INTRODUCTION</vt:lpstr>
      <vt:lpstr>INTRODUCTION</vt:lpstr>
      <vt:lpstr>INTRODUCTION</vt:lpstr>
      <vt:lpstr>INTRODUCTION</vt:lpstr>
      <vt:lpstr>INTRODUCTION</vt:lpstr>
      <vt:lpstr>INTRODUCTION</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DATA FLOW DIAGRAMS</vt:lpstr>
      <vt:lpstr>FLOWCHARTS</vt:lpstr>
      <vt:lpstr>A. DOCUMENT FLOWCHARTS</vt:lpstr>
      <vt:lpstr>DOCUMENT FLOWCHARTS</vt:lpstr>
      <vt:lpstr>Slide 30</vt:lpstr>
      <vt:lpstr>FLOWCHARTS VS. DFDs</vt:lpstr>
      <vt:lpstr>FLOWCHARTS VS. DFDs</vt:lpstr>
      <vt:lpstr>Slide 33</vt:lpstr>
      <vt:lpstr>Slide 34</vt:lpstr>
      <vt:lpstr>FLOWCHARTS VS. DFDs</vt:lpstr>
      <vt:lpstr>Slide 36</vt:lpstr>
      <vt:lpstr>Slide 37</vt:lpstr>
      <vt:lpstr>FLOWCHARTS VS. DFDs</vt:lpstr>
      <vt:lpstr>B. SYSTEM FLOWCHARTS</vt:lpstr>
      <vt:lpstr>SYSTEM FLOWCHARTS</vt:lpstr>
      <vt:lpstr>SYSTEM FLOWCHARTS</vt:lpstr>
      <vt:lpstr>SYSTEM FLOWCHARTS</vt:lpstr>
      <vt:lpstr>PROGRAM FLOWCHARTS</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HP</dc:creator>
  <cp:lastModifiedBy>HP</cp:lastModifiedBy>
  <cp:revision>81</cp:revision>
  <dcterms:created xsi:type="dcterms:W3CDTF">2014-06-14T13:43:19Z</dcterms:created>
  <dcterms:modified xsi:type="dcterms:W3CDTF">2015-11-02T07:03:41Z</dcterms:modified>
</cp:coreProperties>
</file>