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8"/>
  </p:notesMasterIdLst>
  <p:sldIdLst>
    <p:sldId id="256" r:id="rId2"/>
    <p:sldId id="258" r:id="rId3"/>
    <p:sldId id="257" r:id="rId4"/>
    <p:sldId id="259" r:id="rId5"/>
    <p:sldId id="260" r:id="rId6"/>
    <p:sldId id="261" r:id="rId7"/>
    <p:sldId id="262" r:id="rId8"/>
    <p:sldId id="267"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 id="278" r:id="rId24"/>
    <p:sldId id="282" r:id="rId25"/>
    <p:sldId id="279" r:id="rId26"/>
    <p:sldId id="280" r:id="rId27"/>
    <p:sldId id="281" r:id="rId28"/>
    <p:sldId id="283" r:id="rId29"/>
    <p:sldId id="284" r:id="rId30"/>
    <p:sldId id="294" r:id="rId31"/>
    <p:sldId id="285" r:id="rId32"/>
    <p:sldId id="293" r:id="rId33"/>
    <p:sldId id="286" r:id="rId34"/>
    <p:sldId id="287" r:id="rId35"/>
    <p:sldId id="288" r:id="rId36"/>
    <p:sldId id="289" r:id="rId37"/>
    <p:sldId id="290" r:id="rId38"/>
    <p:sldId id="295" r:id="rId39"/>
    <p:sldId id="291" r:id="rId40"/>
    <p:sldId id="292" r:id="rId41"/>
    <p:sldId id="299" r:id="rId42"/>
    <p:sldId id="300" r:id="rId43"/>
    <p:sldId id="298" r:id="rId44"/>
    <p:sldId id="301" r:id="rId45"/>
    <p:sldId id="302" r:id="rId46"/>
    <p:sldId id="296"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66" autoAdjust="0"/>
    <p:restoredTop sz="92549" autoAdjust="0"/>
  </p:normalViewPr>
  <p:slideViewPr>
    <p:cSldViewPr>
      <p:cViewPr>
        <p:scale>
          <a:sx n="71" d="100"/>
          <a:sy n="71" d="100"/>
        </p:scale>
        <p:origin x="-159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8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D28045-BE2E-49ED-9E14-8E3BF6586EDE}" type="datetimeFigureOut">
              <a:rPr lang="en-US" smtClean="0"/>
              <a:pPr/>
              <a:t>10/28/2016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7FDDAE-1053-4317-ACBD-6668FD2976A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2E7FDDAE-1053-4317-ACBD-6668FD2976A7}"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CFB501C2-44A0-4D1E-A076-36F3D995D5A4}"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p:wheel spokes="8"/>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FB501C2-44A0-4D1E-A076-36F3D995D5A4}" type="slidenum">
              <a:rPr lang="en-US" smtClean="0"/>
              <a:pPr/>
              <a:t>‹#›</a:t>
            </a:fld>
            <a:endParaRPr lang="en-US" dirty="0"/>
          </a:p>
        </p:txBody>
      </p:sp>
    </p:spTree>
  </p:cSld>
  <p:clrMapOvr>
    <a:masterClrMapping/>
  </p:clrMapOvr>
  <p:transition>
    <p:wheel spokes="8"/>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FB501C2-44A0-4D1E-A076-36F3D995D5A4}" type="slidenum">
              <a:rPr lang="en-US" smtClean="0"/>
              <a:pPr/>
              <a:t>‹#›</a:t>
            </a:fld>
            <a:endParaRPr lang="en-US" dirty="0"/>
          </a:p>
        </p:txBody>
      </p:sp>
    </p:spTree>
  </p:cSld>
  <p:clrMapOvr>
    <a:masterClrMapping/>
  </p:clrMapOvr>
  <p:transition>
    <p:wheel spokes="8"/>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FB501C2-44A0-4D1E-A076-36F3D995D5A4}" type="slidenum">
              <a:rPr lang="en-US" smtClean="0"/>
              <a:pPr/>
              <a:t>‹#›</a:t>
            </a:fld>
            <a:endParaRPr lang="en-US" dirty="0"/>
          </a:p>
        </p:txBody>
      </p:sp>
    </p:spTree>
  </p:cSld>
  <p:clrMapOvr>
    <a:masterClrMapping/>
  </p:clrMapOvr>
  <p:transition>
    <p:wheel spokes="8"/>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CFB501C2-44A0-4D1E-A076-36F3D995D5A4}"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transition>
    <p:wheel spokes="8"/>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FB501C2-44A0-4D1E-A076-36F3D995D5A4}" type="slidenum">
              <a:rPr lang="en-US" smtClean="0"/>
              <a:pPr/>
              <a:t>‹#›</a:t>
            </a:fld>
            <a:endParaRPr lang="en-US" dirty="0"/>
          </a:p>
        </p:txBody>
      </p:sp>
    </p:spTree>
  </p:cSld>
  <p:clrMapOvr>
    <a:masterClrMapping/>
  </p:clrMapOvr>
  <p:transition>
    <p:wheel spokes="8"/>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CFB501C2-44A0-4D1E-A076-36F3D995D5A4}" type="slidenum">
              <a:rPr lang="en-US" smtClean="0"/>
              <a:pPr/>
              <a:t>‹#›</a:t>
            </a:fld>
            <a:endParaRPr lang="en-US" dirty="0"/>
          </a:p>
        </p:txBody>
      </p:sp>
    </p:spTree>
  </p:cSld>
  <p:clrMapOvr>
    <a:masterClrMapping/>
  </p:clrMapOvr>
  <p:transition>
    <p:wheel spokes="8"/>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CFB501C2-44A0-4D1E-A076-36F3D995D5A4}" type="slidenum">
              <a:rPr lang="en-US" smtClean="0"/>
              <a:pPr/>
              <a:t>‹#›</a:t>
            </a:fld>
            <a:endParaRPr lang="en-US" dirty="0"/>
          </a:p>
        </p:txBody>
      </p:sp>
    </p:spTree>
  </p:cSld>
  <p:clrMapOvr>
    <a:masterClrMapping/>
  </p:clrMapOvr>
  <p:transition>
    <p:wheel spokes="8"/>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CFB501C2-44A0-4D1E-A076-36F3D995D5A4}"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transition>
    <p:wheel spokes="8"/>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FB501C2-44A0-4D1E-A076-36F3D995D5A4}" type="slidenum">
              <a:rPr lang="en-US" smtClean="0"/>
              <a:pPr/>
              <a:t>‹#›</a:t>
            </a:fld>
            <a:endParaRPr lang="en-US" dirty="0"/>
          </a:p>
        </p:txBody>
      </p:sp>
    </p:spTree>
  </p:cSld>
  <p:clrMapOvr>
    <a:masterClrMapping/>
  </p:clrMapOvr>
  <p:transition>
    <p:wheel spokes="8"/>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EA8EF84-E09D-4FF0-BB33-5FB6A4A1DFB6}" type="datetimeFigureOut">
              <a:rPr lang="en-US" smtClean="0"/>
              <a:pPr/>
              <a:t>10/28/2016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CFB501C2-44A0-4D1E-A076-36F3D995D5A4}"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p:wheel spokes="8"/>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EA8EF84-E09D-4FF0-BB33-5FB6A4A1DFB6}" type="datetimeFigureOut">
              <a:rPr lang="en-US" smtClean="0"/>
              <a:pPr/>
              <a:t>10/28/2016</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B501C2-44A0-4D1E-A076-36F3D995D5A4}"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wheel spokes="8"/>
  </p:transition>
  <p:timing>
    <p:tnLst>
      <p:par>
        <p:cTn id="1" dur="indefinite" restart="never" nodeType="tmRoot"/>
      </p:par>
    </p:tnLst>
  </p:timing>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4</a:t>
            </a:r>
            <a:endParaRPr lang="en-US" dirty="0"/>
          </a:p>
        </p:txBody>
      </p:sp>
      <p:sp>
        <p:nvSpPr>
          <p:cNvPr id="3" name="Subtitle 2"/>
          <p:cNvSpPr>
            <a:spLocks noGrp="1"/>
          </p:cNvSpPr>
          <p:nvPr>
            <p:ph type="subTitle" idx="1"/>
          </p:nvPr>
        </p:nvSpPr>
        <p:spPr/>
        <p:txBody>
          <a:bodyPr>
            <a:normAutofit/>
          </a:bodyPr>
          <a:lstStyle/>
          <a:p>
            <a:r>
              <a:rPr lang="en-US" altLang="zh-TW" sz="3600" b="1" dirty="0" smtClean="0">
                <a:latin typeface="Times New Roman" pitchFamily="18" charset="0"/>
              </a:rPr>
              <a:t>		</a:t>
            </a:r>
            <a:r>
              <a:rPr lang="en-US" altLang="zh-TW" sz="3200" b="1" dirty="0" smtClean="0">
                <a:latin typeface="Times New Roman" pitchFamily="18" charset="0"/>
              </a:rPr>
              <a:t>Internal environment  Analysis</a:t>
            </a:r>
            <a:endParaRPr lang="en-US" sz="3200" dirty="0"/>
          </a:p>
        </p:txBody>
      </p:sp>
    </p:spTree>
  </p:cSld>
  <p:clrMapOvr>
    <a:masterClrMapping/>
  </p:clrMapOvr>
  <p:transition>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Tangible </a:t>
            </a:r>
            <a:r>
              <a:rPr lang="en-US" sz="3200" dirty="0" smtClean="0"/>
              <a:t>Resources</a:t>
            </a:r>
            <a:endParaRPr lang="en-US" sz="3200" dirty="0"/>
          </a:p>
        </p:txBody>
      </p:sp>
      <p:sp>
        <p:nvSpPr>
          <p:cNvPr id="5" name="Content Placeholder 4"/>
          <p:cNvSpPr>
            <a:spLocks noGrp="1"/>
          </p:cNvSpPr>
          <p:nvPr>
            <p:ph idx="1"/>
          </p:nvPr>
        </p:nvSpPr>
        <p:spPr>
          <a:xfrm>
            <a:off x="1435608" y="1447800"/>
            <a:ext cx="7479792" cy="4800600"/>
          </a:xfrm>
        </p:spPr>
        <p:txBody>
          <a:bodyPr>
            <a:normAutofit fontScale="92500" lnSpcReduction="10000"/>
          </a:bodyPr>
          <a:lstStyle/>
          <a:p>
            <a:pPr algn="just"/>
            <a:r>
              <a:rPr lang="en-US" sz="2600" dirty="0" smtClean="0"/>
              <a:t>Financial resources </a:t>
            </a:r>
          </a:p>
          <a:p>
            <a:pPr lvl="3" algn="just"/>
            <a:r>
              <a:rPr lang="en-US" dirty="0" smtClean="0"/>
              <a:t>The firm’s borrowing capacity </a:t>
            </a:r>
          </a:p>
          <a:p>
            <a:pPr lvl="3" algn="just"/>
            <a:r>
              <a:rPr lang="en-US" dirty="0" smtClean="0"/>
              <a:t>The firm’s ability to generate internal funds </a:t>
            </a:r>
          </a:p>
          <a:p>
            <a:pPr algn="just"/>
            <a:r>
              <a:rPr lang="en-US" sz="2600" dirty="0" smtClean="0"/>
              <a:t>Organization resources </a:t>
            </a:r>
          </a:p>
          <a:p>
            <a:pPr lvl="2" algn="just"/>
            <a:r>
              <a:rPr lang="en-US" dirty="0" smtClean="0"/>
              <a:t>The firm’s formal reporting structure and its formal planning, controlling, and coordinating system</a:t>
            </a:r>
          </a:p>
          <a:p>
            <a:pPr algn="just"/>
            <a:r>
              <a:rPr lang="en-US" sz="2600" dirty="0" smtClean="0"/>
              <a:t>Physical Resources</a:t>
            </a:r>
          </a:p>
          <a:p>
            <a:pPr lvl="2" algn="just"/>
            <a:r>
              <a:rPr lang="en-US" dirty="0" smtClean="0"/>
              <a:t>Sophistication and location of a firm’s plant and equipment </a:t>
            </a:r>
          </a:p>
          <a:p>
            <a:pPr lvl="2" algn="just"/>
            <a:r>
              <a:rPr lang="en-US" dirty="0" smtClean="0"/>
              <a:t>Access to raw materials </a:t>
            </a:r>
          </a:p>
          <a:p>
            <a:pPr algn="just"/>
            <a:r>
              <a:rPr lang="en-US" sz="2600" dirty="0" smtClean="0"/>
              <a:t>Technological Resources </a:t>
            </a:r>
          </a:p>
          <a:p>
            <a:pPr lvl="2" algn="just"/>
            <a:r>
              <a:rPr lang="en-US" dirty="0" smtClean="0"/>
              <a:t>Stock of technology, such as patents, trademarks, copy rights and trade secrets</a:t>
            </a:r>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Intangible Resources</a:t>
            </a:r>
          </a:p>
        </p:txBody>
      </p:sp>
      <p:pic>
        <p:nvPicPr>
          <p:cNvPr id="4" name="Content Placeholder 3"/>
          <p:cNvPicPr>
            <a:picLocks noGrp="1"/>
          </p:cNvPicPr>
          <p:nvPr>
            <p:ph idx="1"/>
          </p:nvPr>
        </p:nvPicPr>
        <p:blipFill>
          <a:blip r:embed="rId2" cstate="print">
            <a:duotone>
              <a:prstClr val="black"/>
              <a:schemeClr val="accent2">
                <a:tint val="45000"/>
                <a:satMod val="400000"/>
              </a:schemeClr>
            </a:duotone>
          </a:blip>
          <a:stretch>
            <a:fillRect/>
          </a:stretch>
        </p:blipFill>
        <p:spPr bwMode="auto">
          <a:xfrm>
            <a:off x="1905000" y="1371600"/>
            <a:ext cx="7040880" cy="393192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minor">
            <a:schemeClr val="dk1"/>
          </a:fontRef>
        </p:style>
        <p:txBody>
          <a:bodyPr>
            <a:normAutofit/>
          </a:bodyPr>
          <a:lstStyle/>
          <a:p>
            <a:r>
              <a:rPr lang="en-US" sz="3200" dirty="0"/>
              <a:t>Capabilities</a:t>
            </a:r>
          </a:p>
        </p:txBody>
      </p:sp>
      <p:sp>
        <p:nvSpPr>
          <p:cNvPr id="3" name="Content Placeholder 2"/>
          <p:cNvSpPr>
            <a:spLocks noGrp="1"/>
          </p:cNvSpPr>
          <p:nvPr>
            <p:ph idx="1"/>
          </p:nvPr>
        </p:nvSpPr>
        <p:spPr>
          <a:xfrm>
            <a:off x="457200" y="1447800"/>
            <a:ext cx="8229600" cy="4953000"/>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sz="2200" dirty="0" smtClean="0"/>
              <a:t>A </a:t>
            </a:r>
            <a:r>
              <a:rPr lang="en-US" sz="2200" dirty="0"/>
              <a:t>company’s skills </a:t>
            </a:r>
            <a:r>
              <a:rPr lang="en-US" sz="2200" dirty="0" smtClean="0"/>
              <a:t>at coordinating </a:t>
            </a:r>
            <a:r>
              <a:rPr lang="en-US" sz="2200" dirty="0"/>
              <a:t>its </a:t>
            </a:r>
            <a:r>
              <a:rPr lang="en-US" sz="2200" dirty="0" smtClean="0"/>
              <a:t>resources and </a:t>
            </a:r>
            <a:r>
              <a:rPr lang="en-US" sz="2200" dirty="0"/>
              <a:t>putting them </a:t>
            </a:r>
            <a:r>
              <a:rPr lang="en-US" sz="2200" dirty="0" smtClean="0"/>
              <a:t>to productive use.</a:t>
            </a:r>
          </a:p>
          <a:p>
            <a:pPr algn="just"/>
            <a:r>
              <a:rPr lang="en-US" sz="2200" dirty="0" smtClean="0"/>
              <a:t>exist </a:t>
            </a:r>
            <a:r>
              <a:rPr lang="en-US" sz="2200" dirty="0"/>
              <a:t>when resources have been purposely integrated to achieve a specific task or set of </a:t>
            </a:r>
            <a:r>
              <a:rPr lang="en-US" sz="2200" dirty="0" smtClean="0"/>
              <a:t>tasks.</a:t>
            </a:r>
          </a:p>
          <a:p>
            <a:pPr algn="just"/>
            <a:r>
              <a:rPr lang="en-US" sz="2200" dirty="0"/>
              <a:t>The foundation of many capabilities lies in the unique skills and knowledge of a firm’s employees and, often, their functional expertise</a:t>
            </a:r>
            <a:r>
              <a:rPr lang="en-US" sz="2200" dirty="0" smtClean="0"/>
              <a:t>.</a:t>
            </a:r>
          </a:p>
          <a:p>
            <a:r>
              <a:rPr lang="en-US" sz="2200" dirty="0"/>
              <a:t>Capabilities are intangible. They reside not in individuals, but in the way individuals </a:t>
            </a:r>
            <a:r>
              <a:rPr lang="en-US" sz="2200" dirty="0" smtClean="0"/>
              <a:t>interact, cooperate</a:t>
            </a:r>
            <a:r>
              <a:rPr lang="en-US" sz="2200" dirty="0"/>
              <a:t>, and make decisions within the context of an organization</a:t>
            </a:r>
            <a:r>
              <a:rPr lang="en-US" sz="2200" dirty="0" smtClean="0"/>
              <a:t>.</a:t>
            </a:r>
          </a:p>
          <a:p>
            <a:r>
              <a:rPr lang="en-US" sz="2200" dirty="0"/>
              <a:t>capabilities are particularly valuable if they enable a company to </a:t>
            </a:r>
            <a:r>
              <a:rPr lang="en-US" sz="2200" dirty="0" smtClean="0"/>
              <a:t>create strong </a:t>
            </a:r>
            <a:r>
              <a:rPr lang="en-US" sz="2200" dirty="0"/>
              <a:t>demand for its products, and/or to lower its costs</a:t>
            </a:r>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Competencies</a:t>
            </a:r>
            <a:r>
              <a:rPr lang="en-US" dirty="0" smtClean="0"/>
              <a:t> </a:t>
            </a:r>
            <a:endParaRPr lang="en-US" dirty="0"/>
          </a:p>
        </p:txBody>
      </p:sp>
      <p:sp>
        <p:nvSpPr>
          <p:cNvPr id="3" name="Content Placeholder 2"/>
          <p:cNvSpPr>
            <a:spLocks noGrp="1"/>
          </p:cNvSpPr>
          <p:nvPr>
            <p:ph idx="1"/>
          </p:nvPr>
        </p:nvSpPr>
        <p:spPr>
          <a:xfrm>
            <a:off x="457200" y="838200"/>
            <a:ext cx="8305800" cy="5486400"/>
          </a:xfrm>
        </p:spPr>
        <p:txBody>
          <a:bodyPr>
            <a:noAutofit/>
          </a:bodyPr>
          <a:lstStyle/>
          <a:p>
            <a:pPr algn="just"/>
            <a:r>
              <a:rPr lang="en-US" sz="2200" dirty="0" smtClean="0">
                <a:latin typeface="Times New Roman" pitchFamily="18" charset="0"/>
                <a:cs typeface="Times New Roman" pitchFamily="18" charset="0"/>
              </a:rPr>
              <a:t>Are the special qualities of organization that make them withstand the pressure of competition in the market place . </a:t>
            </a:r>
          </a:p>
          <a:p>
            <a:pPr algn="just"/>
            <a:r>
              <a:rPr lang="en-US" sz="2200" dirty="0" smtClean="0">
                <a:latin typeface="Times New Roman" pitchFamily="18" charset="0"/>
                <a:cs typeface="Times New Roman" pitchFamily="18" charset="0"/>
              </a:rPr>
              <a:t>The capability to use the competencies exceedingly turns them in to core competencies.</a:t>
            </a:r>
          </a:p>
          <a:p>
            <a:pPr algn="just"/>
            <a:r>
              <a:rPr lang="en-US" sz="2200" dirty="0" smtClean="0">
                <a:solidFill>
                  <a:srgbClr val="00B0F0"/>
                </a:solidFill>
                <a:latin typeface="Times New Roman" pitchFamily="18" charset="0"/>
                <a:cs typeface="Times New Roman" pitchFamily="18" charset="0"/>
              </a:rPr>
              <a:t>Core competencies/distinctive competence-is </a:t>
            </a:r>
            <a:r>
              <a:rPr lang="en-US" sz="2200" dirty="0" smtClean="0">
                <a:latin typeface="Times New Roman" pitchFamily="18" charset="0"/>
                <a:cs typeface="Times New Roman" pitchFamily="18" charset="0"/>
              </a:rPr>
              <a:t>a specific ability is possessed by a particular organization exclusively or relatively in large measure</a:t>
            </a:r>
          </a:p>
          <a:p>
            <a:pPr lvl="1" algn="just"/>
            <a:r>
              <a:rPr lang="en-US" sz="2200" dirty="0" smtClean="0">
                <a:latin typeface="Times New Roman" pitchFamily="18" charset="0"/>
                <a:cs typeface="Times New Roman" pitchFamily="18" charset="0"/>
              </a:rPr>
              <a:t>Any advantage a company has over its competitor b/c they can do something which they cannot or it can do better than they can </a:t>
            </a:r>
          </a:p>
          <a:p>
            <a:pPr lvl="1" algn="just"/>
            <a:r>
              <a:rPr lang="en-US" sz="2200" dirty="0" smtClean="0">
                <a:solidFill>
                  <a:srgbClr val="00B0F0"/>
                </a:solidFill>
                <a:latin typeface="Times New Roman" pitchFamily="18" charset="0"/>
                <a:cs typeface="Times New Roman" pitchFamily="18" charset="0"/>
              </a:rPr>
              <a:t>A  distinctive competence </a:t>
            </a:r>
            <a:r>
              <a:rPr lang="en-US" sz="2200" dirty="0" smtClean="0">
                <a:latin typeface="Times New Roman" pitchFamily="18" charset="0"/>
                <a:cs typeface="Times New Roman" pitchFamily="18" charset="0"/>
              </a:rPr>
              <a:t>is unique strength that allow a company to achieve a superior efficiency, quality ,innovation or customer responsiveness and there by superior value and achieve a competitive advantage</a:t>
            </a:r>
          </a:p>
          <a:p>
            <a:pPr lvl="1" algn="just"/>
            <a:r>
              <a:rPr lang="en-US" sz="2200" dirty="0" smtClean="0">
                <a:latin typeface="Times New Roman" pitchFamily="18" charset="0"/>
                <a:cs typeface="Times New Roman" pitchFamily="18" charset="0"/>
              </a:rPr>
              <a:t>A firm’s strengths that cannot be easily matched or imitated by competitors</a:t>
            </a:r>
          </a:p>
          <a:p>
            <a:pPr>
              <a:buNone/>
            </a:pPr>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Strategic and competitive Advantage </a:t>
            </a:r>
            <a:endParaRPr lang="en-US" sz="2800" dirty="0"/>
          </a:p>
        </p:txBody>
      </p:sp>
      <p:sp>
        <p:nvSpPr>
          <p:cNvPr id="3" name="Content Placeholder 2"/>
          <p:cNvSpPr>
            <a:spLocks noGrp="1"/>
          </p:cNvSpPr>
          <p:nvPr>
            <p:ph idx="1"/>
          </p:nvPr>
        </p:nvSpPr>
        <p:spPr>
          <a:xfrm>
            <a:off x="457200" y="990600"/>
            <a:ext cx="8229600" cy="5135565"/>
          </a:xfrm>
        </p:spPr>
        <p:txBody>
          <a:bodyPr>
            <a:normAutofit/>
          </a:bodyPr>
          <a:lstStyle/>
          <a:p>
            <a:pPr algn="just"/>
            <a:r>
              <a:rPr lang="en-US" sz="2400" dirty="0" smtClean="0"/>
              <a:t>Strategic Advantage : outcome of organizational capabilities </a:t>
            </a:r>
          </a:p>
          <a:p>
            <a:pPr lvl="1" algn="just"/>
            <a:r>
              <a:rPr lang="en-US" sz="2400" dirty="0" smtClean="0"/>
              <a:t>Are the result of organizational activities leading to reward in terms of</a:t>
            </a:r>
          </a:p>
          <a:p>
            <a:pPr lvl="2" algn="just"/>
            <a:r>
              <a:rPr lang="en-US" dirty="0" smtClean="0"/>
              <a:t>financial parameters </a:t>
            </a:r>
            <a:r>
              <a:rPr lang="en-US" dirty="0" err="1"/>
              <a:t>i</a:t>
            </a:r>
            <a:r>
              <a:rPr lang="en-US" dirty="0" err="1" smtClean="0"/>
              <a:t>.e</a:t>
            </a:r>
            <a:r>
              <a:rPr lang="en-US" dirty="0" smtClean="0"/>
              <a:t> profit /shareholders value </a:t>
            </a:r>
          </a:p>
          <a:p>
            <a:pPr lvl="2" algn="just"/>
            <a:r>
              <a:rPr lang="en-US" dirty="0" smtClean="0"/>
              <a:t>Non-financial parameters -.</a:t>
            </a:r>
            <a:r>
              <a:rPr lang="en-US" dirty="0" err="1" smtClean="0"/>
              <a:t>i.e</a:t>
            </a:r>
            <a:r>
              <a:rPr lang="en-US" dirty="0" smtClean="0"/>
              <a:t> market share ,reputation </a:t>
            </a:r>
          </a:p>
          <a:p>
            <a:pPr algn="just"/>
            <a:r>
              <a:rPr lang="en-US" sz="2400" dirty="0" smtClean="0"/>
              <a:t>Competitive Advantage: is a special case of strategic advantage where is one or more identified rivals against whom the reward or penalties could measured. </a:t>
            </a:r>
            <a:endParaRPr lang="en-US" sz="2400" dirty="0"/>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solidFill>
                  <a:schemeClr val="tx2"/>
                </a:solidFill>
                <a:latin typeface="+mj-lt"/>
                <a:cs typeface="Arial" pitchFamily="34" charset="0"/>
              </a:rPr>
              <a:t>Sustainable Competitive Advantage</a:t>
            </a:r>
            <a:endParaRPr lang="en-US" sz="3200" dirty="0"/>
          </a:p>
        </p:txBody>
      </p:sp>
      <p:sp>
        <p:nvSpPr>
          <p:cNvPr id="3" name="Content Placeholder 2"/>
          <p:cNvSpPr>
            <a:spLocks noGrp="1"/>
          </p:cNvSpPr>
          <p:nvPr>
            <p:ph idx="1"/>
          </p:nvPr>
        </p:nvSpPr>
        <p:spPr>
          <a:xfrm>
            <a:off x="457200" y="1066800"/>
            <a:ext cx="8229600" cy="5059365"/>
          </a:xfrm>
        </p:spPr>
        <p:txBody>
          <a:bodyPr>
            <a:normAutofit/>
          </a:bodyPr>
          <a:lstStyle/>
          <a:p>
            <a:pPr marL="173038" indent="-61913" algn="just">
              <a:defRPr/>
            </a:pPr>
            <a:r>
              <a:rPr lang="en-US" sz="2400" dirty="0"/>
              <a:t>Capabilities must fulfill four specific criteria in order to </a:t>
            </a:r>
            <a:r>
              <a:rPr lang="en-US" sz="2400" dirty="0" smtClean="0"/>
              <a:t>be CORE </a:t>
            </a:r>
            <a:r>
              <a:rPr lang="en-US" sz="2400" dirty="0"/>
              <a:t>COMPETENCIES </a:t>
            </a:r>
          </a:p>
          <a:p>
            <a:pPr marL="971550" lvl="1" indent="-514350" algn="just">
              <a:buFont typeface="+mj-lt"/>
              <a:buAutoNum type="arabicPeriod"/>
              <a:defRPr/>
            </a:pPr>
            <a:r>
              <a:rPr lang="en-US" sz="2400" dirty="0"/>
              <a:t>Valuable</a:t>
            </a:r>
          </a:p>
          <a:p>
            <a:pPr marL="971550" lvl="1" indent="-514350" algn="just">
              <a:buFont typeface="+mj-lt"/>
              <a:buAutoNum type="arabicPeriod"/>
              <a:defRPr/>
            </a:pPr>
            <a:r>
              <a:rPr lang="en-US" sz="2400" dirty="0"/>
              <a:t>Rare</a:t>
            </a:r>
          </a:p>
          <a:p>
            <a:pPr marL="971550" lvl="1" indent="-514350" algn="just">
              <a:buFont typeface="+mj-lt"/>
              <a:buAutoNum type="arabicPeriod"/>
              <a:defRPr/>
            </a:pPr>
            <a:r>
              <a:rPr lang="en-US" sz="2400" dirty="0"/>
              <a:t>Costly-to-imitate</a:t>
            </a:r>
          </a:p>
          <a:p>
            <a:pPr marL="971550" lvl="1" indent="-514350" algn="just">
              <a:buFont typeface="+mj-lt"/>
              <a:buAutoNum type="arabicPeriod"/>
              <a:defRPr/>
            </a:pPr>
            <a:r>
              <a:rPr lang="en-US" sz="2400" dirty="0" smtClean="0"/>
              <a:t>Non-substitutable </a:t>
            </a:r>
            <a:r>
              <a:rPr lang="en-US" sz="2400" dirty="0"/>
              <a:t>capabilities</a:t>
            </a:r>
          </a:p>
          <a:p>
            <a:pPr marL="63500" lvl="1" algn="just">
              <a:buNone/>
              <a:defRPr/>
            </a:pPr>
            <a:endParaRPr lang="en-US" sz="2400" dirty="0">
              <a:solidFill>
                <a:schemeClr val="accent1">
                  <a:lumMod val="75000"/>
                </a:schemeClr>
              </a:solidFill>
            </a:endParaRPr>
          </a:p>
          <a:p>
            <a:pPr algn="just"/>
            <a:endParaRPr lang="en-US" sz="2400" dirty="0"/>
          </a:p>
        </p:txBody>
      </p:sp>
    </p:spTree>
  </p:cSld>
  <p:clrMapOvr>
    <a:masterClrMapping/>
  </p:clrMapOvr>
  <p:transition>
    <p:wheel spokes="8"/>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6019800"/>
          </a:xfrm>
        </p:spPr>
        <p:txBody>
          <a:bodyPr>
            <a:normAutofit/>
          </a:bodyPr>
          <a:lstStyle/>
          <a:p>
            <a:pPr algn="just">
              <a:lnSpc>
                <a:spcPct val="120000"/>
              </a:lnSpc>
            </a:pPr>
            <a:r>
              <a:rPr lang="en-US" sz="2000" b="1" dirty="0"/>
              <a:t>VALUABLE </a:t>
            </a:r>
            <a:r>
              <a:rPr lang="en-US" sz="2000" b="1" dirty="0" smtClean="0"/>
              <a:t>CAPABILITIES: </a:t>
            </a:r>
            <a:r>
              <a:rPr lang="en-US" sz="2000" dirty="0" smtClean="0"/>
              <a:t> </a:t>
            </a:r>
            <a:r>
              <a:rPr lang="en-US" sz="2000" dirty="0"/>
              <a:t>Help a firm neutralize threats or exploit opportunities</a:t>
            </a:r>
          </a:p>
          <a:p>
            <a:pPr algn="just">
              <a:lnSpc>
                <a:spcPct val="120000"/>
              </a:lnSpc>
            </a:pPr>
            <a:r>
              <a:rPr lang="en-US" sz="2000" b="1" dirty="0"/>
              <a:t> RARE </a:t>
            </a:r>
            <a:r>
              <a:rPr lang="en-US" sz="2000" b="1" dirty="0" smtClean="0"/>
              <a:t>CAPABILITIES: </a:t>
            </a:r>
            <a:r>
              <a:rPr lang="en-US" sz="2000" dirty="0" smtClean="0"/>
              <a:t> </a:t>
            </a:r>
            <a:r>
              <a:rPr lang="en-US" sz="2000" dirty="0"/>
              <a:t>Are not possessed by many </a:t>
            </a:r>
            <a:r>
              <a:rPr lang="en-US" sz="2000" dirty="0" smtClean="0"/>
              <a:t>others</a:t>
            </a:r>
          </a:p>
          <a:p>
            <a:pPr algn="just">
              <a:lnSpc>
                <a:spcPct val="120000"/>
              </a:lnSpc>
            </a:pPr>
            <a:r>
              <a:rPr lang="en-US" sz="2000" b="1" dirty="0"/>
              <a:t>COSTLY-TO-IMITATE </a:t>
            </a:r>
            <a:r>
              <a:rPr lang="en-US" sz="2000" b="1" dirty="0" smtClean="0"/>
              <a:t>CAPABILITIES</a:t>
            </a:r>
          </a:p>
          <a:p>
            <a:pPr algn="just">
              <a:lnSpc>
                <a:spcPct val="120000"/>
              </a:lnSpc>
            </a:pPr>
            <a:r>
              <a:rPr lang="en-US" sz="2000" dirty="0" smtClean="0"/>
              <a:t>• </a:t>
            </a:r>
            <a:r>
              <a:rPr lang="en-US" sz="2000" dirty="0"/>
              <a:t>Historical: A unique and a valuable </a:t>
            </a:r>
            <a:r>
              <a:rPr lang="en-US" sz="2000" dirty="0" smtClean="0"/>
              <a:t>organizational </a:t>
            </a:r>
            <a:r>
              <a:rPr lang="en-US" sz="2000" dirty="0"/>
              <a:t>culture or brand </a:t>
            </a:r>
            <a:r>
              <a:rPr lang="en-US" sz="2000" dirty="0" smtClean="0"/>
              <a:t>name</a:t>
            </a:r>
          </a:p>
          <a:p>
            <a:pPr algn="just">
              <a:lnSpc>
                <a:spcPct val="120000"/>
              </a:lnSpc>
            </a:pPr>
            <a:r>
              <a:rPr lang="en-US" sz="2000" dirty="0" smtClean="0"/>
              <a:t> </a:t>
            </a:r>
            <a:r>
              <a:rPr lang="en-US" sz="2000" dirty="0"/>
              <a:t>Ambiguous cause: The causes and uses of a competence are </a:t>
            </a:r>
            <a:r>
              <a:rPr lang="en-US" sz="2000" dirty="0" smtClean="0"/>
              <a:t>unclear</a:t>
            </a:r>
          </a:p>
          <a:p>
            <a:pPr algn="just">
              <a:lnSpc>
                <a:spcPct val="120000"/>
              </a:lnSpc>
            </a:pPr>
            <a:r>
              <a:rPr lang="en-US" sz="2000" dirty="0" smtClean="0"/>
              <a:t> </a:t>
            </a:r>
            <a:r>
              <a:rPr lang="en-US" sz="2000" dirty="0"/>
              <a:t>Social complexity: Interpersonal relationships, trust, and friendship among managers, suppliers, and </a:t>
            </a:r>
            <a:r>
              <a:rPr lang="en-US" sz="2000" dirty="0" smtClean="0"/>
              <a:t>customers</a:t>
            </a:r>
          </a:p>
          <a:p>
            <a:pPr algn="just">
              <a:lnSpc>
                <a:spcPct val="120000"/>
              </a:lnSpc>
            </a:pPr>
            <a:r>
              <a:rPr lang="en-US" sz="2000" b="1" dirty="0"/>
              <a:t>NONSUBSTITUTABLE CAPABILITIES</a:t>
            </a:r>
          </a:p>
          <a:p>
            <a:pPr lvl="2" algn="just">
              <a:spcBef>
                <a:spcPct val="40000"/>
              </a:spcBef>
              <a:buFont typeface="Arial"/>
              <a:buChar char="•"/>
            </a:pPr>
            <a:r>
              <a:rPr lang="en-US" sz="2000" dirty="0"/>
              <a:t>   No strategic equivalent</a:t>
            </a:r>
          </a:p>
          <a:p>
            <a:pPr lvl="2" algn="just">
              <a:spcBef>
                <a:spcPct val="40000"/>
              </a:spcBef>
            </a:pPr>
            <a:r>
              <a:rPr lang="en-US" sz="2000" dirty="0"/>
              <a:t>   Firm-specific knowledge</a:t>
            </a:r>
          </a:p>
          <a:p>
            <a:pPr lvl="2" algn="just">
              <a:spcBef>
                <a:spcPct val="40000"/>
              </a:spcBef>
            </a:pPr>
            <a:r>
              <a:rPr lang="en-US" sz="2000" dirty="0"/>
              <a:t>   Organizational </a:t>
            </a:r>
            <a:r>
              <a:rPr lang="en-US" sz="2000" dirty="0" smtClean="0"/>
              <a:t>culture</a:t>
            </a:r>
          </a:p>
          <a:p>
            <a:pPr lvl="2" algn="just">
              <a:spcBef>
                <a:spcPct val="40000"/>
              </a:spcBef>
            </a:pPr>
            <a:r>
              <a:rPr lang="en-US" sz="2000" dirty="0" smtClean="0"/>
              <a:t>Superior </a:t>
            </a:r>
            <a:r>
              <a:rPr lang="en-US" sz="2000" dirty="0"/>
              <a:t>execution of the chosen business </a:t>
            </a:r>
            <a:r>
              <a:rPr lang="en-US" sz="2000" dirty="0" smtClean="0"/>
              <a:t>model</a:t>
            </a:r>
            <a:endParaRPr lang="en-US" sz="2000" dirty="0"/>
          </a:p>
        </p:txBody>
      </p:sp>
    </p:spTree>
  </p:cSld>
  <p:clrMapOvr>
    <a:masterClrMapping/>
  </p:clrMapOvr>
  <p:transition>
    <p:wheel spokes="8"/>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5"/>
          </a:xfrm>
        </p:spPr>
        <p:style>
          <a:lnRef idx="2">
            <a:schemeClr val="accent1"/>
          </a:lnRef>
          <a:fillRef idx="1">
            <a:schemeClr val="lt1"/>
          </a:fillRef>
          <a:effectRef idx="0">
            <a:schemeClr val="accent1"/>
          </a:effectRef>
          <a:fontRef idx="minor">
            <a:schemeClr val="dk1"/>
          </a:fontRef>
        </p:style>
        <p:txBody>
          <a:bodyPr>
            <a:normAutofit fontScale="25000" lnSpcReduction="20000"/>
          </a:bodyPr>
          <a:lstStyle/>
          <a:p>
            <a:pPr marL="173038" indent="-173038">
              <a:defRPr/>
            </a:pPr>
            <a:r>
              <a:rPr lang="en-US" sz="12800" dirty="0">
                <a:solidFill>
                  <a:srgbClr val="C00000"/>
                </a:solidFill>
              </a:rPr>
              <a:t>SUSTAINABLE COMPETITIVE </a:t>
            </a:r>
            <a:r>
              <a:rPr lang="en-US" sz="12800" dirty="0" smtClean="0">
                <a:solidFill>
                  <a:srgbClr val="C00000"/>
                </a:solidFill>
              </a:rPr>
              <a:t>ADVANTAGE</a:t>
            </a:r>
            <a:endParaRPr lang="en-US" sz="9600" dirty="0">
              <a:solidFill>
                <a:schemeClr val="accent1">
                  <a:lumMod val="75000"/>
                </a:schemeClr>
              </a:solidFill>
            </a:endParaRPr>
          </a:p>
          <a:p>
            <a:pPr marL="850900" lvl="1" indent="-504825">
              <a:buFont typeface="+mj-lt"/>
              <a:buAutoNum type="arabicPeriod"/>
              <a:defRPr/>
            </a:pPr>
            <a:r>
              <a:rPr lang="en-US" sz="11200" dirty="0">
                <a:solidFill>
                  <a:schemeClr val="tx1"/>
                </a:solidFill>
              </a:rPr>
              <a:t>Exists only when competitors cannot duplicate a firm’s strategy or when they lack the resources to attempt imitation </a:t>
            </a:r>
            <a:endParaRPr lang="en-US" sz="4800" dirty="0">
              <a:solidFill>
                <a:schemeClr val="tx1"/>
              </a:solidFill>
            </a:endParaRPr>
          </a:p>
          <a:p>
            <a:pPr marL="850900" lvl="1" indent="-504825">
              <a:buFont typeface="+mj-lt"/>
              <a:buAutoNum type="arabicPeriod"/>
              <a:defRPr/>
            </a:pPr>
            <a:r>
              <a:rPr lang="en-US" sz="11200" dirty="0">
                <a:solidFill>
                  <a:schemeClr val="tx1"/>
                </a:solidFill>
              </a:rPr>
              <a:t>Exists until competitors can successfully imitate a good, service, or process </a:t>
            </a:r>
            <a:endParaRPr lang="en-US" sz="4800" dirty="0">
              <a:solidFill>
                <a:schemeClr val="tx1"/>
              </a:solidFill>
            </a:endParaRPr>
          </a:p>
          <a:p>
            <a:pPr marL="850900" lvl="1" indent="-504825">
              <a:buFont typeface="+mj-lt"/>
              <a:buAutoNum type="arabicPeriod"/>
              <a:defRPr/>
            </a:pPr>
            <a:r>
              <a:rPr lang="en-US" sz="11200" dirty="0">
                <a:solidFill>
                  <a:schemeClr val="tx1"/>
                </a:solidFill>
              </a:rPr>
              <a:t>Lasts for a relatively long period of time  if all four of the criteria discussed are satisfied </a:t>
            </a:r>
          </a:p>
          <a:p>
            <a:endParaRPr lang="en-US" dirty="0"/>
          </a:p>
        </p:txBody>
      </p:sp>
    </p:spTree>
  </p:cSld>
  <p:clrMapOvr>
    <a:masterClrMapping/>
  </p:clrMapOvr>
  <p:transition>
    <p:wheel spokes="8"/>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Analysis of organizational factors</a:t>
            </a:r>
            <a:endParaRPr lang="en-US" sz="3200" dirty="0"/>
          </a:p>
        </p:txBody>
      </p:sp>
      <p:sp>
        <p:nvSpPr>
          <p:cNvPr id="3" name="Content Placeholder 2"/>
          <p:cNvSpPr>
            <a:spLocks noGrp="1"/>
          </p:cNvSpPr>
          <p:nvPr>
            <p:ph idx="1"/>
          </p:nvPr>
        </p:nvSpPr>
        <p:spPr>
          <a:xfrm>
            <a:off x="457200" y="1219200"/>
            <a:ext cx="8229600" cy="4906965"/>
          </a:xfrm>
        </p:spPr>
        <p:txBody>
          <a:bodyPr>
            <a:normAutofit/>
          </a:bodyPr>
          <a:lstStyle/>
          <a:p>
            <a:pPr algn="just"/>
            <a:r>
              <a:rPr lang="en-US" sz="2400" dirty="0" smtClean="0"/>
              <a:t>Other terms which an organization factors are strategic factors, strategic advantage factor ,corporate competence factors,</a:t>
            </a:r>
          </a:p>
          <a:p>
            <a:pPr algn="just"/>
            <a:r>
              <a:rPr lang="en-US" sz="2400" dirty="0" smtClean="0"/>
              <a:t>Organizational capability factor ( or, simply, capability factors) are the strategic strength and weakness existing in different </a:t>
            </a:r>
            <a:r>
              <a:rPr lang="en-US" sz="2400" dirty="0" smtClean="0">
                <a:solidFill>
                  <a:srgbClr val="7030A0"/>
                </a:solidFill>
              </a:rPr>
              <a:t>functional areas </a:t>
            </a:r>
            <a:r>
              <a:rPr lang="en-US" sz="2400" dirty="0" smtClean="0"/>
              <a:t>within the organization ,which are of crucial importance to strategy formulation and implementation </a:t>
            </a:r>
          </a:p>
          <a:p>
            <a:pPr algn="just"/>
            <a:r>
              <a:rPr lang="en-US" sz="2400" dirty="0" smtClean="0"/>
              <a:t>consider capability factors in the six functional areas of </a:t>
            </a:r>
            <a:r>
              <a:rPr lang="en-US" sz="2400" dirty="0" smtClean="0">
                <a:solidFill>
                  <a:srgbClr val="7030A0"/>
                </a:solidFill>
              </a:rPr>
              <a:t>finance, marketing, operations,  personnel, information , and general management</a:t>
            </a:r>
            <a:endParaRPr lang="en-US" sz="2400" dirty="0">
              <a:solidFill>
                <a:srgbClr val="7030A0"/>
              </a:solidFill>
            </a:endParaRPr>
          </a:p>
        </p:txBody>
      </p:sp>
    </p:spTree>
  </p:cSld>
  <p:clrMapOvr>
    <a:masterClrMapping/>
  </p:clrMapOvr>
  <p:transition>
    <p:wheel spokes="8"/>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Financial capability</a:t>
            </a:r>
            <a:endParaRPr lang="en-US" sz="3200" dirty="0"/>
          </a:p>
        </p:txBody>
      </p:sp>
      <p:sp>
        <p:nvSpPr>
          <p:cNvPr id="3" name="Content Placeholder 2"/>
          <p:cNvSpPr>
            <a:spLocks noGrp="1"/>
          </p:cNvSpPr>
          <p:nvPr>
            <p:ph idx="1"/>
          </p:nvPr>
        </p:nvSpPr>
        <p:spPr>
          <a:xfrm>
            <a:off x="457200" y="838200"/>
            <a:ext cx="8229600" cy="5715000"/>
          </a:xfrm>
        </p:spPr>
        <p:txBody>
          <a:bodyPr>
            <a:normAutofit lnSpcReduction="10000"/>
          </a:bodyPr>
          <a:lstStyle/>
          <a:p>
            <a:pPr algn="just"/>
            <a:r>
              <a:rPr lang="en-US" sz="2200" dirty="0" smtClean="0"/>
              <a:t>related to the </a:t>
            </a:r>
            <a:r>
              <a:rPr lang="en-US" sz="2200" dirty="0" smtClean="0">
                <a:solidFill>
                  <a:srgbClr val="7030A0"/>
                </a:solidFill>
              </a:rPr>
              <a:t>availability, usage, and management of funds </a:t>
            </a:r>
            <a:r>
              <a:rPr lang="en-US" sz="2200" dirty="0" smtClean="0"/>
              <a:t>and all allied aspects that have a bearing on an organization’s capacity and ability to implement its strategy</a:t>
            </a:r>
          </a:p>
          <a:p>
            <a:pPr algn="just"/>
            <a:r>
              <a:rPr lang="en-US" sz="2200" dirty="0" smtClean="0"/>
              <a:t>the important factors :</a:t>
            </a:r>
          </a:p>
          <a:p>
            <a:pPr lvl="1" algn="just"/>
            <a:r>
              <a:rPr lang="en-US" sz="2200" dirty="0" smtClean="0"/>
              <a:t>Factors related to source of funds</a:t>
            </a:r>
          </a:p>
          <a:p>
            <a:pPr lvl="1" algn="just"/>
            <a:r>
              <a:rPr lang="en-US" sz="2200" dirty="0" smtClean="0"/>
              <a:t>Factors related to usage of funds</a:t>
            </a:r>
          </a:p>
          <a:p>
            <a:pPr lvl="1" algn="just"/>
            <a:r>
              <a:rPr lang="en-US" sz="2200" dirty="0" smtClean="0"/>
              <a:t>Factors related to management of funds</a:t>
            </a:r>
          </a:p>
          <a:p>
            <a:pPr algn="just"/>
            <a:r>
              <a:rPr lang="en-US" sz="2400" dirty="0" smtClean="0"/>
              <a:t>Strength that support financial capability </a:t>
            </a:r>
            <a:endParaRPr lang="en-US" sz="2200" dirty="0" smtClean="0"/>
          </a:p>
          <a:p>
            <a:pPr lvl="8" algn="just"/>
            <a:r>
              <a:rPr lang="en-US" sz="2200" dirty="0" smtClean="0"/>
              <a:t>Access to financial sources </a:t>
            </a:r>
          </a:p>
          <a:p>
            <a:pPr lvl="8" algn="just"/>
            <a:r>
              <a:rPr lang="en-US" sz="2200" dirty="0" smtClean="0"/>
              <a:t>Amicable relationship with financial institutions</a:t>
            </a:r>
          </a:p>
          <a:p>
            <a:pPr lvl="8" algn="just"/>
            <a:r>
              <a:rPr lang="en-US" sz="2200" dirty="0" smtClean="0"/>
              <a:t>High level of credit worthiness</a:t>
            </a:r>
          </a:p>
          <a:p>
            <a:pPr lvl="8" algn="just"/>
            <a:r>
              <a:rPr lang="en-US" sz="2200" dirty="0" smtClean="0"/>
              <a:t>Efficient capital budgeting system </a:t>
            </a:r>
          </a:p>
          <a:p>
            <a:pPr lvl="8" algn="just"/>
            <a:r>
              <a:rPr lang="en-US" sz="2200" dirty="0" smtClean="0"/>
              <a:t>Low cost of capital as compared with competitors </a:t>
            </a:r>
          </a:p>
          <a:p>
            <a:pPr lvl="8" algn="just"/>
            <a:r>
              <a:rPr lang="en-US" sz="2200" dirty="0" smtClean="0"/>
              <a:t>High level of shareholders confidence  </a:t>
            </a:r>
          </a:p>
          <a:p>
            <a:pPr lvl="8" algn="just"/>
            <a:r>
              <a:rPr lang="en-US" sz="2200" dirty="0" smtClean="0"/>
              <a:t>Effective management control system</a:t>
            </a:r>
            <a:endParaRPr lang="en-US" sz="2200" dirty="0"/>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r>
              <a:rPr lang="en-US" altLang="zh-TW" sz="4400" b="1" dirty="0" smtClean="0">
                <a:latin typeface="Times New Roman" pitchFamily="18" charset="0"/>
              </a:rPr>
              <a:t>Internal environment </a:t>
            </a:r>
            <a:r>
              <a:rPr lang="en-US" altLang="zh-TW" sz="4400" b="1" dirty="0" err="1" smtClean="0">
                <a:latin typeface="Times New Roman" pitchFamily="18" charset="0"/>
              </a:rPr>
              <a:t>defn</a:t>
            </a:r>
            <a:endParaRPr lang="en-US" dirty="0"/>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lgn="just"/>
            <a:r>
              <a:rPr lang="en-US" sz="2400" dirty="0" smtClean="0">
                <a:latin typeface="Times New Roman" pitchFamily="18" charset="0"/>
                <a:cs typeface="Times New Roman" pitchFamily="18" charset="0"/>
              </a:rPr>
              <a:t>The conditions, entities, events ,and factors with in an organization that influence its activities and choices </a:t>
            </a:r>
          </a:p>
          <a:p>
            <a:pPr algn="just"/>
            <a:r>
              <a:rPr lang="en-US" sz="2400" dirty="0">
                <a:latin typeface="Times New Roman" pitchFamily="18" charset="0"/>
                <a:cs typeface="Times New Roman" pitchFamily="18" charset="0"/>
              </a:rPr>
              <a:t>concerned with providing management with a detail understanding of current strategies and deployment of resources in support of strategies</a:t>
            </a:r>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200" dirty="0" smtClean="0"/>
              <a:t>Marketing capability </a:t>
            </a:r>
            <a:endParaRPr lang="en-US" sz="3200" dirty="0"/>
          </a:p>
        </p:txBody>
      </p:sp>
      <p:sp>
        <p:nvSpPr>
          <p:cNvPr id="3" name="Content Placeholder 2"/>
          <p:cNvSpPr>
            <a:spLocks noGrp="1"/>
          </p:cNvSpPr>
          <p:nvPr>
            <p:ph idx="1"/>
          </p:nvPr>
        </p:nvSpPr>
        <p:spPr>
          <a:xfrm>
            <a:off x="457200" y="914400"/>
            <a:ext cx="8229600" cy="5486400"/>
          </a:xfrm>
        </p:spPr>
        <p:txBody>
          <a:bodyPr>
            <a:normAutofit/>
          </a:bodyPr>
          <a:lstStyle/>
          <a:p>
            <a:pPr algn="just"/>
            <a:r>
              <a:rPr lang="en-US" sz="2200" dirty="0" smtClean="0"/>
              <a:t>relate to the </a:t>
            </a:r>
            <a:r>
              <a:rPr lang="en-US" sz="2200" dirty="0" smtClean="0">
                <a:solidFill>
                  <a:srgbClr val="7030A0"/>
                </a:solidFill>
              </a:rPr>
              <a:t>pricing, promotion and distribution </a:t>
            </a:r>
            <a:r>
              <a:rPr lang="en-US" sz="2200" dirty="0" smtClean="0"/>
              <a:t>of product or services and all the allied aspects on an organization’s capacity and ability to implement its strategies</a:t>
            </a:r>
          </a:p>
          <a:p>
            <a:pPr algn="just"/>
            <a:r>
              <a:rPr lang="en-US" sz="2200" dirty="0" smtClean="0"/>
              <a:t>the important factors </a:t>
            </a:r>
          </a:p>
          <a:p>
            <a:pPr lvl="1" algn="just"/>
            <a:r>
              <a:rPr lang="en-US" sz="2200" dirty="0" smtClean="0">
                <a:solidFill>
                  <a:srgbClr val="00B0F0"/>
                </a:solidFill>
              </a:rPr>
              <a:t>Product related factor </a:t>
            </a:r>
            <a:r>
              <a:rPr lang="en-US" sz="2200" dirty="0" smtClean="0"/>
              <a:t>(i.e. </a:t>
            </a:r>
            <a:r>
              <a:rPr lang="en-US" sz="2400" dirty="0" smtClean="0"/>
              <a:t>variety ,differentiation, mix quality, positioning, packaging</a:t>
            </a:r>
            <a:endParaRPr lang="en-US" sz="2200" dirty="0" smtClean="0"/>
          </a:p>
          <a:p>
            <a:pPr lvl="1" algn="just"/>
            <a:r>
              <a:rPr lang="en-US" sz="2200" dirty="0" smtClean="0">
                <a:solidFill>
                  <a:srgbClr val="00B0F0"/>
                </a:solidFill>
              </a:rPr>
              <a:t>Price related factors(</a:t>
            </a:r>
            <a:r>
              <a:rPr lang="en-US" sz="2200" dirty="0" err="1" smtClean="0">
                <a:solidFill>
                  <a:srgbClr val="00B0F0"/>
                </a:solidFill>
              </a:rPr>
              <a:t>i.e</a:t>
            </a:r>
            <a:r>
              <a:rPr lang="en-US" sz="2200" dirty="0" smtClean="0">
                <a:solidFill>
                  <a:srgbClr val="00B0F0"/>
                </a:solidFill>
              </a:rPr>
              <a:t> </a:t>
            </a:r>
            <a:r>
              <a:rPr lang="en-US" sz="2400" dirty="0" smtClean="0"/>
              <a:t>pricing objectivities, policies , changes protection ,advantage)</a:t>
            </a:r>
            <a:endParaRPr lang="en-US" sz="2200" dirty="0" smtClean="0"/>
          </a:p>
          <a:p>
            <a:pPr lvl="1" algn="just"/>
            <a:r>
              <a:rPr lang="en-US" sz="2200" dirty="0" smtClean="0">
                <a:solidFill>
                  <a:srgbClr val="00B0F0"/>
                </a:solidFill>
              </a:rPr>
              <a:t>Place related factors </a:t>
            </a:r>
            <a:r>
              <a:rPr lang="en-US" sz="2200" dirty="0" smtClean="0"/>
              <a:t>(</a:t>
            </a:r>
            <a:r>
              <a:rPr lang="en-US" sz="2200" dirty="0" err="1" smtClean="0"/>
              <a:t>i.e</a:t>
            </a:r>
            <a:r>
              <a:rPr lang="en-US" sz="2200" dirty="0" smtClean="0"/>
              <a:t> </a:t>
            </a:r>
            <a:r>
              <a:rPr lang="en-US" sz="2400" dirty="0" smtClean="0"/>
              <a:t>Distribution, transportation and logistics ,marketing channels, marketing intermediaries )</a:t>
            </a:r>
            <a:endParaRPr lang="en-US" sz="2200" dirty="0" smtClean="0"/>
          </a:p>
          <a:p>
            <a:pPr lvl="1" algn="just"/>
            <a:r>
              <a:rPr lang="en-US" sz="2200" dirty="0" smtClean="0">
                <a:solidFill>
                  <a:srgbClr val="00B0F0"/>
                </a:solidFill>
              </a:rPr>
              <a:t>Promotion related Factors </a:t>
            </a:r>
            <a:r>
              <a:rPr lang="en-US" sz="2200" dirty="0" smtClean="0"/>
              <a:t>( </a:t>
            </a:r>
            <a:r>
              <a:rPr lang="en-US" sz="2200" dirty="0" err="1" smtClean="0"/>
              <a:t>i.e</a:t>
            </a:r>
            <a:r>
              <a:rPr lang="en-US" sz="2200" dirty="0" smtClean="0"/>
              <a:t> </a:t>
            </a:r>
            <a:r>
              <a:rPr lang="en-US" sz="2400" dirty="0" smtClean="0"/>
              <a:t>promotion tools, sales promotion, advertising public relations </a:t>
            </a:r>
            <a:r>
              <a:rPr lang="en-US" sz="2200" dirty="0" smtClean="0"/>
              <a:t>)</a:t>
            </a:r>
            <a:endParaRPr lang="en-US" sz="2400" dirty="0" smtClean="0"/>
          </a:p>
        </p:txBody>
      </p:sp>
    </p:spTree>
  </p:cSld>
  <p:clrMapOvr>
    <a:masterClrMapping/>
  </p:clrMapOvr>
  <p:transition>
    <p:wheel spokes="8"/>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200" dirty="0" smtClean="0"/>
              <a:t>Typical strength that support marketing capability </a:t>
            </a:r>
            <a:br>
              <a:rPr lang="en-US" sz="3200" dirty="0" smtClean="0"/>
            </a:br>
            <a:endParaRPr lang="en-US" sz="3200" dirty="0"/>
          </a:p>
        </p:txBody>
      </p:sp>
      <p:sp>
        <p:nvSpPr>
          <p:cNvPr id="3" name="Content Placeholder 2"/>
          <p:cNvSpPr>
            <a:spLocks noGrp="1"/>
          </p:cNvSpPr>
          <p:nvPr>
            <p:ph idx="1"/>
          </p:nvPr>
        </p:nvSpPr>
        <p:spPr>
          <a:xfrm>
            <a:off x="457200" y="914400"/>
            <a:ext cx="8229600" cy="5211765"/>
          </a:xfrm>
        </p:spPr>
        <p:txBody>
          <a:bodyPr>
            <a:normAutofit/>
          </a:bodyPr>
          <a:lstStyle/>
          <a:p>
            <a:pPr lvl="7"/>
            <a:r>
              <a:rPr lang="en-US" sz="2400" dirty="0" smtClean="0"/>
              <a:t>Wide variety of products </a:t>
            </a:r>
          </a:p>
          <a:p>
            <a:pPr lvl="7"/>
            <a:r>
              <a:rPr lang="en-US" sz="2400" dirty="0" smtClean="0"/>
              <a:t>Better quality of products </a:t>
            </a:r>
          </a:p>
          <a:p>
            <a:pPr lvl="7"/>
            <a:r>
              <a:rPr lang="en-US" sz="2400" dirty="0" smtClean="0"/>
              <a:t>Sharply –focused positioning </a:t>
            </a:r>
          </a:p>
          <a:p>
            <a:pPr lvl="7"/>
            <a:r>
              <a:rPr lang="en-US" sz="2400" dirty="0" smtClean="0"/>
              <a:t>Low prices as compared to those of similar products </a:t>
            </a:r>
          </a:p>
          <a:p>
            <a:pPr lvl="7"/>
            <a:r>
              <a:rPr lang="en-US" sz="2400" dirty="0" smtClean="0"/>
              <a:t>High quality customer service</a:t>
            </a:r>
          </a:p>
          <a:p>
            <a:pPr lvl="7"/>
            <a:r>
              <a:rPr lang="en-US" sz="2400" dirty="0" smtClean="0"/>
              <a:t>Effective distribution system</a:t>
            </a:r>
          </a:p>
          <a:p>
            <a:pPr lvl="7"/>
            <a:r>
              <a:rPr lang="en-US" sz="2400" dirty="0" smtClean="0"/>
              <a:t>Effective sales promotion</a:t>
            </a:r>
          </a:p>
          <a:p>
            <a:pPr lvl="7"/>
            <a:r>
              <a:rPr lang="en-US" sz="2400" dirty="0" smtClean="0"/>
              <a:t>Favorable company and product image </a:t>
            </a:r>
          </a:p>
          <a:p>
            <a:pPr lvl="7"/>
            <a:r>
              <a:rPr lang="en-US" sz="2400" dirty="0" smtClean="0"/>
              <a:t>Effective marketing management information system </a:t>
            </a:r>
          </a:p>
          <a:p>
            <a:pPr>
              <a:buNone/>
            </a:pPr>
            <a:endParaRPr lang="en-US" sz="2400" dirty="0"/>
          </a:p>
        </p:txBody>
      </p:sp>
    </p:spTree>
  </p:cSld>
  <p:clrMapOvr>
    <a:masterClrMapping/>
  </p:clrMapOvr>
  <p:transition>
    <p:wheel spokes="8"/>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dirty="0" smtClean="0"/>
              <a:t>Production capability</a:t>
            </a:r>
            <a:endParaRPr lang="en-US" sz="3200" dirty="0"/>
          </a:p>
        </p:txBody>
      </p:sp>
      <p:sp>
        <p:nvSpPr>
          <p:cNvPr id="3" name="Content Placeholder 2"/>
          <p:cNvSpPr>
            <a:spLocks noGrp="1"/>
          </p:cNvSpPr>
          <p:nvPr>
            <p:ph idx="1"/>
          </p:nvPr>
        </p:nvSpPr>
        <p:spPr>
          <a:xfrm>
            <a:off x="457200" y="914400"/>
            <a:ext cx="8382000" cy="5562600"/>
          </a:xfrm>
        </p:spPr>
        <p:txBody>
          <a:bodyPr>
            <a:normAutofit fontScale="92500" lnSpcReduction="10000"/>
          </a:bodyPr>
          <a:lstStyle/>
          <a:p>
            <a:pPr algn="just"/>
            <a:r>
              <a:rPr lang="en-US" sz="2400" dirty="0" smtClean="0"/>
              <a:t>relate to the production of products or services , use of material resources and all allied aspects that has bearing on an organization's capacity and ability to implement its strategies.</a:t>
            </a:r>
          </a:p>
          <a:p>
            <a:pPr algn="just"/>
            <a:r>
              <a:rPr lang="en-US" sz="2400" dirty="0" smtClean="0"/>
              <a:t>the important factors</a:t>
            </a:r>
          </a:p>
          <a:p>
            <a:pPr lvl="1" algn="just"/>
            <a:r>
              <a:rPr lang="en-US" sz="2000" dirty="0" smtClean="0">
                <a:solidFill>
                  <a:srgbClr val="00B0F0"/>
                </a:solidFill>
              </a:rPr>
              <a:t>Factors related to the product system </a:t>
            </a:r>
            <a:r>
              <a:rPr lang="en-US" sz="2000" dirty="0" smtClean="0"/>
              <a:t>:  Capacity, location, layout, product or service design , work system, degree of automation</a:t>
            </a:r>
          </a:p>
          <a:p>
            <a:pPr lvl="1" algn="just"/>
            <a:r>
              <a:rPr lang="en-US" sz="2000" dirty="0" smtClean="0">
                <a:solidFill>
                  <a:srgbClr val="00B0F0"/>
                </a:solidFill>
              </a:rPr>
              <a:t>Factors related to the operations and Control system</a:t>
            </a:r>
            <a:r>
              <a:rPr lang="en-US" sz="2000" dirty="0" smtClean="0"/>
              <a:t>: Aggregate production planning, material Supply, inventory, cost and quality control ,maintenance system and procedure</a:t>
            </a:r>
          </a:p>
          <a:p>
            <a:pPr lvl="1" algn="just"/>
            <a:r>
              <a:rPr lang="en-US" sz="2000" dirty="0" smtClean="0">
                <a:solidFill>
                  <a:srgbClr val="00B0F0"/>
                </a:solidFill>
              </a:rPr>
              <a:t>Factors related to R&amp;D system</a:t>
            </a:r>
            <a:r>
              <a:rPr lang="en-US" sz="2000" dirty="0" smtClean="0"/>
              <a:t>: </a:t>
            </a:r>
          </a:p>
          <a:p>
            <a:pPr algn="just"/>
            <a:r>
              <a:rPr lang="en-US" sz="2400" dirty="0" smtClean="0"/>
              <a:t>Example </a:t>
            </a:r>
          </a:p>
          <a:p>
            <a:pPr lvl="1" algn="just"/>
            <a:r>
              <a:rPr lang="en-US" sz="2400" dirty="0" smtClean="0"/>
              <a:t>High level of capacity utilization </a:t>
            </a:r>
          </a:p>
          <a:p>
            <a:pPr lvl="1" algn="just"/>
            <a:r>
              <a:rPr lang="en-US" sz="2400" dirty="0" smtClean="0"/>
              <a:t>Favorable plant locations </a:t>
            </a:r>
          </a:p>
          <a:p>
            <a:pPr lvl="1" algn="just"/>
            <a:r>
              <a:rPr lang="en-US" sz="2400" dirty="0" smtClean="0"/>
              <a:t>Reliable source of vertical integration </a:t>
            </a:r>
          </a:p>
          <a:p>
            <a:pPr lvl="1" algn="just"/>
            <a:r>
              <a:rPr lang="en-US" sz="2400" dirty="0" smtClean="0"/>
              <a:t>Effective control of operational cost</a:t>
            </a:r>
          </a:p>
          <a:p>
            <a:pPr lvl="1" algn="just"/>
            <a:r>
              <a:rPr lang="en-US" sz="2400" dirty="0" smtClean="0"/>
              <a:t>Existence of good inventory control system</a:t>
            </a:r>
          </a:p>
          <a:p>
            <a:pPr algn="just">
              <a:buNone/>
            </a:pPr>
            <a:endParaRPr lang="en-US" sz="2400" dirty="0" smtClean="0"/>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Personnel Capability</a:t>
            </a:r>
            <a:endParaRPr lang="en-US" sz="3200" dirty="0"/>
          </a:p>
        </p:txBody>
      </p:sp>
      <p:sp>
        <p:nvSpPr>
          <p:cNvPr id="3" name="Content Placeholder 2"/>
          <p:cNvSpPr>
            <a:spLocks noGrp="1"/>
          </p:cNvSpPr>
          <p:nvPr>
            <p:ph idx="1"/>
          </p:nvPr>
        </p:nvSpPr>
        <p:spPr>
          <a:xfrm>
            <a:off x="457200" y="990600"/>
            <a:ext cx="8229600" cy="5638800"/>
          </a:xfrm>
        </p:spPr>
        <p:txBody>
          <a:bodyPr>
            <a:noAutofit/>
          </a:bodyPr>
          <a:lstStyle/>
          <a:p>
            <a:pPr algn="just"/>
            <a:r>
              <a:rPr lang="en-US" sz="2200" dirty="0" smtClean="0"/>
              <a:t>relate to the existence and use of </a:t>
            </a:r>
            <a:r>
              <a:rPr lang="en-US" sz="2200" dirty="0" smtClean="0">
                <a:solidFill>
                  <a:srgbClr val="7030A0"/>
                </a:solidFill>
              </a:rPr>
              <a:t>human resource and skills , and all allied aspects </a:t>
            </a:r>
            <a:r>
              <a:rPr lang="en-US" sz="2200" dirty="0" smtClean="0"/>
              <a:t>that have bearing on an organization's capacity and ability to implement its strategies</a:t>
            </a:r>
          </a:p>
          <a:p>
            <a:pPr algn="just"/>
            <a:r>
              <a:rPr lang="en-US" sz="2200" dirty="0" smtClean="0"/>
              <a:t>important factors </a:t>
            </a:r>
          </a:p>
          <a:p>
            <a:pPr lvl="1" algn="just"/>
            <a:r>
              <a:rPr lang="en-US" sz="2200" dirty="0" smtClean="0">
                <a:solidFill>
                  <a:srgbClr val="00B0F0"/>
                </a:solidFill>
              </a:rPr>
              <a:t>Factors related to the personnel system</a:t>
            </a:r>
            <a:r>
              <a:rPr lang="en-US" sz="2200" dirty="0" smtClean="0"/>
              <a:t>: </a:t>
            </a:r>
            <a:r>
              <a:rPr lang="en-US" sz="2400" dirty="0" smtClean="0"/>
              <a:t>system for manpower planning ,selection, development, compensation  etc </a:t>
            </a:r>
            <a:endParaRPr lang="en-US" sz="2200" dirty="0" smtClean="0"/>
          </a:p>
          <a:p>
            <a:pPr lvl="1" algn="just"/>
            <a:r>
              <a:rPr lang="en-US" sz="2200" dirty="0" smtClean="0">
                <a:solidFill>
                  <a:srgbClr val="00B0F0"/>
                </a:solidFill>
              </a:rPr>
              <a:t>Factors related to organizational and employee characteristics</a:t>
            </a:r>
            <a:r>
              <a:rPr lang="en-US" sz="2400" dirty="0" smtClean="0"/>
              <a:t>: corporate image, quality of managers’, staff and workers perceptions about and image of the organization , availability of development opportunities for employees , working condition</a:t>
            </a:r>
            <a:endParaRPr lang="en-US" sz="2200" dirty="0" smtClean="0"/>
          </a:p>
          <a:p>
            <a:pPr lvl="1" algn="just"/>
            <a:r>
              <a:rPr lang="en-US" sz="2200" dirty="0" smtClean="0">
                <a:solidFill>
                  <a:srgbClr val="00B0F0"/>
                </a:solidFill>
              </a:rPr>
              <a:t>Factors related to industrial relations: </a:t>
            </a:r>
            <a:r>
              <a:rPr lang="en-US" sz="2400" dirty="0" smtClean="0"/>
              <a:t>union-management relationship, collective bargaining ,safety, welfare and security ,employee satisfactions and morale </a:t>
            </a:r>
            <a:endParaRPr lang="en-US" sz="2200" dirty="0" smtClean="0">
              <a:solidFill>
                <a:srgbClr val="00B0F0"/>
              </a:solidFill>
            </a:endParaRPr>
          </a:p>
          <a:p>
            <a:pPr algn="just">
              <a:buNone/>
            </a:pPr>
            <a:endParaRPr lang="en-US" sz="2200" dirty="0" smtClean="0"/>
          </a:p>
          <a:p>
            <a:pPr lvl="1" algn="just"/>
            <a:endParaRPr lang="en-US" sz="2200" b="1" dirty="0"/>
          </a:p>
        </p:txBody>
      </p:sp>
    </p:spTree>
  </p:cSld>
  <p:clrMapOvr>
    <a:masterClrMapping/>
  </p:clrMapOvr>
  <p:transition>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400" dirty="0" smtClean="0"/>
              <a:t>Example </a:t>
            </a:r>
          </a:p>
          <a:p>
            <a:pPr lvl="1"/>
            <a:r>
              <a:rPr lang="en-US" sz="2400" dirty="0" smtClean="0"/>
              <a:t>Genuine concern for HRM and development </a:t>
            </a:r>
          </a:p>
          <a:p>
            <a:pPr lvl="1"/>
            <a:r>
              <a:rPr lang="en-US" sz="2400" dirty="0" smtClean="0"/>
              <a:t>Efficient and effective personnel system</a:t>
            </a:r>
          </a:p>
          <a:p>
            <a:pPr lvl="1" algn="just"/>
            <a:r>
              <a:rPr lang="en-US" sz="2400" dirty="0" smtClean="0"/>
              <a:t>Excellent training opportunities and facilities </a:t>
            </a:r>
          </a:p>
          <a:p>
            <a:pPr lvl="1"/>
            <a:r>
              <a:rPr lang="en-US" sz="2400" dirty="0" smtClean="0"/>
              <a:t>Highly satisfied and motivated work force</a:t>
            </a:r>
          </a:p>
          <a:p>
            <a:pPr lvl="1"/>
            <a:r>
              <a:rPr lang="en-US" sz="2400" dirty="0" smtClean="0"/>
              <a:t>High level of organizations loyalty</a:t>
            </a:r>
          </a:p>
          <a:p>
            <a:pPr lvl="1"/>
            <a:r>
              <a:rPr lang="en-US" sz="2400" dirty="0" smtClean="0"/>
              <a:t>Safe and salutary working conditions</a:t>
            </a:r>
            <a:endParaRPr lang="en-US" sz="2400" dirty="0"/>
          </a:p>
        </p:txBody>
      </p:sp>
    </p:spTree>
  </p:cSld>
  <p:clrMapOvr>
    <a:masterClrMapping/>
  </p:clrMapOvr>
  <p:transition>
    <p:wheel spokes="8"/>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Information management capability</a:t>
            </a:r>
            <a:endParaRPr lang="en-US" sz="3200" dirty="0"/>
          </a:p>
        </p:txBody>
      </p:sp>
      <p:sp>
        <p:nvSpPr>
          <p:cNvPr id="3" name="Content Placeholder 2"/>
          <p:cNvSpPr>
            <a:spLocks noGrp="1"/>
          </p:cNvSpPr>
          <p:nvPr>
            <p:ph idx="1"/>
          </p:nvPr>
        </p:nvSpPr>
        <p:spPr>
          <a:xfrm>
            <a:off x="457200" y="1066800"/>
            <a:ext cx="8229600" cy="5059365"/>
          </a:xfrm>
        </p:spPr>
        <p:txBody>
          <a:bodyPr>
            <a:normAutofit/>
          </a:bodyPr>
          <a:lstStyle/>
          <a:p>
            <a:pPr algn="just"/>
            <a:r>
              <a:rPr lang="en-US" sz="2400" dirty="0" smtClean="0"/>
              <a:t>factors relate to the design and management of the flow of information from outside into, and within an organization for the purpose of decision making and all allied aspects that have a bearing on an organization’s capacity and ability to implement its strategies</a:t>
            </a:r>
          </a:p>
          <a:p>
            <a:pPr algn="just"/>
            <a:r>
              <a:rPr lang="en-US" sz="2400" dirty="0" smtClean="0"/>
              <a:t>important factors</a:t>
            </a:r>
          </a:p>
          <a:p>
            <a:pPr lvl="1" algn="just"/>
            <a:r>
              <a:rPr lang="en-US" sz="2400" dirty="0" smtClean="0"/>
              <a:t>Factor related to acquisition and retention of information</a:t>
            </a:r>
          </a:p>
          <a:p>
            <a:pPr lvl="1" algn="just"/>
            <a:r>
              <a:rPr lang="en-US" sz="2400" dirty="0" smtClean="0"/>
              <a:t>Factors related to processing and synthesis of information</a:t>
            </a:r>
          </a:p>
          <a:p>
            <a:pPr lvl="1" algn="just"/>
            <a:r>
              <a:rPr lang="en-US" sz="2400" dirty="0" smtClean="0"/>
              <a:t>Factors related to retrieval and usage of information</a:t>
            </a:r>
          </a:p>
          <a:p>
            <a:pPr lvl="1" algn="just"/>
            <a:r>
              <a:rPr lang="en-US" sz="2400" dirty="0" smtClean="0"/>
              <a:t>Integrative, systematic and supportive factors</a:t>
            </a:r>
            <a:endParaRPr lang="en-US" sz="2400" dirty="0"/>
          </a:p>
        </p:txBody>
      </p:sp>
    </p:spTree>
  </p:cSld>
  <p:clrMapOvr>
    <a:masterClrMapping/>
  </p:clrMapOvr>
  <p:transition>
    <p:wheel spokes="8"/>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3600" dirty="0" err="1" smtClean="0"/>
              <a:t>Eg</a:t>
            </a:r>
            <a:r>
              <a:rPr lang="en-US" sz="3600" dirty="0" smtClean="0"/>
              <a:t>. typical strength </a:t>
            </a:r>
            <a:r>
              <a:rPr lang="en-US" dirty="0" smtClean="0"/>
              <a:t/>
            </a:r>
            <a:br>
              <a:rPr lang="en-US" dirty="0" smtClean="0"/>
            </a:br>
            <a:endParaRPr lang="en-US" dirty="0"/>
          </a:p>
        </p:txBody>
      </p:sp>
      <p:sp>
        <p:nvSpPr>
          <p:cNvPr id="3" name="Content Placeholder 2"/>
          <p:cNvSpPr>
            <a:spLocks noGrp="1"/>
          </p:cNvSpPr>
          <p:nvPr>
            <p:ph idx="1"/>
          </p:nvPr>
        </p:nvSpPr>
        <p:spPr>
          <a:xfrm>
            <a:off x="457200" y="914400"/>
            <a:ext cx="8229600" cy="5211765"/>
          </a:xfrm>
        </p:spPr>
        <p:txBody>
          <a:bodyPr>
            <a:normAutofit/>
          </a:bodyPr>
          <a:lstStyle/>
          <a:p>
            <a:pPr lvl="0" algn="just"/>
            <a:r>
              <a:rPr lang="en-US" sz="2400" dirty="0" smtClean="0"/>
              <a:t>Ease and convenience of access to information sources </a:t>
            </a:r>
          </a:p>
          <a:p>
            <a:pPr lvl="0" algn="just"/>
            <a:r>
              <a:rPr lang="en-US" sz="2400" dirty="0" smtClean="0"/>
              <a:t>Widespread use of computerized information system </a:t>
            </a:r>
          </a:p>
          <a:p>
            <a:pPr lvl="0" algn="just"/>
            <a:r>
              <a:rPr lang="en-US" sz="2400" dirty="0" smtClean="0"/>
              <a:t>Availability and operability of high-tech equipment </a:t>
            </a:r>
          </a:p>
          <a:p>
            <a:pPr lvl="0" algn="just"/>
            <a:r>
              <a:rPr lang="en-US" sz="2400" dirty="0" smtClean="0"/>
              <a:t>Positive attitude to sharing and disseminating information</a:t>
            </a:r>
          </a:p>
          <a:p>
            <a:pPr lvl="0" algn="just"/>
            <a:r>
              <a:rPr lang="en-US" sz="2400" dirty="0" smtClean="0"/>
              <a:t>Wide coverage and networking of computer systems </a:t>
            </a:r>
          </a:p>
          <a:p>
            <a:pPr algn="just">
              <a:buNone/>
            </a:pPr>
            <a:endParaRPr lang="en-US" sz="2400" dirty="0"/>
          </a:p>
        </p:txBody>
      </p:sp>
    </p:spTree>
  </p:cSld>
  <p:clrMapOvr>
    <a:masterClrMapping/>
  </p:clrMapOvr>
  <p:transition>
    <p:wheel spokes="8"/>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General management Capability</a:t>
            </a:r>
            <a:endParaRPr lang="en-US" sz="3200" dirty="0"/>
          </a:p>
        </p:txBody>
      </p:sp>
      <p:sp>
        <p:nvSpPr>
          <p:cNvPr id="3" name="Content Placeholder 2"/>
          <p:cNvSpPr>
            <a:spLocks noGrp="1"/>
          </p:cNvSpPr>
          <p:nvPr>
            <p:ph idx="1"/>
          </p:nvPr>
        </p:nvSpPr>
        <p:spPr>
          <a:xfrm>
            <a:off x="381000" y="838200"/>
            <a:ext cx="8229600" cy="5486400"/>
          </a:xfrm>
        </p:spPr>
        <p:txBody>
          <a:bodyPr>
            <a:normAutofit/>
          </a:bodyPr>
          <a:lstStyle/>
          <a:p>
            <a:pPr algn="just"/>
            <a:r>
              <a:rPr lang="en-US" sz="2200" dirty="0" smtClean="0"/>
              <a:t>relates to the </a:t>
            </a:r>
            <a:r>
              <a:rPr lang="en-US" sz="2200" dirty="0" smtClean="0">
                <a:solidFill>
                  <a:srgbClr val="7030A0"/>
                </a:solidFill>
              </a:rPr>
              <a:t>integration, coordination’s and direction of the functional capabilities </a:t>
            </a:r>
            <a:r>
              <a:rPr lang="en-US" sz="2200" dirty="0" smtClean="0"/>
              <a:t>towards common goals and all allied aspects that have a bearing on an organization’s capacity and ability to implement its strategies</a:t>
            </a:r>
          </a:p>
          <a:p>
            <a:pPr algn="just"/>
            <a:r>
              <a:rPr lang="en-US" sz="2200" dirty="0" smtClean="0"/>
              <a:t>important factors </a:t>
            </a:r>
          </a:p>
          <a:p>
            <a:pPr lvl="1" algn="just"/>
            <a:r>
              <a:rPr lang="en-US" sz="2200" dirty="0" smtClean="0"/>
              <a:t>Factors related to the general management system</a:t>
            </a:r>
          </a:p>
          <a:p>
            <a:pPr lvl="1" algn="just"/>
            <a:r>
              <a:rPr lang="en-US" sz="2200" dirty="0" smtClean="0"/>
              <a:t>Factors related to general manager</a:t>
            </a:r>
          </a:p>
          <a:p>
            <a:pPr lvl="1" algn="just"/>
            <a:r>
              <a:rPr lang="en-US" sz="2200" dirty="0" smtClean="0"/>
              <a:t>Factors related to the organizational climate</a:t>
            </a:r>
          </a:p>
          <a:p>
            <a:pPr algn="just"/>
            <a:r>
              <a:rPr lang="en-US" sz="2200" dirty="0" smtClean="0"/>
              <a:t>Example</a:t>
            </a:r>
          </a:p>
          <a:p>
            <a:pPr lvl="1"/>
            <a:r>
              <a:rPr lang="en-US" sz="2200" dirty="0" smtClean="0"/>
              <a:t>Effective system for corporate planning </a:t>
            </a:r>
          </a:p>
          <a:p>
            <a:pPr lvl="1"/>
            <a:r>
              <a:rPr lang="en-US" sz="2200" dirty="0" smtClean="0"/>
              <a:t>Control, reward and incentive system for top managers geared to the achieve of objectives </a:t>
            </a:r>
          </a:p>
          <a:p>
            <a:pPr lvl="1"/>
            <a:r>
              <a:rPr lang="en-US" sz="2200" dirty="0" smtClean="0"/>
              <a:t>Entrepreneurial orientation and high propensity of risk taking </a:t>
            </a:r>
          </a:p>
          <a:p>
            <a:pPr lvl="1"/>
            <a:r>
              <a:rPr lang="en-US" sz="2200" dirty="0" smtClean="0"/>
              <a:t>Favorable corporate image  </a:t>
            </a:r>
          </a:p>
          <a:p>
            <a:pPr algn="just">
              <a:buNone/>
            </a:pPr>
            <a:endParaRPr lang="en-US" sz="2200" dirty="0"/>
          </a:p>
        </p:txBody>
      </p:sp>
    </p:spTree>
  </p:cSld>
  <p:clrMapOvr>
    <a:masterClrMapping/>
  </p:clrMapOvr>
  <p:transition>
    <p:wheel spokes="8"/>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pPr algn="just"/>
            <a:r>
              <a:rPr lang="en-US" sz="3600" dirty="0" smtClean="0"/>
              <a:t>Techniques used for organizational Appraisal </a:t>
            </a:r>
            <a:r>
              <a:rPr lang="en-US" dirty="0" smtClean="0"/>
              <a:t/>
            </a:r>
            <a:br>
              <a:rPr lang="en-US" dirty="0" smtClean="0"/>
            </a:br>
            <a:endParaRPr lang="en-US" dirty="0"/>
          </a:p>
        </p:txBody>
      </p:sp>
      <p:sp>
        <p:nvSpPr>
          <p:cNvPr id="3" name="Content Placeholder 2"/>
          <p:cNvSpPr>
            <a:spLocks noGrp="1"/>
          </p:cNvSpPr>
          <p:nvPr>
            <p:ph idx="1"/>
          </p:nvPr>
        </p:nvSpPr>
        <p:spPr>
          <a:xfrm>
            <a:off x="1435608" y="838200"/>
            <a:ext cx="7498080" cy="5562600"/>
          </a:xfrm>
        </p:spPr>
        <p:txBody>
          <a:bodyPr>
            <a:normAutofit fontScale="92500" lnSpcReduction="10000"/>
          </a:bodyPr>
          <a:lstStyle/>
          <a:p>
            <a:pPr algn="just"/>
            <a:r>
              <a:rPr lang="en-US" sz="2400" dirty="0" smtClean="0"/>
              <a:t>used for organizational appraisal can be identical to those who used for the performance evaluation of the organization</a:t>
            </a:r>
          </a:p>
          <a:p>
            <a:pPr algn="just"/>
            <a:r>
              <a:rPr lang="en-US" sz="2400" dirty="0" smtClean="0"/>
              <a:t>techniques used could be classified as broadly in three parts as below </a:t>
            </a:r>
          </a:p>
          <a:p>
            <a:pPr>
              <a:buNone/>
            </a:pPr>
            <a:r>
              <a:rPr lang="en-US" sz="2400" dirty="0" smtClean="0"/>
              <a:t>Internal Analysis </a:t>
            </a:r>
          </a:p>
          <a:p>
            <a:pPr lvl="0"/>
            <a:r>
              <a:rPr lang="en-US" sz="2400" dirty="0" smtClean="0"/>
              <a:t>VRIO framework		-Value chain analysis </a:t>
            </a:r>
          </a:p>
          <a:p>
            <a:r>
              <a:rPr lang="en-US" sz="2400" dirty="0" smtClean="0"/>
              <a:t>Quantitative analysis		-Qualitative analysis  </a:t>
            </a:r>
          </a:p>
          <a:p>
            <a:pPr lvl="0">
              <a:buNone/>
            </a:pPr>
            <a:r>
              <a:rPr lang="en-US" sz="2400" dirty="0" smtClean="0"/>
              <a:t>		-Financial analysis </a:t>
            </a:r>
          </a:p>
          <a:p>
            <a:pPr lvl="0">
              <a:buNone/>
            </a:pPr>
            <a:r>
              <a:rPr lang="en-US" sz="2400" dirty="0" smtClean="0"/>
              <a:t>		-Non- financial analysis </a:t>
            </a:r>
          </a:p>
          <a:p>
            <a:pPr lvl="0">
              <a:buNone/>
            </a:pPr>
            <a:r>
              <a:rPr lang="en-US" sz="2400" dirty="0" smtClean="0"/>
              <a:t>Comparative Analysis </a:t>
            </a:r>
          </a:p>
          <a:p>
            <a:pPr lvl="0">
              <a:buNone/>
            </a:pPr>
            <a:r>
              <a:rPr lang="en-US" sz="2400" dirty="0" smtClean="0"/>
              <a:t>		-Historical analysis 	-Industry norms </a:t>
            </a:r>
          </a:p>
          <a:p>
            <a:pPr lvl="0">
              <a:buNone/>
            </a:pPr>
            <a:r>
              <a:rPr lang="en-US" sz="2400" dirty="0" smtClean="0"/>
              <a:t>		- Bench marking </a:t>
            </a:r>
          </a:p>
          <a:p>
            <a:r>
              <a:rPr lang="en-US" sz="2400" dirty="0" smtClean="0"/>
              <a:t>Comprehensive Analysis </a:t>
            </a:r>
          </a:p>
          <a:p>
            <a:pPr lvl="0">
              <a:buNone/>
            </a:pPr>
            <a:r>
              <a:rPr lang="en-US" sz="2400" dirty="0" smtClean="0"/>
              <a:t>		-Key factor rating 	-Business intelligence system</a:t>
            </a:r>
          </a:p>
          <a:p>
            <a:pPr lvl="0">
              <a:buNone/>
            </a:pPr>
            <a:r>
              <a:rPr lang="en-US" sz="2400" dirty="0" smtClean="0"/>
              <a:t>		-Balanced scorecard </a:t>
            </a:r>
            <a:endParaRPr lang="en-US" sz="2400" dirty="0"/>
          </a:p>
        </p:txBody>
      </p:sp>
    </p:spTree>
  </p:cSld>
  <p:clrMapOvr>
    <a:masterClrMapping/>
  </p:clrMapOvr>
  <p:transition>
    <p:wheel spokes="8"/>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200" dirty="0" smtClean="0"/>
              <a:t>Internal Analysis </a:t>
            </a:r>
            <a:endParaRPr lang="en-US" sz="3200" dirty="0"/>
          </a:p>
        </p:txBody>
      </p:sp>
      <p:sp>
        <p:nvSpPr>
          <p:cNvPr id="3" name="Content Placeholder 2"/>
          <p:cNvSpPr>
            <a:spLocks noGrp="1"/>
          </p:cNvSpPr>
          <p:nvPr>
            <p:ph idx="1"/>
          </p:nvPr>
        </p:nvSpPr>
        <p:spPr>
          <a:xfrm>
            <a:off x="1435608" y="762000"/>
            <a:ext cx="7498080" cy="5791200"/>
          </a:xfrm>
        </p:spPr>
        <p:style>
          <a:lnRef idx="2">
            <a:schemeClr val="accent1"/>
          </a:lnRef>
          <a:fillRef idx="1">
            <a:schemeClr val="lt1"/>
          </a:fillRef>
          <a:effectRef idx="0">
            <a:schemeClr val="accent1"/>
          </a:effectRef>
          <a:fontRef idx="minor">
            <a:schemeClr val="dk1"/>
          </a:fontRef>
        </p:style>
        <p:txBody>
          <a:bodyPr>
            <a:normAutofit lnSpcReduction="10000"/>
          </a:bodyPr>
          <a:lstStyle/>
          <a:p>
            <a:pPr algn="just"/>
            <a:r>
              <a:rPr lang="en-US" sz="2400" dirty="0" smtClean="0"/>
              <a:t>The internal analysis of an organization deals with an investigation into its strength and weakness by focusing on factors that are specific to it</a:t>
            </a:r>
          </a:p>
          <a:p>
            <a:pPr marL="539496" indent="-457200" algn="just">
              <a:buAutoNum type="alphaUcPeriod"/>
            </a:pPr>
            <a:r>
              <a:rPr lang="en-US" sz="2400" b="1" dirty="0" smtClean="0"/>
              <a:t>VRIO framework: </a:t>
            </a:r>
            <a:r>
              <a:rPr lang="en-US" sz="2400" dirty="0" smtClean="0"/>
              <a:t>Valuable, rare, inimitable and organized for usage</a:t>
            </a:r>
          </a:p>
          <a:p>
            <a:pPr algn="just"/>
            <a:r>
              <a:rPr lang="en-US" sz="2400" dirty="0" smtClean="0">
                <a:solidFill>
                  <a:srgbClr val="7030A0"/>
                </a:solidFill>
              </a:rPr>
              <a:t>Valuable</a:t>
            </a:r>
            <a:r>
              <a:rPr lang="en-US" sz="2400" dirty="0" smtClean="0"/>
              <a:t>: helps a firm to generate revenue by capitalizing on opportunities and/or to reduce costs by neutralizing threats</a:t>
            </a:r>
          </a:p>
          <a:p>
            <a:pPr algn="just"/>
            <a:r>
              <a:rPr lang="en-US" sz="2400" dirty="0" smtClean="0">
                <a:solidFill>
                  <a:srgbClr val="7030A0"/>
                </a:solidFill>
              </a:rPr>
              <a:t>Rare</a:t>
            </a:r>
            <a:r>
              <a:rPr lang="en-US" sz="2400" dirty="0" smtClean="0"/>
              <a:t>: the possessed by the firm exclusively or just by a few other firms in the industry.</a:t>
            </a:r>
          </a:p>
          <a:p>
            <a:pPr algn="just"/>
            <a:r>
              <a:rPr lang="en-US" sz="2400" dirty="0" smtClean="0">
                <a:solidFill>
                  <a:srgbClr val="7030A0"/>
                </a:solidFill>
              </a:rPr>
              <a:t>Inimitable</a:t>
            </a:r>
            <a:r>
              <a:rPr lang="en-US" sz="2400" dirty="0" smtClean="0"/>
              <a:t> : impossible ,very difficult or not worthwhile to duplicate or substituted by the competitor</a:t>
            </a:r>
          </a:p>
          <a:p>
            <a:pPr algn="just"/>
            <a:r>
              <a:rPr lang="en-US" sz="2400" dirty="0" smtClean="0">
                <a:solidFill>
                  <a:srgbClr val="7030A0"/>
                </a:solidFill>
              </a:rPr>
              <a:t>Organization for usage</a:t>
            </a:r>
            <a:r>
              <a:rPr lang="en-US" sz="2400" dirty="0" smtClean="0"/>
              <a:t>:  appropriate organizational structure , business process, control systems and reward system that are present in the firm</a:t>
            </a:r>
          </a:p>
          <a:p>
            <a:pPr algn="just">
              <a:buNone/>
            </a:pPr>
            <a:endParaRPr lang="en-US" sz="2400" dirty="0"/>
          </a:p>
        </p:txBody>
      </p:sp>
    </p:spTree>
  </p:cSld>
  <p:clrMapOvr>
    <a:masterClrMapping/>
  </p:clrMapOvr>
  <p:transition>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2"/>
          </a:lnRef>
          <a:fillRef idx="1">
            <a:schemeClr val="lt1"/>
          </a:fillRef>
          <a:effectRef idx="0">
            <a:schemeClr val="accent2"/>
          </a:effectRef>
          <a:fontRef idx="minor">
            <a:schemeClr val="dk1"/>
          </a:fontRef>
        </p:style>
        <p:txBody>
          <a:bodyPr/>
          <a:lstStyle/>
          <a:p>
            <a:r>
              <a:rPr lang="en-US" dirty="0" smtClean="0"/>
              <a:t>Internal </a:t>
            </a:r>
            <a:r>
              <a:rPr lang="en-US" dirty="0" err="1" smtClean="0"/>
              <a:t>env’t</a:t>
            </a:r>
            <a:r>
              <a:rPr lang="en-US" dirty="0" smtClean="0"/>
              <a:t> Analysis -Definition </a:t>
            </a:r>
            <a:endParaRPr lang="en-US" dirty="0"/>
          </a:p>
        </p:txBody>
      </p:sp>
      <p:sp>
        <p:nvSpPr>
          <p:cNvPr id="3" name="Content Placeholder 2"/>
          <p:cNvSpPr>
            <a:spLocks noGrp="1"/>
          </p:cNvSpPr>
          <p:nvPr>
            <p:ph idx="1"/>
          </p:nvPr>
        </p:nvSpPr>
        <p:spPr>
          <a:xfrm>
            <a:off x="457200" y="1295402"/>
            <a:ext cx="8229600" cy="4830763"/>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altLang="zh-TW" sz="2400" dirty="0" smtClean="0"/>
              <a:t>Internal analysis is the systematic evaluation of the </a:t>
            </a:r>
            <a:r>
              <a:rPr lang="en-US" altLang="zh-TW" sz="2400" b="1" dirty="0" smtClean="0">
                <a:solidFill>
                  <a:schemeClr val="folHlink"/>
                </a:solidFill>
              </a:rPr>
              <a:t>key internal features</a:t>
            </a:r>
            <a:r>
              <a:rPr lang="en-US" altLang="zh-TW" sz="2400" dirty="0" smtClean="0"/>
              <a:t> of an organization</a:t>
            </a:r>
          </a:p>
          <a:p>
            <a:pPr algn="just"/>
            <a:r>
              <a:rPr lang="en-US" sz="2400" dirty="0" smtClean="0"/>
              <a:t>Understanding of current strategies and deployment of resources in support of strategies </a:t>
            </a:r>
          </a:p>
          <a:p>
            <a:pPr algn="just"/>
            <a:r>
              <a:rPr lang="en-US" sz="2400" dirty="0" smtClean="0"/>
              <a:t>Identify and classify variables within an organization as the strength and weakness of a firm</a:t>
            </a:r>
          </a:p>
          <a:p>
            <a:pPr algn="just"/>
            <a:r>
              <a:rPr lang="en-US" sz="2400" dirty="0" smtClean="0"/>
              <a:t>The process by w/c strategist examine the firm’s  marketing and distribution, R&amp;D, production and operations ,corporate resources and personnel , and finance ,information technology and general management factor where the firm has significant strengths and weakness </a:t>
            </a:r>
            <a:endParaRPr lang="en-US" sz="2400" dirty="0"/>
          </a:p>
        </p:txBody>
      </p:sp>
    </p:spTree>
  </p:cSld>
  <p:clrMapOvr>
    <a:masterClrMapping/>
  </p:clrMapOvr>
  <p:transition>
    <p:wheel spokes="8"/>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435100" y="1473200"/>
          <a:ext cx="7499350" cy="4023360"/>
        </p:xfrm>
        <a:graphic>
          <a:graphicData uri="http://schemas.openxmlformats.org/drawingml/2006/table">
            <a:tbl>
              <a:tblPr firstRow="1" bandRow="1">
                <a:tableStyleId>{638B1855-1B75-4FBE-930C-398BA8C253C6}</a:tableStyleId>
              </a:tblPr>
              <a:tblGrid>
                <a:gridCol w="1499870"/>
                <a:gridCol w="1499870"/>
                <a:gridCol w="1499870"/>
                <a:gridCol w="1499870"/>
                <a:gridCol w="1499870"/>
              </a:tblGrid>
              <a:tr h="142240">
                <a:tc>
                  <a:txBody>
                    <a:bodyPr/>
                    <a:lstStyle/>
                    <a:p>
                      <a:r>
                        <a:rPr lang="en-US" dirty="0" smtClean="0"/>
                        <a:t>Are the capabilities</a:t>
                      </a:r>
                      <a:r>
                        <a:rPr lang="en-US" baseline="0" dirty="0" smtClean="0"/>
                        <a:t> valuable?</a:t>
                      </a:r>
                      <a:endParaRPr lang="en-US" dirty="0"/>
                    </a:p>
                  </a:txBody>
                  <a:tcPr/>
                </a:tc>
                <a:tc>
                  <a:txBody>
                    <a:bodyPr/>
                    <a:lstStyle/>
                    <a:p>
                      <a:r>
                        <a:rPr lang="en-US" dirty="0" smtClean="0"/>
                        <a:t>Are the capabilities rare?</a:t>
                      </a:r>
                      <a:endParaRPr lang="en-US" dirty="0"/>
                    </a:p>
                  </a:txBody>
                  <a:tcPr/>
                </a:tc>
                <a:tc>
                  <a:txBody>
                    <a:bodyPr/>
                    <a:lstStyle/>
                    <a:p>
                      <a:r>
                        <a:rPr lang="en-US" dirty="0" smtClean="0"/>
                        <a:t>Are the capabilities cost to imitate?</a:t>
                      </a:r>
                      <a:endParaRPr lang="en-US" dirty="0"/>
                    </a:p>
                  </a:txBody>
                  <a:tcPr/>
                </a:tc>
                <a:tc>
                  <a:txBody>
                    <a:bodyPr/>
                    <a:lstStyle/>
                    <a:p>
                      <a:r>
                        <a:rPr lang="en-US" dirty="0" smtClean="0"/>
                        <a:t>Are the capabilities organized to usage?</a:t>
                      </a:r>
                      <a:endParaRPr lang="en-US" dirty="0"/>
                    </a:p>
                  </a:txBody>
                  <a:tcPr/>
                </a:tc>
                <a:tc>
                  <a:txBody>
                    <a:bodyPr/>
                    <a:lstStyle/>
                    <a:p>
                      <a:r>
                        <a:rPr lang="en-US" dirty="0" smtClean="0"/>
                        <a:t>Are the capabilities strength or weakness?</a:t>
                      </a:r>
                      <a:endParaRPr lang="en-US" dirty="0"/>
                    </a:p>
                  </a:txBody>
                  <a:tcPr/>
                </a:tc>
              </a:tr>
              <a:tr h="142240">
                <a:tc>
                  <a:txBody>
                    <a:bodyPr/>
                    <a:lstStyle/>
                    <a:p>
                      <a:r>
                        <a:rPr lang="en-US" dirty="0" smtClean="0"/>
                        <a:t>no</a:t>
                      </a:r>
                      <a:endParaRPr lang="en-US" dirty="0"/>
                    </a:p>
                  </a:txBody>
                  <a:tcPr/>
                </a:tc>
                <a:tc>
                  <a:txBody>
                    <a:bodyPr/>
                    <a:lstStyle/>
                    <a:p>
                      <a:r>
                        <a:rPr lang="en-US" dirty="0" smtClean="0"/>
                        <a:t>-</a:t>
                      </a:r>
                      <a:endParaRPr lang="en-US" dirty="0"/>
                    </a:p>
                  </a:txBody>
                  <a:tcPr/>
                </a:tc>
                <a:tc>
                  <a:txBody>
                    <a:bodyPr/>
                    <a:lstStyle/>
                    <a:p>
                      <a:r>
                        <a:rPr lang="en-US" dirty="0" smtClean="0"/>
                        <a:t>-</a:t>
                      </a:r>
                      <a:endParaRPr lang="en-US" dirty="0"/>
                    </a:p>
                  </a:txBody>
                  <a:tcPr/>
                </a:tc>
                <a:tc>
                  <a:txBody>
                    <a:bodyPr/>
                    <a:lstStyle/>
                    <a:p>
                      <a:r>
                        <a:rPr lang="en-US" dirty="0" smtClean="0"/>
                        <a:t>No</a:t>
                      </a:r>
                      <a:endParaRPr lang="en-US" dirty="0"/>
                    </a:p>
                  </a:txBody>
                  <a:tcPr/>
                </a:tc>
                <a:tc>
                  <a:txBody>
                    <a:bodyPr/>
                    <a:lstStyle/>
                    <a:p>
                      <a:r>
                        <a:rPr lang="en-US" dirty="0" smtClean="0"/>
                        <a:t>Weakness</a:t>
                      </a:r>
                      <a:endParaRPr lang="en-US" dirty="0"/>
                    </a:p>
                  </a:txBody>
                  <a:tcPr/>
                </a:tc>
              </a:tr>
              <a:tr h="142240">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a:t>
                      </a:r>
                      <a:endParaRPr lang="en-US" dirty="0"/>
                    </a:p>
                  </a:txBody>
                  <a:tcPr/>
                </a:tc>
                <a:tc>
                  <a:txBody>
                    <a:bodyPr/>
                    <a:lstStyle/>
                    <a:p>
                      <a:r>
                        <a:rPr lang="en-US" dirty="0" smtClean="0"/>
                        <a:t>yes</a:t>
                      </a:r>
                      <a:endParaRPr lang="en-US" dirty="0"/>
                    </a:p>
                  </a:txBody>
                  <a:tcPr/>
                </a:tc>
                <a:tc>
                  <a:txBody>
                    <a:bodyPr/>
                    <a:lstStyle/>
                    <a:p>
                      <a:r>
                        <a:rPr lang="en-US" dirty="0" smtClean="0"/>
                        <a:t>Strength</a:t>
                      </a:r>
                      <a:endParaRPr lang="en-US" dirty="0"/>
                    </a:p>
                  </a:txBody>
                  <a:tcPr/>
                </a:tc>
              </a:tr>
              <a:tr h="142240">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no</a:t>
                      </a:r>
                      <a:endParaRPr lang="en-US" dirty="0"/>
                    </a:p>
                  </a:txBody>
                  <a:tcPr/>
                </a:tc>
                <a:tc>
                  <a:txBody>
                    <a:bodyPr/>
                    <a:lstStyle/>
                    <a:p>
                      <a:r>
                        <a:rPr lang="en-US" dirty="0" smtClean="0"/>
                        <a:t>yes</a:t>
                      </a:r>
                      <a:endParaRPr lang="en-US" dirty="0"/>
                    </a:p>
                  </a:txBody>
                  <a:tcPr/>
                </a:tc>
                <a:tc>
                  <a:txBody>
                    <a:bodyPr/>
                    <a:lstStyle/>
                    <a:p>
                      <a:r>
                        <a:rPr lang="en-US" dirty="0" smtClean="0"/>
                        <a:t>Strength and distinctive competence </a:t>
                      </a:r>
                      <a:endParaRPr lang="en-US" dirty="0"/>
                    </a:p>
                  </a:txBody>
                  <a:tcPr/>
                </a:tc>
              </a:tr>
              <a:tr h="142240">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yes</a:t>
                      </a:r>
                      <a:endParaRPr lang="en-US" dirty="0"/>
                    </a:p>
                  </a:txBody>
                  <a:tcPr/>
                </a:tc>
                <a:tc>
                  <a:txBody>
                    <a:bodyPr/>
                    <a:lstStyle/>
                    <a:p>
                      <a:r>
                        <a:rPr lang="en-US" dirty="0" smtClean="0"/>
                        <a:t>Strength and sustainable distinctive competence</a:t>
                      </a:r>
                      <a:endParaRPr lang="en-US" dirty="0"/>
                    </a:p>
                  </a:txBody>
                  <a:tcPr/>
                </a:tc>
              </a:tr>
            </a:tbl>
          </a:graphicData>
        </a:graphic>
      </p:graphicFrame>
    </p:spTree>
  </p:cSld>
  <p:clrMapOvr>
    <a:masterClrMapping/>
  </p:clrMapOvr>
  <p:transition>
    <p:wheel spokes="8"/>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563562"/>
          </a:xfrm>
        </p:spPr>
        <p:txBody>
          <a:bodyPr>
            <a:normAutofit fontScale="90000"/>
          </a:bodyPr>
          <a:lstStyle/>
          <a:p>
            <a:r>
              <a:rPr lang="en-US" sz="3200" dirty="0" smtClean="0"/>
              <a:t>Value Chain Analysis</a:t>
            </a:r>
            <a:endParaRPr lang="en-US" sz="3200" dirty="0"/>
          </a:p>
        </p:txBody>
      </p:sp>
      <p:sp>
        <p:nvSpPr>
          <p:cNvPr id="3" name="Content Placeholder 2"/>
          <p:cNvSpPr>
            <a:spLocks noGrp="1"/>
          </p:cNvSpPr>
          <p:nvPr>
            <p:ph idx="1"/>
          </p:nvPr>
        </p:nvSpPr>
        <p:spPr>
          <a:xfrm>
            <a:off x="1435608" y="990600"/>
            <a:ext cx="7498080" cy="5257800"/>
          </a:xfrm>
        </p:spPr>
        <p:txBody>
          <a:bodyPr>
            <a:normAutofit/>
          </a:bodyPr>
          <a:lstStyle/>
          <a:p>
            <a:pPr algn="just"/>
            <a:r>
              <a:rPr lang="en-US" sz="2400" dirty="0" smtClean="0"/>
              <a:t>The term </a:t>
            </a:r>
            <a:r>
              <a:rPr lang="en-US" sz="2400" b="1" dirty="0" smtClean="0"/>
              <a:t>value chain refers </a:t>
            </a:r>
            <a:r>
              <a:rPr lang="en-US" sz="2400" dirty="0" smtClean="0"/>
              <a:t>to the idea that a company is a chain of activities that transforms inputs into outputs that customers value</a:t>
            </a:r>
          </a:p>
          <a:p>
            <a:pPr algn="just">
              <a:buFont typeface="Wingdings" pitchFamily="2" charset="2"/>
              <a:buChar char="§"/>
            </a:pPr>
            <a:r>
              <a:rPr lang="en-US" sz="2400" dirty="0" smtClean="0"/>
              <a:t>Assessing the strength and weakness of an organization based on an understanding of the series of activities it performs.</a:t>
            </a:r>
          </a:p>
          <a:p>
            <a:pPr algn="just">
              <a:buFont typeface="Wingdings" pitchFamily="2" charset="2"/>
              <a:buChar char="§"/>
            </a:pPr>
            <a:r>
              <a:rPr lang="en-US" sz="2400" dirty="0" smtClean="0"/>
              <a:t> A value chain is a set of interlinked value-creating activities performed by an organization. </a:t>
            </a:r>
          </a:p>
          <a:p>
            <a:pPr algn="just">
              <a:buFont typeface="Wingdings" pitchFamily="2" charset="2"/>
              <a:buChar char="§"/>
            </a:pPr>
            <a:r>
              <a:rPr lang="en-US" sz="2400" dirty="0" smtClean="0"/>
              <a:t>The value chain of a manufacturing organization can divide into</a:t>
            </a:r>
          </a:p>
          <a:p>
            <a:pPr lvl="5" algn="just">
              <a:buFont typeface="Wingdings" pitchFamily="2" charset="2"/>
              <a:buChar char="§"/>
            </a:pPr>
            <a:r>
              <a:rPr lang="en-US" sz="2400" dirty="0" smtClean="0"/>
              <a:t> Primary and</a:t>
            </a:r>
          </a:p>
          <a:p>
            <a:pPr lvl="5" algn="just">
              <a:buFont typeface="Wingdings" pitchFamily="2" charset="2"/>
              <a:buChar char="§"/>
            </a:pPr>
            <a:r>
              <a:rPr lang="en-US" sz="2400" dirty="0" smtClean="0"/>
              <a:t> supporting activities</a:t>
            </a:r>
            <a:endParaRPr lang="en-US" sz="2400" dirty="0"/>
          </a:p>
        </p:txBody>
      </p:sp>
    </p:spTree>
  </p:cSld>
  <p:clrMapOvr>
    <a:masterClrMapping/>
  </p:clrMapOvr>
  <p:transition>
    <p:wheel spokes="8"/>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1295400" y="655847"/>
            <a:ext cx="6858000" cy="5744954"/>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style>
          <a:lnRef idx="2">
            <a:schemeClr val="accent2"/>
          </a:lnRef>
          <a:fillRef idx="1">
            <a:schemeClr val="lt1"/>
          </a:fillRef>
          <a:effectRef idx="0">
            <a:schemeClr val="accent2"/>
          </a:effectRef>
          <a:fontRef idx="minor">
            <a:schemeClr val="dk1"/>
          </a:fontRef>
        </p:style>
        <p:txBody>
          <a:bodyPr>
            <a:normAutofit/>
          </a:bodyPr>
          <a:lstStyle/>
          <a:p>
            <a:r>
              <a:rPr lang="en-US" sz="3200" dirty="0" smtClean="0"/>
              <a:t>Primary activities</a:t>
            </a:r>
            <a:endParaRPr lang="en-US" sz="3200" dirty="0"/>
          </a:p>
        </p:txBody>
      </p:sp>
      <p:sp>
        <p:nvSpPr>
          <p:cNvPr id="3" name="Content Placeholder 2"/>
          <p:cNvSpPr>
            <a:spLocks noGrp="1"/>
          </p:cNvSpPr>
          <p:nvPr>
            <p:ph idx="1"/>
          </p:nvPr>
        </p:nvSpPr>
        <p:spPr>
          <a:xfrm>
            <a:off x="1219200" y="838200"/>
            <a:ext cx="7714488" cy="5638800"/>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sz="2400" dirty="0" smtClean="0"/>
              <a:t>are directly related to the flow of the product to the customer and include five sub activities as listed below</a:t>
            </a:r>
          </a:p>
          <a:p>
            <a:pPr algn="just"/>
            <a:r>
              <a:rPr lang="en-US" sz="2400" dirty="0" smtClean="0">
                <a:solidFill>
                  <a:srgbClr val="7030A0"/>
                </a:solidFill>
              </a:rPr>
              <a:t>Inbound logistics</a:t>
            </a:r>
            <a:r>
              <a:rPr lang="en-US" sz="2400" dirty="0" smtClean="0"/>
              <a:t>: All activities that an organization uses for receiving, storing and transporting inputs going into the production process</a:t>
            </a:r>
          </a:p>
          <a:p>
            <a:pPr algn="just"/>
            <a:r>
              <a:rPr lang="en-US" sz="2400" dirty="0" smtClean="0">
                <a:solidFill>
                  <a:srgbClr val="7030A0"/>
                </a:solidFill>
              </a:rPr>
              <a:t>Operations</a:t>
            </a:r>
            <a:r>
              <a:rPr lang="en-US" sz="2400" dirty="0" smtClean="0"/>
              <a:t>: All activities required for transformations of raw materials to finished products</a:t>
            </a:r>
          </a:p>
          <a:p>
            <a:pPr algn="just"/>
            <a:r>
              <a:rPr lang="en-US" sz="2400" dirty="0" smtClean="0">
                <a:solidFill>
                  <a:srgbClr val="7030A0"/>
                </a:solidFill>
              </a:rPr>
              <a:t>Outbound logistics</a:t>
            </a:r>
            <a:r>
              <a:rPr lang="en-US" sz="2400" dirty="0" smtClean="0"/>
              <a:t>: all activities that an organization uses for receiving ,storing and transporting outputs going out of the production process</a:t>
            </a:r>
          </a:p>
          <a:p>
            <a:pPr algn="just"/>
            <a:r>
              <a:rPr lang="en-US" sz="2400" dirty="0" smtClean="0">
                <a:solidFill>
                  <a:srgbClr val="7030A0"/>
                </a:solidFill>
              </a:rPr>
              <a:t>Marketing and sales</a:t>
            </a:r>
            <a:r>
              <a:rPr lang="en-US" sz="2400" dirty="0" smtClean="0"/>
              <a:t>: All activities that an organization uses to market and sell its product to customers</a:t>
            </a:r>
          </a:p>
          <a:p>
            <a:pPr algn="just"/>
            <a:r>
              <a:rPr lang="en-US" sz="2400" dirty="0" smtClean="0">
                <a:solidFill>
                  <a:srgbClr val="7030A0"/>
                </a:solidFill>
              </a:rPr>
              <a:t>Service</a:t>
            </a:r>
            <a:r>
              <a:rPr lang="en-US" sz="2400" dirty="0" smtClean="0"/>
              <a:t>: All activities that an organization uses for enhancing and maintaining a product value</a:t>
            </a:r>
            <a:endParaRPr lang="en-US" sz="2400" dirty="0"/>
          </a:p>
        </p:txBody>
      </p:sp>
    </p:spTree>
  </p:cSld>
  <p:clrMapOvr>
    <a:masterClrMapping/>
  </p:clrMapOvr>
  <p:transition>
    <p:wheel spokes="8"/>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style>
          <a:lnRef idx="2">
            <a:schemeClr val="accent2"/>
          </a:lnRef>
          <a:fillRef idx="1">
            <a:schemeClr val="lt1"/>
          </a:fillRef>
          <a:effectRef idx="0">
            <a:schemeClr val="accent2"/>
          </a:effectRef>
          <a:fontRef idx="minor">
            <a:schemeClr val="dk1"/>
          </a:fontRef>
        </p:style>
        <p:txBody>
          <a:bodyPr>
            <a:normAutofit fontScale="90000"/>
          </a:bodyPr>
          <a:lstStyle/>
          <a:p>
            <a:r>
              <a:rPr lang="en-US" sz="3200" b="1" dirty="0" smtClean="0"/>
              <a:t>Support activities</a:t>
            </a:r>
            <a:endParaRPr lang="en-US" sz="3200" dirty="0"/>
          </a:p>
        </p:txBody>
      </p:sp>
      <p:sp>
        <p:nvSpPr>
          <p:cNvPr id="3" name="Content Placeholder 2"/>
          <p:cNvSpPr>
            <a:spLocks noGrp="1"/>
          </p:cNvSpPr>
          <p:nvPr>
            <p:ph idx="1"/>
          </p:nvPr>
        </p:nvSpPr>
        <p:spPr>
          <a:xfrm>
            <a:off x="1435608" y="1066800"/>
            <a:ext cx="7498080" cy="5181600"/>
          </a:xfrm>
        </p:spPr>
        <p:style>
          <a:lnRef idx="2">
            <a:schemeClr val="accent1"/>
          </a:lnRef>
          <a:fillRef idx="1">
            <a:schemeClr val="lt1"/>
          </a:fillRef>
          <a:effectRef idx="0">
            <a:schemeClr val="accent1"/>
          </a:effectRef>
          <a:fontRef idx="minor">
            <a:schemeClr val="dk1"/>
          </a:fontRef>
        </p:style>
        <p:txBody>
          <a:bodyPr>
            <a:normAutofit/>
          </a:bodyPr>
          <a:lstStyle/>
          <a:p>
            <a:pPr algn="just"/>
            <a:r>
              <a:rPr lang="en-US" sz="2400" dirty="0" smtClean="0"/>
              <a:t>provide the assistance necessary for the primary activities to take place these consist of</a:t>
            </a:r>
          </a:p>
          <a:p>
            <a:pPr algn="just"/>
            <a:r>
              <a:rPr lang="en-US" sz="2400" dirty="0" smtClean="0">
                <a:solidFill>
                  <a:srgbClr val="7030A0"/>
                </a:solidFill>
              </a:rPr>
              <a:t>Firm infrastructure</a:t>
            </a:r>
            <a:r>
              <a:rPr lang="en-US" sz="2400" dirty="0" smtClean="0"/>
              <a:t>; consists of many activities</a:t>
            </a:r>
          </a:p>
          <a:p>
            <a:pPr algn="just"/>
            <a:r>
              <a:rPr lang="en-US" sz="2400" dirty="0" smtClean="0">
                <a:solidFill>
                  <a:srgbClr val="7030A0"/>
                </a:solidFill>
              </a:rPr>
              <a:t>Human resource management</a:t>
            </a:r>
            <a:r>
              <a:rPr lang="en-US" sz="2400" dirty="0" smtClean="0"/>
              <a:t>: all activities that an organization uses for managing human resource</a:t>
            </a:r>
          </a:p>
          <a:p>
            <a:pPr algn="just"/>
            <a:r>
              <a:rPr lang="en-US" sz="2400" dirty="0" smtClean="0">
                <a:solidFill>
                  <a:srgbClr val="7030A0"/>
                </a:solidFill>
              </a:rPr>
              <a:t>Technology development</a:t>
            </a:r>
            <a:r>
              <a:rPr lang="en-US" sz="2400" dirty="0" smtClean="0"/>
              <a:t>: All activities that an organization uses for creating, developing, and improving products and services</a:t>
            </a:r>
          </a:p>
          <a:p>
            <a:pPr algn="just"/>
            <a:r>
              <a:rPr lang="en-US" sz="2400" dirty="0" smtClean="0">
                <a:solidFill>
                  <a:srgbClr val="7030A0"/>
                </a:solidFill>
              </a:rPr>
              <a:t>Procurement</a:t>
            </a:r>
            <a:r>
              <a:rPr lang="en-US" sz="2400" dirty="0" smtClean="0"/>
              <a:t>: All activities that an organization uses for procuring inputs needed to produce products or provide services</a:t>
            </a:r>
            <a:endParaRPr lang="en-US" sz="2400" dirty="0"/>
          </a:p>
        </p:txBody>
      </p:sp>
    </p:spTree>
  </p:cSld>
  <p:clrMapOvr>
    <a:masterClrMapping/>
  </p:clrMapOvr>
  <p:transition>
    <p:wheel spokes="8"/>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87362"/>
          </a:xfrm>
        </p:spPr>
        <p:style>
          <a:lnRef idx="2">
            <a:schemeClr val="accent2"/>
          </a:lnRef>
          <a:fillRef idx="1">
            <a:schemeClr val="lt1"/>
          </a:fillRef>
          <a:effectRef idx="0">
            <a:schemeClr val="accent2"/>
          </a:effectRef>
          <a:fontRef idx="minor">
            <a:schemeClr val="dk1"/>
          </a:fontRef>
        </p:style>
        <p:txBody>
          <a:bodyPr>
            <a:normAutofit fontScale="90000"/>
          </a:bodyPr>
          <a:lstStyle/>
          <a:p>
            <a:pPr algn="just"/>
            <a:r>
              <a:rPr lang="en-US" sz="3200" dirty="0" smtClean="0"/>
              <a:t>The value chain analysis requires(steps)</a:t>
            </a:r>
            <a:endParaRPr lang="en-US" sz="3200" dirty="0"/>
          </a:p>
        </p:txBody>
      </p:sp>
      <p:sp>
        <p:nvSpPr>
          <p:cNvPr id="3" name="Content Placeholder 2"/>
          <p:cNvSpPr>
            <a:spLocks noGrp="1"/>
          </p:cNvSpPr>
          <p:nvPr>
            <p:ph idx="1"/>
          </p:nvPr>
        </p:nvSpPr>
        <p:spPr>
          <a:xfrm>
            <a:off x="1435608" y="914400"/>
            <a:ext cx="7498080" cy="5334000"/>
          </a:xfrm>
        </p:spPr>
        <p:style>
          <a:lnRef idx="2">
            <a:schemeClr val="accent1"/>
          </a:lnRef>
          <a:fillRef idx="1">
            <a:schemeClr val="lt1"/>
          </a:fillRef>
          <a:effectRef idx="0">
            <a:schemeClr val="accent1"/>
          </a:effectRef>
          <a:fontRef idx="minor">
            <a:schemeClr val="dk1"/>
          </a:fontRef>
        </p:style>
        <p:txBody>
          <a:bodyPr>
            <a:normAutofit/>
          </a:bodyPr>
          <a:lstStyle/>
          <a:p>
            <a:pPr lvl="0" algn="just"/>
            <a:r>
              <a:rPr lang="en-US" sz="2400" dirty="0" smtClean="0"/>
              <a:t>Identifying activities that make up the organizations value chain and classifying them into</a:t>
            </a:r>
          </a:p>
          <a:p>
            <a:pPr lvl="8" algn="just"/>
            <a:r>
              <a:rPr lang="en-US" sz="1200" dirty="0" smtClean="0"/>
              <a:t> </a:t>
            </a:r>
            <a:r>
              <a:rPr lang="en-US" sz="2400" dirty="0" smtClean="0"/>
              <a:t>primary and </a:t>
            </a:r>
          </a:p>
          <a:p>
            <a:pPr lvl="8" algn="just"/>
            <a:r>
              <a:rPr lang="en-US" sz="2400" dirty="0" smtClean="0"/>
              <a:t>supporting activities </a:t>
            </a:r>
          </a:p>
          <a:p>
            <a:pPr lvl="0" algn="just"/>
            <a:r>
              <a:rPr lang="en-US" sz="2400" dirty="0" smtClean="0"/>
              <a:t>Identify the things done in those activities that contribute to providing value for the customer </a:t>
            </a:r>
          </a:p>
          <a:p>
            <a:pPr lvl="0" algn="just"/>
            <a:r>
              <a:rPr lang="en-US" sz="2400" dirty="0" smtClean="0"/>
              <a:t>Identifying how the value contribution can be increased so that it costs less to provide the same or more value, thereby increasing the profit margin for the organization</a:t>
            </a:r>
          </a:p>
          <a:p>
            <a:pPr lvl="0" algn="just"/>
            <a:r>
              <a:rPr lang="en-US" sz="2400" dirty="0" smtClean="0"/>
              <a:t>Identifying how the value configuration can be improved by innovatively reconfiguring or recombining activities</a:t>
            </a:r>
          </a:p>
          <a:p>
            <a:pPr algn="just"/>
            <a:endParaRPr lang="en-US" sz="2400" dirty="0"/>
          </a:p>
        </p:txBody>
      </p:sp>
    </p:spTree>
  </p:cSld>
  <p:clrMapOvr>
    <a:masterClrMapping/>
  </p:clrMapOvr>
  <p:transition>
    <p:wheel spokes="8"/>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style>
          <a:lnRef idx="2">
            <a:schemeClr val="accent2"/>
          </a:lnRef>
          <a:fillRef idx="1">
            <a:schemeClr val="lt1"/>
          </a:fillRef>
          <a:effectRef idx="0">
            <a:schemeClr val="accent2"/>
          </a:effectRef>
          <a:fontRef idx="minor">
            <a:schemeClr val="dk1"/>
          </a:fontRef>
        </p:style>
        <p:txBody>
          <a:bodyPr>
            <a:normAutofit/>
          </a:bodyPr>
          <a:lstStyle/>
          <a:p>
            <a:r>
              <a:rPr lang="en-US" sz="3200" b="1" dirty="0" smtClean="0"/>
              <a:t>Quantitative analysis</a:t>
            </a:r>
            <a:endParaRPr lang="en-US" sz="3200" dirty="0"/>
          </a:p>
        </p:txBody>
      </p:sp>
      <p:sp>
        <p:nvSpPr>
          <p:cNvPr id="3" name="Content Placeholder 2"/>
          <p:cNvSpPr>
            <a:spLocks noGrp="1"/>
          </p:cNvSpPr>
          <p:nvPr>
            <p:ph idx="1"/>
          </p:nvPr>
        </p:nvSpPr>
        <p:spPr>
          <a:xfrm>
            <a:off x="1435608" y="1066800"/>
            <a:ext cx="7498080" cy="5410200"/>
          </a:xfrm>
        </p:spPr>
        <p:style>
          <a:lnRef idx="2">
            <a:schemeClr val="accent1"/>
          </a:lnRef>
          <a:fillRef idx="1">
            <a:schemeClr val="lt1"/>
          </a:fillRef>
          <a:effectRef idx="0">
            <a:schemeClr val="accent1"/>
          </a:effectRef>
          <a:fontRef idx="minor">
            <a:schemeClr val="dk1"/>
          </a:fontRef>
        </p:style>
        <p:txBody>
          <a:bodyPr>
            <a:normAutofit fontScale="92500"/>
          </a:bodyPr>
          <a:lstStyle/>
          <a:p>
            <a:pPr algn="just">
              <a:buNone/>
            </a:pPr>
            <a:r>
              <a:rPr lang="en-US" sz="2400" dirty="0" smtClean="0"/>
              <a:t>A. </a:t>
            </a:r>
            <a:r>
              <a:rPr lang="en-US" sz="2400" dirty="0" smtClean="0">
                <a:solidFill>
                  <a:srgbClr val="7030A0"/>
                </a:solidFill>
              </a:rPr>
              <a:t>Financial analysis</a:t>
            </a:r>
            <a:r>
              <a:rPr lang="en-US" sz="2400" dirty="0" smtClean="0"/>
              <a:t>-the traditional method used for evaluating financial performance, cover various types of activities in different functional areas within an organization</a:t>
            </a:r>
          </a:p>
          <a:p>
            <a:pPr algn="just"/>
            <a:r>
              <a:rPr lang="en-US" sz="2400" dirty="0" smtClean="0"/>
              <a:t>Technique</a:t>
            </a:r>
          </a:p>
          <a:p>
            <a:pPr lvl="4" algn="just"/>
            <a:r>
              <a:rPr lang="en-US" sz="2400" dirty="0" smtClean="0"/>
              <a:t>Ratio Analysis </a:t>
            </a:r>
          </a:p>
          <a:p>
            <a:pPr lvl="4" algn="just"/>
            <a:r>
              <a:rPr lang="en-US" sz="2400" dirty="0" smtClean="0"/>
              <a:t>Economic value Added </a:t>
            </a:r>
          </a:p>
          <a:p>
            <a:pPr lvl="4" algn="just"/>
            <a:r>
              <a:rPr lang="en-US" sz="2400" dirty="0" smtClean="0"/>
              <a:t>Activity Based costing </a:t>
            </a:r>
          </a:p>
          <a:p>
            <a:pPr algn="just">
              <a:buNone/>
            </a:pPr>
            <a:r>
              <a:rPr lang="en-US" sz="2400" dirty="0" smtClean="0"/>
              <a:t>B. </a:t>
            </a:r>
            <a:r>
              <a:rPr lang="en-US" sz="2400" dirty="0" smtClean="0">
                <a:solidFill>
                  <a:srgbClr val="7030A0"/>
                </a:solidFill>
              </a:rPr>
              <a:t>Non-financial quantities analysis</a:t>
            </a:r>
            <a:r>
              <a:rPr lang="en-US" sz="2400" dirty="0" smtClean="0"/>
              <a:t> : The expression of several intangibles of an organization in monetary terms is neither possible nor desirable</a:t>
            </a:r>
          </a:p>
          <a:p>
            <a:pPr algn="just">
              <a:buNone/>
            </a:pPr>
            <a:r>
              <a:rPr lang="en-US" sz="2400" dirty="0" smtClean="0"/>
              <a:t>C. </a:t>
            </a:r>
            <a:r>
              <a:rPr lang="en-US" sz="2400" dirty="0" smtClean="0">
                <a:solidFill>
                  <a:srgbClr val="7030A0"/>
                </a:solidFill>
              </a:rPr>
              <a:t>Qualitative analysis</a:t>
            </a:r>
            <a:r>
              <a:rPr lang="en-US" sz="2400" dirty="0" smtClean="0"/>
              <a:t>: Quantitative tools cannot be applied to all internal factors, and the normative judgments of key planning participants may be used in evaluation</a:t>
            </a:r>
            <a:endParaRPr lang="en-US" sz="2400" dirty="0"/>
          </a:p>
        </p:txBody>
      </p:sp>
    </p:spTree>
  </p:cSld>
  <p:clrMapOvr>
    <a:masterClrMapping/>
  </p:clrMapOvr>
  <p:transition>
    <p:wheel spokes="8"/>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pPr algn="just"/>
            <a:r>
              <a:rPr lang="en-US" sz="3200" dirty="0" smtClean="0"/>
              <a:t>Comparative analysis</a:t>
            </a:r>
            <a:endParaRPr lang="en-US" sz="3200" dirty="0"/>
          </a:p>
        </p:txBody>
      </p:sp>
      <p:sp>
        <p:nvSpPr>
          <p:cNvPr id="3" name="Content Placeholder 2"/>
          <p:cNvSpPr>
            <a:spLocks noGrp="1"/>
          </p:cNvSpPr>
          <p:nvPr>
            <p:ph idx="1"/>
          </p:nvPr>
        </p:nvSpPr>
        <p:spPr>
          <a:xfrm>
            <a:off x="1435608" y="1143000"/>
            <a:ext cx="7498080" cy="5105400"/>
          </a:xfrm>
        </p:spPr>
        <p:txBody>
          <a:bodyPr>
            <a:normAutofit/>
          </a:bodyPr>
          <a:lstStyle/>
          <a:p>
            <a:pPr algn="just"/>
            <a:r>
              <a:rPr lang="en-US" sz="2400" dirty="0" smtClean="0">
                <a:solidFill>
                  <a:srgbClr val="7030A0"/>
                </a:solidFill>
              </a:rPr>
              <a:t>Historical Analysis</a:t>
            </a:r>
            <a:r>
              <a:rPr lang="en-US" sz="2400" dirty="0" smtClean="0"/>
              <a:t>: one way to compare its own organizations over a period of time. </a:t>
            </a:r>
          </a:p>
          <a:p>
            <a:pPr lvl="1" algn="just"/>
            <a:r>
              <a:rPr lang="en-US" sz="2400" dirty="0" smtClean="0"/>
              <a:t>measure of how well or badly an organization has progressed with respect to its own past performance.</a:t>
            </a:r>
          </a:p>
          <a:p>
            <a:pPr algn="just"/>
            <a:r>
              <a:rPr lang="en-US" sz="2400" dirty="0" smtClean="0">
                <a:solidFill>
                  <a:srgbClr val="7030A0"/>
                </a:solidFill>
              </a:rPr>
              <a:t>Industry norm</a:t>
            </a:r>
            <a:r>
              <a:rPr lang="en-US" sz="2400" dirty="0" smtClean="0"/>
              <a:t>: the may determinants of success in industry may be used to identify the strength and weakness of a firm.</a:t>
            </a:r>
          </a:p>
          <a:p>
            <a:pPr algn="just"/>
            <a:r>
              <a:rPr lang="en-US" sz="2400" dirty="0" smtClean="0">
                <a:solidFill>
                  <a:srgbClr val="7030A0"/>
                </a:solidFill>
              </a:rPr>
              <a:t>Benchmarking</a:t>
            </a:r>
            <a:r>
              <a:rPr lang="en-US" sz="2400" dirty="0" smtClean="0"/>
              <a:t>: A bench mark is a reference point for taking measure against . </a:t>
            </a:r>
          </a:p>
          <a:p>
            <a:pPr lvl="2" algn="just"/>
            <a:r>
              <a:rPr lang="en-US" dirty="0" smtClean="0"/>
              <a:t>aimed at finding the best practices within and outside the industry to which an organization belongs</a:t>
            </a:r>
            <a:endParaRPr lang="en-US" dirty="0"/>
          </a:p>
        </p:txBody>
      </p:sp>
    </p:spTree>
  </p:cSld>
  <p:clrMapOvr>
    <a:masterClrMapping/>
  </p:clrMapOvr>
  <p:transition>
    <p:wheel spokes="8"/>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normAutofit/>
          </a:bodyPr>
          <a:lstStyle/>
          <a:p>
            <a:r>
              <a:rPr lang="en-US" sz="3200" dirty="0" smtClean="0"/>
              <a:t>Types of benchmarking </a:t>
            </a:r>
            <a:endParaRPr lang="en-US" sz="3200" dirty="0"/>
          </a:p>
        </p:txBody>
      </p:sp>
      <p:sp>
        <p:nvSpPr>
          <p:cNvPr id="3" name="Content Placeholder 2"/>
          <p:cNvSpPr>
            <a:spLocks noGrp="1"/>
          </p:cNvSpPr>
          <p:nvPr>
            <p:ph idx="1"/>
          </p:nvPr>
        </p:nvSpPr>
        <p:spPr>
          <a:xfrm>
            <a:off x="1435608" y="1066800"/>
            <a:ext cx="7498080" cy="5181600"/>
          </a:xfrm>
        </p:spPr>
        <p:txBody>
          <a:bodyPr>
            <a:normAutofit/>
          </a:bodyPr>
          <a:lstStyle/>
          <a:p>
            <a:r>
              <a:rPr lang="en-US" sz="2400" dirty="0" smtClean="0"/>
              <a:t>Based on finding </a:t>
            </a:r>
            <a:r>
              <a:rPr lang="en-US" sz="2400" dirty="0" smtClean="0">
                <a:solidFill>
                  <a:srgbClr val="7030A0"/>
                </a:solidFill>
              </a:rPr>
              <a:t>what</a:t>
            </a:r>
            <a:r>
              <a:rPr lang="en-US" sz="2400" dirty="0" smtClean="0"/>
              <a:t> is compared</a:t>
            </a:r>
          </a:p>
          <a:p>
            <a:pPr lvl="3"/>
            <a:r>
              <a:rPr lang="en-US" sz="2400" dirty="0" smtClean="0"/>
              <a:t>Performance benchmarking </a:t>
            </a:r>
          </a:p>
          <a:p>
            <a:pPr lvl="3"/>
            <a:r>
              <a:rPr lang="en-US" sz="2400" dirty="0" smtClean="0"/>
              <a:t>Process benchmarking</a:t>
            </a:r>
          </a:p>
          <a:p>
            <a:pPr lvl="3"/>
            <a:r>
              <a:rPr lang="en-US" sz="2400" dirty="0" smtClean="0"/>
              <a:t>Strategic benchmarking </a:t>
            </a:r>
          </a:p>
          <a:p>
            <a:r>
              <a:rPr lang="en-US" sz="2400" dirty="0" smtClean="0"/>
              <a:t>Based on </a:t>
            </a:r>
            <a:r>
              <a:rPr lang="en-US" sz="2400" dirty="0" smtClean="0">
                <a:solidFill>
                  <a:srgbClr val="7030A0"/>
                </a:solidFill>
              </a:rPr>
              <a:t>whom</a:t>
            </a:r>
            <a:r>
              <a:rPr lang="en-US" sz="2400" dirty="0" smtClean="0"/>
              <a:t> it should compare itself </a:t>
            </a:r>
          </a:p>
          <a:p>
            <a:pPr lvl="3"/>
            <a:r>
              <a:rPr lang="en-US" sz="2400" dirty="0" smtClean="0"/>
              <a:t>Internal benchmarking </a:t>
            </a:r>
          </a:p>
          <a:p>
            <a:pPr lvl="3"/>
            <a:r>
              <a:rPr lang="en-US" sz="2400" dirty="0" smtClean="0"/>
              <a:t>Competitive benchmarking </a:t>
            </a:r>
          </a:p>
          <a:p>
            <a:pPr lvl="3"/>
            <a:r>
              <a:rPr lang="en-US" sz="2400" dirty="0" smtClean="0"/>
              <a:t>Functional benchmarking </a:t>
            </a:r>
          </a:p>
          <a:p>
            <a:pPr lvl="3"/>
            <a:r>
              <a:rPr lang="en-US" sz="2400" dirty="0" smtClean="0"/>
              <a:t>Generic benchmarking </a:t>
            </a:r>
            <a:endParaRPr lang="en-US" sz="2400" dirty="0"/>
          </a:p>
        </p:txBody>
      </p:sp>
    </p:spTree>
  </p:cSld>
  <p:clrMapOvr>
    <a:masterClrMapping/>
  </p:clrMapOvr>
  <p:transition>
    <p:wheel spokes="8"/>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639762"/>
          </a:xfrm>
        </p:spPr>
        <p:txBody>
          <a:bodyPr>
            <a:normAutofit/>
          </a:bodyPr>
          <a:lstStyle/>
          <a:p>
            <a:r>
              <a:rPr lang="en-US" sz="3200" dirty="0" smtClean="0"/>
              <a:t>Comprehensive analysis </a:t>
            </a:r>
            <a:endParaRPr lang="en-US" sz="3200" dirty="0"/>
          </a:p>
        </p:txBody>
      </p:sp>
      <p:sp>
        <p:nvSpPr>
          <p:cNvPr id="3" name="Content Placeholder 2"/>
          <p:cNvSpPr>
            <a:spLocks noGrp="1"/>
          </p:cNvSpPr>
          <p:nvPr>
            <p:ph idx="1"/>
          </p:nvPr>
        </p:nvSpPr>
        <p:spPr>
          <a:xfrm>
            <a:off x="1435608" y="990600"/>
            <a:ext cx="7498080" cy="5257800"/>
          </a:xfrm>
        </p:spPr>
        <p:txBody>
          <a:bodyPr>
            <a:normAutofit/>
          </a:bodyPr>
          <a:lstStyle/>
          <a:p>
            <a:pPr algn="just"/>
            <a:r>
              <a:rPr lang="en-US" sz="2400" dirty="0" smtClean="0">
                <a:solidFill>
                  <a:srgbClr val="7030A0"/>
                </a:solidFill>
              </a:rPr>
              <a:t>Business Intelligence system</a:t>
            </a:r>
          </a:p>
          <a:p>
            <a:pPr lvl="2" algn="just"/>
            <a:r>
              <a:rPr lang="en-US" dirty="0" smtClean="0"/>
              <a:t>A broad category of applications and technologies for gathering, storing, analyzing, and providing access to data to help enterprise users make better business decision</a:t>
            </a:r>
          </a:p>
          <a:p>
            <a:pPr lvl="2" algn="just"/>
            <a:r>
              <a:rPr lang="en-US" dirty="0" err="1" smtClean="0"/>
              <a:t>Eg</a:t>
            </a:r>
            <a:r>
              <a:rPr lang="en-US" dirty="0" smtClean="0"/>
              <a:t> Decision support system, online analytical processing, statistical analysis , forecasting </a:t>
            </a:r>
          </a:p>
          <a:p>
            <a:pPr algn="just"/>
            <a:r>
              <a:rPr lang="en-US" sz="2400" dirty="0" smtClean="0">
                <a:solidFill>
                  <a:srgbClr val="7030A0"/>
                </a:solidFill>
              </a:rPr>
              <a:t>Balanced Scorecard/BSC/: </a:t>
            </a:r>
          </a:p>
          <a:p>
            <a:pPr lvl="1" algn="just"/>
            <a:r>
              <a:rPr lang="en-US" sz="2400" dirty="0" smtClean="0"/>
              <a:t>to build a holistic system of measurements</a:t>
            </a:r>
          </a:p>
          <a:p>
            <a:pPr lvl="1" algn="just"/>
            <a:r>
              <a:rPr lang="en-US" sz="2400" dirty="0" smtClean="0"/>
              <a:t>complements that financial measures on customer satisfaction, internal process , and organizational processes, and the organization’s innovation and improvement activities</a:t>
            </a:r>
          </a:p>
        </p:txBody>
      </p:sp>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style>
          <a:lnRef idx="2">
            <a:schemeClr val="accent2"/>
          </a:lnRef>
          <a:fillRef idx="1">
            <a:schemeClr val="lt1"/>
          </a:fillRef>
          <a:effectRef idx="0">
            <a:schemeClr val="accent2"/>
          </a:effectRef>
          <a:fontRef idx="minor">
            <a:schemeClr val="dk1"/>
          </a:fontRef>
        </p:style>
        <p:txBody>
          <a:bodyPr>
            <a:normAutofit/>
          </a:bodyPr>
          <a:lstStyle/>
          <a:p>
            <a:r>
              <a:rPr lang="en-US" sz="3200" dirty="0"/>
              <a:t>Purpose of Analysis of internal Environment</a:t>
            </a:r>
          </a:p>
        </p:txBody>
      </p:sp>
      <p:sp>
        <p:nvSpPr>
          <p:cNvPr id="3" name="Content Placeholder 2"/>
          <p:cNvSpPr>
            <a:spLocks noGrp="1"/>
          </p:cNvSpPr>
          <p:nvPr>
            <p:ph idx="1"/>
          </p:nvPr>
        </p:nvSpPr>
        <p:spPr>
          <a:xfrm>
            <a:off x="457200" y="1219200"/>
            <a:ext cx="8229600" cy="5257800"/>
          </a:xfrm>
        </p:spPr>
        <p:style>
          <a:lnRef idx="2">
            <a:schemeClr val="accent1"/>
          </a:lnRef>
          <a:fillRef idx="1">
            <a:schemeClr val="lt1"/>
          </a:fillRef>
          <a:effectRef idx="0">
            <a:schemeClr val="accent1"/>
          </a:effectRef>
          <a:fontRef idx="minor">
            <a:schemeClr val="dk1"/>
          </a:fontRef>
        </p:style>
        <p:txBody>
          <a:bodyPr>
            <a:noAutofit/>
          </a:bodyPr>
          <a:lstStyle/>
          <a:p>
            <a:pPr lvl="0" algn="just"/>
            <a:r>
              <a:rPr lang="en-US" sz="2400" dirty="0"/>
              <a:t>To identify resources, competencies, core competences, to be developed and exploited </a:t>
            </a:r>
          </a:p>
          <a:p>
            <a:pPr lvl="0" algn="just"/>
            <a:r>
              <a:rPr lang="en-US" sz="2400" dirty="0"/>
              <a:t>To evaluate how effectively value adding (input-process-output)activities are organized </a:t>
            </a:r>
          </a:p>
          <a:p>
            <a:pPr lvl="0" algn="just"/>
            <a:r>
              <a:rPr lang="en-US" sz="2400" dirty="0"/>
              <a:t>To evaluate the performance of the products</a:t>
            </a:r>
          </a:p>
          <a:p>
            <a:pPr lvl="0" algn="just"/>
            <a:r>
              <a:rPr lang="en-US" sz="2400" dirty="0"/>
              <a:t>To evaluate the financial </a:t>
            </a:r>
            <a:r>
              <a:rPr lang="en-US" sz="2400" dirty="0" smtClean="0"/>
              <a:t>performance</a:t>
            </a:r>
            <a:endParaRPr lang="en-US" sz="2400" dirty="0"/>
          </a:p>
          <a:p>
            <a:pPr lvl="0" algn="just"/>
            <a:r>
              <a:rPr lang="en-US" sz="2400" dirty="0"/>
              <a:t>To evaluate investment potential </a:t>
            </a:r>
          </a:p>
          <a:p>
            <a:pPr lvl="0" algn="just"/>
            <a:r>
              <a:rPr lang="en-US" sz="2400" dirty="0"/>
              <a:t>To evaluate the marketing and distribution channel </a:t>
            </a:r>
          </a:p>
          <a:p>
            <a:pPr lvl="0" algn="just"/>
            <a:r>
              <a:rPr lang="en-US" sz="2400" dirty="0"/>
              <a:t>To evaluate the role of R&amp;D and engineering factor</a:t>
            </a:r>
          </a:p>
          <a:p>
            <a:pPr algn="just"/>
            <a:r>
              <a:rPr lang="en-US" sz="2400" dirty="0"/>
              <a:t>To evaluate the product performance</a:t>
            </a:r>
          </a:p>
        </p:txBody>
      </p:sp>
    </p:spTree>
  </p:cSld>
  <p:clrMapOvr>
    <a:masterClrMapping/>
  </p:clrMapOvr>
  <p:transition>
    <p:wheel spokes="8"/>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79792" cy="5635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447800" y="1143000"/>
            <a:ext cx="7485888" cy="5105400"/>
          </a:xfrm>
        </p:spPr>
        <p:txBody>
          <a:bodyPr>
            <a:normAutofit/>
          </a:bodyPr>
          <a:lstStyle/>
          <a:p>
            <a:pPr algn="just"/>
            <a:r>
              <a:rPr lang="en-US" sz="2400" dirty="0" smtClean="0"/>
              <a:t>The BSC identifies four key performance measures as follows</a:t>
            </a:r>
          </a:p>
          <a:p>
            <a:pPr lvl="2" algn="just"/>
            <a:r>
              <a:rPr lang="en-US" dirty="0" smtClean="0"/>
              <a:t>Customer perspective : “how do customers see us”</a:t>
            </a:r>
          </a:p>
          <a:p>
            <a:pPr lvl="2" algn="just"/>
            <a:r>
              <a:rPr lang="en-US" dirty="0" smtClean="0"/>
              <a:t>Internal business perspective:”what must we excel at?’</a:t>
            </a:r>
          </a:p>
          <a:p>
            <a:pPr lvl="2" algn="just"/>
            <a:r>
              <a:rPr lang="en-US" dirty="0" smtClean="0"/>
              <a:t>Innovation and learning perspective:”can we continue to improve and create value?”</a:t>
            </a:r>
          </a:p>
          <a:p>
            <a:pPr lvl="2" algn="just"/>
            <a:r>
              <a:rPr lang="en-US" dirty="0" smtClean="0"/>
              <a:t>Financial perspective:”how do we look at shareholders”</a:t>
            </a:r>
          </a:p>
          <a:p>
            <a:pPr lvl="1" algn="just">
              <a:buNone/>
            </a:pPr>
            <a:endParaRPr lang="en-US" sz="2000" dirty="0" smtClean="0"/>
          </a:p>
        </p:txBody>
      </p:sp>
    </p:spTree>
  </p:cSld>
  <p:clrMapOvr>
    <a:masterClrMapping/>
  </p:clrMapOvr>
  <p:transition>
    <p:wheel spokes="8"/>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81000"/>
            <a:ext cx="8001000" cy="6172200"/>
          </a:xfrm>
        </p:spPr>
        <p:txBody>
          <a:bodyPr/>
          <a:lstStyle/>
          <a:p>
            <a:pPr>
              <a:buNone/>
            </a:pPr>
            <a:r>
              <a:rPr lang="en-US" b="1" dirty="0" smtClean="0"/>
              <a:t>SWOT </a:t>
            </a:r>
            <a:r>
              <a:rPr lang="en-US" b="1" dirty="0" smtClean="0"/>
              <a:t>analysis</a:t>
            </a:r>
          </a:p>
          <a:p>
            <a:r>
              <a:rPr lang="en-US" sz="2400" b="1" i="1" dirty="0" smtClean="0"/>
              <a:t>Strengths – what the organization does well, features it should build on</a:t>
            </a:r>
          </a:p>
          <a:p>
            <a:r>
              <a:rPr lang="en-US" sz="2400" dirty="0" smtClean="0"/>
              <a:t> </a:t>
            </a:r>
            <a:r>
              <a:rPr lang="en-US" sz="2400" b="1" i="1" dirty="0" smtClean="0"/>
              <a:t>Weaknesses – problems the organization has, areas it should improve</a:t>
            </a:r>
          </a:p>
          <a:p>
            <a:r>
              <a:rPr lang="en-US" sz="2400" dirty="0" smtClean="0"/>
              <a:t> </a:t>
            </a:r>
            <a:r>
              <a:rPr lang="en-US" sz="2400" b="1" i="1" dirty="0" smtClean="0"/>
              <a:t>Opportunities – openings that can help the organization</a:t>
            </a:r>
          </a:p>
          <a:p>
            <a:r>
              <a:rPr lang="en-US" sz="2400" dirty="0" smtClean="0"/>
              <a:t> </a:t>
            </a:r>
            <a:r>
              <a:rPr lang="en-US" sz="2400" b="1" i="1" dirty="0" smtClean="0"/>
              <a:t>Threats – hazards that can damage it.</a:t>
            </a:r>
            <a:endParaRPr lang="en-US" sz="240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05088" cy="6400800"/>
          </a:xfrm>
        </p:spPr>
        <p:txBody>
          <a:bodyPr>
            <a:normAutofit fontScale="85000" lnSpcReduction="20000"/>
          </a:bodyPr>
          <a:lstStyle/>
          <a:p>
            <a:pPr algn="just"/>
            <a:r>
              <a:rPr lang="en-US" sz="2600" dirty="0" smtClean="0"/>
              <a:t>Strengths and weaknesses concern the organization's internal operations and show its distinctive competence.</a:t>
            </a:r>
          </a:p>
          <a:p>
            <a:pPr algn="just"/>
            <a:endParaRPr lang="en-US" sz="2600" dirty="0" smtClean="0"/>
          </a:p>
          <a:p>
            <a:pPr marL="939546" lvl="1" indent="-457200"/>
            <a:r>
              <a:rPr lang="en-US" i="1" dirty="0" smtClean="0"/>
              <a:t>Strengths are positive internal characteristics that the organization can exploit to </a:t>
            </a:r>
            <a:r>
              <a:rPr lang="en-US" dirty="0" smtClean="0"/>
              <a:t>achieve its strategic performance goals.</a:t>
            </a:r>
          </a:p>
          <a:p>
            <a:endParaRPr lang="en-US" sz="2600" dirty="0" smtClean="0"/>
          </a:p>
          <a:p>
            <a:pPr lvl="1"/>
            <a:r>
              <a:rPr lang="en-US" sz="3000" i="1" dirty="0" smtClean="0"/>
              <a:t>Weaknesses are internal characteristics that </a:t>
            </a:r>
            <a:r>
              <a:rPr lang="en-US" sz="3000" dirty="0" smtClean="0"/>
              <a:t>might inhibit or restrict the organization’s performance.</a:t>
            </a:r>
          </a:p>
          <a:p>
            <a:pPr algn="just">
              <a:buNone/>
            </a:pPr>
            <a:endParaRPr lang="en-US" sz="2400" dirty="0" smtClean="0"/>
          </a:p>
          <a:p>
            <a:pPr algn="just"/>
            <a:r>
              <a:rPr lang="en-US" sz="2600" dirty="0" smtClean="0"/>
              <a:t>Opportunities and threats relate to external features, concentrating on the business environment</a:t>
            </a:r>
            <a:r>
              <a:rPr lang="en-US" sz="3000" dirty="0" smtClean="0"/>
              <a:t>.</a:t>
            </a:r>
          </a:p>
          <a:p>
            <a:pPr algn="just">
              <a:buNone/>
            </a:pPr>
            <a:endParaRPr lang="en-US" sz="2800" dirty="0" smtClean="0"/>
          </a:p>
          <a:p>
            <a:pPr lvl="1"/>
            <a:r>
              <a:rPr lang="en-US" sz="2600" i="1" dirty="0" smtClean="0"/>
              <a:t>Threats are characteristics of the external environment that may prevent the organization </a:t>
            </a:r>
            <a:r>
              <a:rPr lang="en-US" sz="2600" dirty="0" smtClean="0"/>
              <a:t>from achieving its strategic goals. </a:t>
            </a:r>
          </a:p>
          <a:p>
            <a:pPr lvl="1"/>
            <a:endParaRPr lang="en-US" sz="2600" dirty="0" smtClean="0"/>
          </a:p>
          <a:p>
            <a:pPr lvl="1"/>
            <a:r>
              <a:rPr lang="en-US" sz="2600" i="1" dirty="0" smtClean="0"/>
              <a:t>Opportunities are characteristics of</a:t>
            </a:r>
            <a:r>
              <a:rPr lang="en-US" sz="2600" dirty="0" smtClean="0"/>
              <a:t> the external environment that have the potential to help the organization achieve or exceed its strategic goal</a:t>
            </a:r>
            <a:endParaRPr lang="en-US" sz="260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03592" cy="715962"/>
          </a:xfrm>
        </p:spPr>
        <p:txBody>
          <a:bodyPr>
            <a:normAutofit fontScale="90000"/>
          </a:bodyPr>
          <a:lstStyle/>
          <a:p>
            <a:r>
              <a:rPr lang="en-US" dirty="0" smtClean="0"/>
              <a:t>Cont…</a:t>
            </a:r>
            <a:endParaRPr lang="en-US" dirty="0"/>
          </a:p>
        </p:txBody>
      </p:sp>
      <p:sp>
        <p:nvSpPr>
          <p:cNvPr id="3" name="Content Placeholder 2"/>
          <p:cNvSpPr>
            <a:spLocks noGrp="1"/>
          </p:cNvSpPr>
          <p:nvPr>
            <p:ph idx="1"/>
          </p:nvPr>
        </p:nvSpPr>
        <p:spPr>
          <a:xfrm>
            <a:off x="1295400" y="1066800"/>
            <a:ext cx="7638288" cy="5181600"/>
          </a:xfrm>
        </p:spPr>
        <p:txBody>
          <a:bodyPr>
            <a:normAutofit/>
          </a:bodyPr>
          <a:lstStyle/>
          <a:p>
            <a:pPr algn="just"/>
            <a:r>
              <a:rPr lang="en-US" sz="2400" dirty="0" smtClean="0"/>
              <a:t> </a:t>
            </a:r>
            <a:r>
              <a:rPr lang="en-US" sz="2400" dirty="0" smtClean="0"/>
              <a:t>simple application of SWOT analysis involves these steps </a:t>
            </a:r>
          </a:p>
          <a:p>
            <a:pPr marL="539496" indent="-457200" algn="just">
              <a:buAutoNum type="arabicPeriod"/>
            </a:pPr>
            <a:r>
              <a:rPr lang="en-US" sz="2400" dirty="0" smtClean="0"/>
              <a:t>Setting the objective of the organization or its unit </a:t>
            </a:r>
          </a:p>
          <a:p>
            <a:pPr marL="539496" indent="-457200" algn="just">
              <a:buAutoNum type="arabicPeriod"/>
            </a:pPr>
            <a:r>
              <a:rPr lang="en-US" sz="2400" dirty="0" smtClean="0"/>
              <a:t>Identify strength,  weakness, opportunity and threat</a:t>
            </a:r>
          </a:p>
          <a:p>
            <a:pPr marL="539496" indent="-457200" algn="just">
              <a:buAutoNum type="arabicPeriod"/>
            </a:pPr>
            <a:r>
              <a:rPr lang="en-US" sz="2400" dirty="0" smtClean="0"/>
              <a:t>Ask the following question					how do we maximize our strength?				how do we minimize our weakness?				How do we capitalize opportunities?				How  e do protect ourselves from threat?</a:t>
            </a:r>
          </a:p>
          <a:p>
            <a:pPr marL="539496" indent="-457200" algn="just">
              <a:buAutoNum type="arabicPeriod"/>
            </a:pPr>
            <a:r>
              <a:rPr lang="en-US" sz="2400" dirty="0" smtClean="0"/>
              <a:t>Recommending strategies that will optimize the answer from the four questions?</a:t>
            </a:r>
          </a:p>
        </p:txBody>
      </p:sp>
    </p:spTree>
  </p:cSld>
  <p:clrMapOvr>
    <a:masterClrMapping/>
  </p:clrMapOvr>
  <p:transition>
    <p:wheel spokes="8"/>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endParaRPr lang="en-US"/>
          </a:p>
        </p:txBody>
      </p:sp>
      <p:pic>
        <p:nvPicPr>
          <p:cNvPr id="1026" name="Picture 2" descr="http://pas-wordpress-media.s3.amazonaws.com/wp-content/uploads/2013/09/swot_uper2.jpg"/>
          <p:cNvPicPr>
            <a:picLocks noChangeAspect="1" noChangeArrowheads="1"/>
          </p:cNvPicPr>
          <p:nvPr/>
        </p:nvPicPr>
        <p:blipFill>
          <a:blip r:embed="rId2" cstate="print"/>
          <a:srcRect/>
          <a:stretch>
            <a:fillRect/>
          </a:stretch>
        </p:blipFill>
        <p:spPr bwMode="auto">
          <a:xfrm>
            <a:off x="381000" y="228600"/>
            <a:ext cx="8305800" cy="586740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Content Placeholder 1"/>
          <p:cNvSpPr>
            <a:spLocks noGrp="1"/>
          </p:cNvSpPr>
          <p:nvPr>
            <p:ph idx="1"/>
          </p:nvPr>
        </p:nvSpPr>
        <p:spPr/>
        <p:txBody>
          <a:bodyPr/>
          <a:lstStyle/>
          <a:p>
            <a:endParaRPr lang="en-US"/>
          </a:p>
        </p:txBody>
      </p:sp>
      <p:pic>
        <p:nvPicPr>
          <p:cNvPr id="4" name="Picture 3" descr="C:\Users\user\Desktop\What Is a SWOT Analysis    Bplans_files\tows_small.jpg"/>
          <p:cNvPicPr/>
          <p:nvPr/>
        </p:nvPicPr>
        <p:blipFill>
          <a:blip r:embed="rId2" cstate="print"/>
          <a:srcRect/>
          <a:stretch>
            <a:fillRect/>
          </a:stretch>
        </p:blipFill>
        <p:spPr bwMode="auto">
          <a:xfrm>
            <a:off x="228600" y="304800"/>
            <a:ext cx="8534400" cy="6248399"/>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a:bodyPr>
          <a:lstStyle/>
          <a:p>
            <a:r>
              <a:rPr lang="en-US" sz="3200" dirty="0" smtClean="0"/>
              <a:t>Structuring organizational Analysis </a:t>
            </a:r>
            <a:endParaRPr lang="en-US" sz="3200" dirty="0"/>
          </a:p>
        </p:txBody>
      </p:sp>
      <p:sp>
        <p:nvSpPr>
          <p:cNvPr id="3" name="Content Placeholder 2"/>
          <p:cNvSpPr>
            <a:spLocks noGrp="1"/>
          </p:cNvSpPr>
          <p:nvPr>
            <p:ph idx="1"/>
          </p:nvPr>
        </p:nvSpPr>
        <p:spPr>
          <a:xfrm>
            <a:off x="1435608" y="1066800"/>
            <a:ext cx="7498080" cy="5181600"/>
          </a:xfrm>
        </p:spPr>
        <p:txBody>
          <a:bodyPr>
            <a:normAutofit lnSpcReduction="10000"/>
          </a:bodyPr>
          <a:lstStyle/>
          <a:p>
            <a:pPr marL="596646" indent="-514350" algn="just">
              <a:buAutoNum type="arabicPeriod"/>
            </a:pPr>
            <a:r>
              <a:rPr lang="en-US" sz="2400" dirty="0" smtClean="0"/>
              <a:t>Preparing Strategic advantage profile </a:t>
            </a:r>
          </a:p>
          <a:p>
            <a:pPr marL="870966" lvl="1" indent="-514350" algn="just">
              <a:buFont typeface="Wingdings" pitchFamily="2" charset="2"/>
              <a:buChar char="§"/>
            </a:pPr>
            <a:r>
              <a:rPr lang="en-US" sz="2400" dirty="0" smtClean="0">
                <a:solidFill>
                  <a:srgbClr val="7030A0"/>
                </a:solidFill>
              </a:rPr>
              <a:t>Strategic Advantage profile </a:t>
            </a:r>
            <a:r>
              <a:rPr lang="en-US" sz="2400" dirty="0" smtClean="0"/>
              <a:t>: is a detailed document that divides each of the function or factors into several subsectors</a:t>
            </a:r>
          </a:p>
          <a:p>
            <a:pPr marL="596646" indent="-514350" algn="just">
              <a:buAutoNum type="arabicPeriod"/>
            </a:pPr>
            <a:r>
              <a:rPr lang="en-US" sz="2400" dirty="0" smtClean="0"/>
              <a:t>Preparing capability profile: </a:t>
            </a:r>
          </a:p>
          <a:p>
            <a:pPr marL="596646" indent="-514350" algn="just">
              <a:buNone/>
            </a:pPr>
            <a:r>
              <a:rPr lang="en-US" sz="2400" dirty="0" smtClean="0">
                <a:solidFill>
                  <a:srgbClr val="7030A0"/>
                </a:solidFill>
              </a:rPr>
              <a:t>Capability profile </a:t>
            </a:r>
          </a:p>
          <a:p>
            <a:pPr marL="870966" lvl="1" indent="-514350" algn="just">
              <a:buFont typeface="Wingdings" pitchFamily="2" charset="2"/>
              <a:buChar char="§"/>
            </a:pPr>
            <a:r>
              <a:rPr lang="en-US" sz="2400" dirty="0" smtClean="0"/>
              <a:t>A techniques of assigning weight to each factor to determine the degree to which a factor is an advantage or disadvantage </a:t>
            </a:r>
          </a:p>
          <a:p>
            <a:pPr marL="870966" lvl="1" indent="-514350" algn="just">
              <a:buFont typeface="Wingdings" pitchFamily="2" charset="2"/>
              <a:buChar char="§"/>
            </a:pPr>
            <a:r>
              <a:rPr lang="en-US" sz="2400" dirty="0" smtClean="0"/>
              <a:t>Helps as a tool to assess the relative strengths and weakness of an organization in each of the functional areas and identify the gap that need to be filled  </a:t>
            </a:r>
            <a:endParaRPr lang="en-US" sz="2400" dirty="0"/>
          </a:p>
        </p:txBody>
      </p:sp>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2"/>
          </a:lnRef>
          <a:fillRef idx="1">
            <a:schemeClr val="lt1"/>
          </a:fillRef>
          <a:effectRef idx="0">
            <a:schemeClr val="accent2"/>
          </a:effectRef>
          <a:fontRef idx="minor">
            <a:schemeClr val="dk1"/>
          </a:fontRef>
        </p:style>
        <p:txBody>
          <a:bodyPr>
            <a:normAutofit/>
          </a:bodyPr>
          <a:lstStyle/>
          <a:p>
            <a:r>
              <a:rPr lang="en-US" sz="3200" dirty="0" smtClean="0"/>
              <a:t>Steps in organization Analysis</a:t>
            </a:r>
            <a:endParaRPr lang="en-US" sz="3200" dirty="0"/>
          </a:p>
        </p:txBody>
      </p:sp>
      <p:sp>
        <p:nvSpPr>
          <p:cNvPr id="3" name="Content Placeholder 2"/>
          <p:cNvSpPr>
            <a:spLocks noGrp="1"/>
          </p:cNvSpPr>
          <p:nvPr>
            <p:ph idx="1"/>
          </p:nvPr>
        </p:nvSpPr>
        <p:spPr>
          <a:xfrm>
            <a:off x="457200" y="1371600"/>
            <a:ext cx="8229600" cy="4953000"/>
          </a:xfrm>
        </p:spPr>
        <p:style>
          <a:lnRef idx="2">
            <a:schemeClr val="accent1"/>
          </a:lnRef>
          <a:fillRef idx="1">
            <a:schemeClr val="lt1"/>
          </a:fillRef>
          <a:effectRef idx="0">
            <a:schemeClr val="accent1"/>
          </a:effectRef>
          <a:fontRef idx="minor">
            <a:schemeClr val="dk1"/>
          </a:fontRef>
        </p:style>
        <p:txBody>
          <a:bodyPr>
            <a:normAutofit/>
          </a:bodyPr>
          <a:lstStyle/>
          <a:p>
            <a:pPr marL="514350" indent="-514350">
              <a:buAutoNum type="arabicPeriod"/>
            </a:pPr>
            <a:r>
              <a:rPr lang="en-US" sz="2400" dirty="0" smtClean="0"/>
              <a:t>Identify internal factors</a:t>
            </a:r>
          </a:p>
          <a:p>
            <a:pPr marL="1314450" lvl="2" indent="-514350">
              <a:buFont typeface="Wingdings" pitchFamily="2" charset="2"/>
              <a:buChar char="§"/>
            </a:pPr>
            <a:r>
              <a:rPr lang="en-US" sz="2000" dirty="0" smtClean="0"/>
              <a:t>Identify all the crucial factors responsible for the success of an organization </a:t>
            </a:r>
          </a:p>
          <a:p>
            <a:pPr marL="1314450" lvl="2" indent="-514350">
              <a:buFont typeface="Wingdings" pitchFamily="2" charset="2"/>
              <a:buChar char="§"/>
            </a:pPr>
            <a:r>
              <a:rPr lang="en-US" sz="2000" dirty="0" smtClean="0"/>
              <a:t>Select certain critical factors that assist to the achievement of corporate objectives that could easily be found in functional areas of management </a:t>
            </a:r>
          </a:p>
          <a:p>
            <a:pPr marL="514350" indent="-514350">
              <a:buAutoNum type="arabicPeriod"/>
            </a:pPr>
            <a:r>
              <a:rPr lang="en-US" sz="2400" dirty="0" smtClean="0"/>
              <a:t>Determine the importance of the factor</a:t>
            </a:r>
          </a:p>
          <a:p>
            <a:pPr marL="914400" lvl="1" indent="-514350"/>
            <a:r>
              <a:rPr lang="en-US" sz="2400" dirty="0" smtClean="0"/>
              <a:t> decide/determine the relative importance of these factor  </a:t>
            </a:r>
          </a:p>
          <a:p>
            <a:pPr marL="914400" lvl="1" indent="-514350"/>
            <a:r>
              <a:rPr lang="en-US" sz="2400" dirty="0" smtClean="0"/>
              <a:t>Some of the strength is more important than others b/c they contribute more </a:t>
            </a:r>
          </a:p>
          <a:p>
            <a:pPr marL="914400" lvl="1" indent="-514350"/>
            <a:r>
              <a:rPr lang="en-US" sz="2400" dirty="0" smtClean="0"/>
              <a:t>Some internal weakness can provide dangerous ,while others are a little consequences </a:t>
            </a:r>
          </a:p>
          <a:p>
            <a:pPr marL="914400" lvl="1" indent="-514350">
              <a:buNone/>
            </a:pPr>
            <a:endParaRPr lang="en-US" sz="2400" dirty="0" smtClean="0"/>
          </a:p>
          <a:p>
            <a:pPr marL="514350" indent="-514350">
              <a:buNone/>
            </a:pPr>
            <a:endParaRPr lang="en-US" sz="2400" dirty="0"/>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5"/>
          </a:xfrm>
        </p:spPr>
        <p:txBody>
          <a:bodyPr>
            <a:normAutofit/>
          </a:bodyPr>
          <a:lstStyle/>
          <a:p>
            <a:pPr algn="just">
              <a:buNone/>
            </a:pPr>
            <a:r>
              <a:rPr lang="en-US" sz="2400" dirty="0" smtClean="0"/>
              <a:t>3. Determine strength and weakness</a:t>
            </a:r>
          </a:p>
          <a:p>
            <a:pPr lvl="1" algn="just">
              <a:buFont typeface="Wingdings" pitchFamily="2" charset="2"/>
              <a:buChar char="Ø"/>
            </a:pPr>
            <a:r>
              <a:rPr lang="en-US" sz="2400" dirty="0" smtClean="0"/>
              <a:t>Strength is an inherent capacity which an organization can use to gain strategic advantage </a:t>
            </a:r>
          </a:p>
          <a:p>
            <a:pPr lvl="1" algn="just">
              <a:buFont typeface="Wingdings" pitchFamily="2" charset="2"/>
              <a:buChar char="Ø"/>
            </a:pPr>
            <a:r>
              <a:rPr lang="en-US" sz="2400" dirty="0" smtClean="0"/>
              <a:t>Weakness inherent limitation or constraint which creates a strategic disadvantage for an organization </a:t>
            </a:r>
          </a:p>
          <a:p>
            <a:pPr algn="just">
              <a:buNone/>
            </a:pPr>
            <a:r>
              <a:rPr lang="en-US" sz="2400" dirty="0" smtClean="0"/>
              <a:t>4. Prepare strategic advantage profile </a:t>
            </a:r>
          </a:p>
          <a:p>
            <a:pPr lvl="1" algn="just">
              <a:buFont typeface="Wingdings" pitchFamily="2" charset="2"/>
              <a:buChar char="§"/>
            </a:pPr>
            <a:r>
              <a:rPr lang="en-US" sz="2400" dirty="0" smtClean="0"/>
              <a:t>Prepare a strategic advantage profile and  organizational capability profile for the firm and compare with it with profile of successful competitors to develop a pattern of the firms strength and weakness </a:t>
            </a:r>
          </a:p>
        </p:txBody>
      </p:sp>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style>
          <a:lnRef idx="2">
            <a:schemeClr val="accent2"/>
          </a:lnRef>
          <a:fillRef idx="1">
            <a:schemeClr val="lt1"/>
          </a:fillRef>
          <a:effectRef idx="0">
            <a:schemeClr val="accent2"/>
          </a:effectRef>
          <a:fontRef idx="minor">
            <a:schemeClr val="dk1"/>
          </a:fontRef>
        </p:style>
        <p:txBody>
          <a:bodyPr>
            <a:normAutofit/>
          </a:bodyPr>
          <a:lstStyle/>
          <a:p>
            <a:r>
              <a:rPr lang="en-US" sz="3200" dirty="0" smtClean="0"/>
              <a:t>Key internal forces </a:t>
            </a:r>
            <a:endParaRPr lang="en-US" sz="3200" dirty="0"/>
          </a:p>
        </p:txBody>
      </p:sp>
      <p:sp>
        <p:nvSpPr>
          <p:cNvPr id="3" name="Content Placeholder 2"/>
          <p:cNvSpPr>
            <a:spLocks noGrp="1"/>
          </p:cNvSpPr>
          <p:nvPr>
            <p:ph idx="1"/>
          </p:nvPr>
        </p:nvSpPr>
        <p:spPr>
          <a:xfrm>
            <a:off x="457200" y="1143000"/>
            <a:ext cx="8229600" cy="4983165"/>
          </a:xfrm>
        </p:spPr>
        <p:style>
          <a:lnRef idx="2">
            <a:schemeClr val="accent1"/>
          </a:lnRef>
          <a:fillRef idx="1">
            <a:schemeClr val="lt1"/>
          </a:fillRef>
          <a:effectRef idx="0">
            <a:schemeClr val="accent1"/>
          </a:effectRef>
          <a:fontRef idx="minor">
            <a:schemeClr val="dk1"/>
          </a:fontRef>
        </p:style>
        <p:txBody>
          <a:bodyPr/>
          <a:lstStyle/>
          <a:p>
            <a:pPr algn="just"/>
            <a:r>
              <a:rPr lang="en-US" dirty="0" smtClean="0">
                <a:solidFill>
                  <a:srgbClr val="7030A0"/>
                </a:solidFill>
              </a:rPr>
              <a:t>Resources, capabilities</a:t>
            </a:r>
            <a:r>
              <a:rPr lang="en-US" dirty="0">
                <a:solidFill>
                  <a:srgbClr val="7030A0"/>
                </a:solidFill>
              </a:rPr>
              <a:t>, and core competencies </a:t>
            </a:r>
            <a:r>
              <a:rPr lang="en-US" dirty="0" smtClean="0"/>
              <a:t>are the </a:t>
            </a:r>
            <a:r>
              <a:rPr lang="en-US" dirty="0"/>
              <a:t>foundation of competitive advantage</a:t>
            </a:r>
            <a:r>
              <a:rPr lang="en-US" dirty="0" smtClean="0"/>
              <a:t>.</a:t>
            </a:r>
          </a:p>
          <a:p>
            <a:pPr algn="just"/>
            <a:r>
              <a:rPr lang="en-US" dirty="0" smtClean="0"/>
              <a:t> Resources are bundled </a:t>
            </a:r>
            <a:r>
              <a:rPr lang="en-US" dirty="0"/>
              <a:t>to create organizational capabilities</a:t>
            </a:r>
            <a:r>
              <a:rPr lang="en-US" dirty="0" smtClean="0"/>
              <a:t>.</a:t>
            </a:r>
          </a:p>
          <a:p>
            <a:pPr algn="just"/>
            <a:r>
              <a:rPr lang="en-US" dirty="0" smtClean="0"/>
              <a:t> </a:t>
            </a:r>
            <a:r>
              <a:rPr lang="en-US" dirty="0"/>
              <a:t>In turn, capabilities </a:t>
            </a:r>
            <a:r>
              <a:rPr lang="en-US" dirty="0" smtClean="0"/>
              <a:t>are the </a:t>
            </a:r>
            <a:r>
              <a:rPr lang="en-US" dirty="0"/>
              <a:t>source of a firm’s core competencies, which are the basis of competitive advantages</a:t>
            </a:r>
          </a:p>
          <a:p>
            <a:pPr algn="just"/>
            <a:endParaRPr lang="en-US" dirty="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Components of internal analysis </a:t>
            </a:r>
            <a:endParaRPr lang="en-US" dirty="0"/>
          </a:p>
        </p:txBody>
      </p:sp>
      <p:pic>
        <p:nvPicPr>
          <p:cNvPr id="1026" name="Picture 2"/>
          <p:cNvPicPr>
            <a:picLocks noGrp="1" noChangeAspect="1" noChangeArrowheads="1"/>
          </p:cNvPicPr>
          <p:nvPr>
            <p:ph idx="1"/>
          </p:nvPr>
        </p:nvPicPr>
        <p:blipFill>
          <a:blip r:embed="rId2" cstate="print"/>
          <a:stretch>
            <a:fillRect/>
          </a:stretch>
        </p:blipFill>
        <p:spPr bwMode="auto">
          <a:xfrm>
            <a:off x="1435100" y="1597455"/>
            <a:ext cx="7499350" cy="4501290"/>
          </a:xfrm>
          <a:prstGeom prst="rect">
            <a:avLst/>
          </a:prstGeom>
          <a:noFill/>
          <a:ln w="9525">
            <a:noFill/>
            <a:miter lim="800000"/>
            <a:headEnd/>
            <a:tailEnd/>
          </a:ln>
        </p:spPr>
      </p:pic>
    </p:spTree>
  </p:cSld>
  <p:clrMapOvr>
    <a:masterClrMapping/>
  </p:clrMapOvr>
  <p:transition>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92162"/>
          </a:xfrm>
        </p:spPr>
        <p:txBody>
          <a:bodyPr/>
          <a:lstStyle/>
          <a:p>
            <a:r>
              <a:rPr lang="en-US" dirty="0" smtClean="0"/>
              <a:t>Resources </a:t>
            </a:r>
            <a:endParaRPr lang="en-US" dirty="0"/>
          </a:p>
        </p:txBody>
      </p:sp>
      <p:sp>
        <p:nvSpPr>
          <p:cNvPr id="3" name="Content Placeholder 2"/>
          <p:cNvSpPr>
            <a:spLocks noGrp="1"/>
          </p:cNvSpPr>
          <p:nvPr>
            <p:ph idx="1"/>
          </p:nvPr>
        </p:nvSpPr>
        <p:spPr>
          <a:xfrm>
            <a:off x="457200" y="1066800"/>
            <a:ext cx="8229600" cy="5257800"/>
          </a:xfrm>
        </p:spPr>
        <p:style>
          <a:lnRef idx="2">
            <a:schemeClr val="accent1"/>
          </a:lnRef>
          <a:fillRef idx="1">
            <a:schemeClr val="lt1"/>
          </a:fillRef>
          <a:effectRef idx="0">
            <a:schemeClr val="accent1"/>
          </a:effectRef>
          <a:fontRef idx="minor">
            <a:schemeClr val="dk1"/>
          </a:fontRef>
        </p:style>
        <p:txBody>
          <a:bodyPr>
            <a:noAutofit/>
          </a:bodyPr>
          <a:lstStyle/>
          <a:p>
            <a:pPr algn="just"/>
            <a:r>
              <a:rPr lang="en-US" sz="2000" b="1" dirty="0">
                <a:latin typeface="Times New Roman" pitchFamily="18" charset="0"/>
                <a:cs typeface="Times New Roman" pitchFamily="18" charset="0"/>
              </a:rPr>
              <a:t>Resources </a:t>
            </a:r>
            <a:r>
              <a:rPr lang="en-US" sz="2000" dirty="0">
                <a:latin typeface="Times New Roman" pitchFamily="18" charset="0"/>
                <a:cs typeface="Times New Roman" pitchFamily="18" charset="0"/>
              </a:rPr>
              <a:t>refer to the assets of a </a:t>
            </a:r>
            <a:r>
              <a:rPr lang="en-US" sz="2000" dirty="0" smtClean="0">
                <a:latin typeface="Times New Roman" pitchFamily="18" charset="0"/>
                <a:cs typeface="Times New Roman" pitchFamily="18" charset="0"/>
              </a:rPr>
              <a:t>company</a:t>
            </a:r>
          </a:p>
          <a:p>
            <a:pPr algn="just"/>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A company’s </a:t>
            </a:r>
            <a:r>
              <a:rPr lang="en-US" sz="2000" dirty="0" smtClean="0">
                <a:latin typeface="Times New Roman" pitchFamily="18" charset="0"/>
                <a:cs typeface="Times New Roman" pitchFamily="18" charset="0"/>
              </a:rPr>
              <a:t>resources two </a:t>
            </a:r>
            <a:r>
              <a:rPr lang="en-US" sz="2000" dirty="0">
                <a:latin typeface="Times New Roman" pitchFamily="18" charset="0"/>
                <a:cs typeface="Times New Roman" pitchFamily="18" charset="0"/>
              </a:rPr>
              <a:t>types: tangible and </a:t>
            </a:r>
            <a:r>
              <a:rPr lang="en-US" sz="2000" dirty="0" smtClean="0">
                <a:latin typeface="Times New Roman" pitchFamily="18" charset="0"/>
                <a:cs typeface="Times New Roman" pitchFamily="18" charset="0"/>
              </a:rPr>
              <a:t>intangible resources.</a:t>
            </a:r>
          </a:p>
          <a:p>
            <a:pPr algn="just"/>
            <a:r>
              <a:rPr lang="en-US" sz="2000" b="1" dirty="0">
                <a:latin typeface="Times New Roman" pitchFamily="18" charset="0"/>
                <a:cs typeface="Times New Roman" pitchFamily="18" charset="0"/>
              </a:rPr>
              <a:t>Tangible resources </a:t>
            </a:r>
            <a:r>
              <a:rPr lang="en-US" sz="2000" dirty="0">
                <a:latin typeface="Times New Roman" pitchFamily="18" charset="0"/>
                <a:cs typeface="Times New Roman" pitchFamily="18" charset="0"/>
              </a:rPr>
              <a:t>are </a:t>
            </a:r>
            <a:r>
              <a:rPr lang="en-US" sz="2000" dirty="0">
                <a:solidFill>
                  <a:srgbClr val="7030A0"/>
                </a:solidFill>
                <a:latin typeface="Times New Roman" pitchFamily="18" charset="0"/>
                <a:cs typeface="Times New Roman" pitchFamily="18" charset="0"/>
              </a:rPr>
              <a:t>physical entities/assets </a:t>
            </a:r>
            <a:r>
              <a:rPr lang="en-US" sz="2000" dirty="0">
                <a:latin typeface="Times New Roman" pitchFamily="18" charset="0"/>
                <a:cs typeface="Times New Roman" pitchFamily="18" charset="0"/>
              </a:rPr>
              <a:t>that can be </a:t>
            </a:r>
            <a:r>
              <a:rPr lang="en-US" sz="2000" dirty="0">
                <a:solidFill>
                  <a:srgbClr val="7030A0"/>
                </a:solidFill>
                <a:latin typeface="Times New Roman" pitchFamily="18" charset="0"/>
                <a:cs typeface="Times New Roman" pitchFamily="18" charset="0"/>
              </a:rPr>
              <a:t>observed and quantified. </a:t>
            </a:r>
            <a:endParaRPr lang="en-US" sz="2000" dirty="0" smtClean="0">
              <a:solidFill>
                <a:srgbClr val="7030A0"/>
              </a:solidFill>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Land,buldings,Production equipment</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manufacturing facilities, </a:t>
            </a:r>
            <a:r>
              <a:rPr lang="en-US" sz="2000" dirty="0" smtClean="0">
                <a:latin typeface="Times New Roman" pitchFamily="18" charset="0"/>
                <a:cs typeface="Times New Roman" pitchFamily="18" charset="0"/>
              </a:rPr>
              <a:t>distribution centers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inventory and money </a:t>
            </a:r>
          </a:p>
          <a:p>
            <a:pPr algn="just"/>
            <a:r>
              <a:rPr lang="en-US" sz="2000" b="1" dirty="0" smtClean="0">
                <a:latin typeface="Times New Roman" pitchFamily="18" charset="0"/>
                <a:cs typeface="Times New Roman" pitchFamily="18" charset="0"/>
              </a:rPr>
              <a:t>Intangible </a:t>
            </a:r>
            <a:r>
              <a:rPr lang="en-US" sz="2000" b="1" dirty="0">
                <a:latin typeface="Times New Roman" pitchFamily="18" charset="0"/>
                <a:cs typeface="Times New Roman" pitchFamily="18" charset="0"/>
              </a:rPr>
              <a:t>resources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are </a:t>
            </a:r>
            <a:r>
              <a:rPr lang="en-US" sz="2000" dirty="0" smtClean="0">
                <a:solidFill>
                  <a:srgbClr val="7030A0"/>
                </a:solidFill>
                <a:latin typeface="Times New Roman" pitchFamily="18" charset="0"/>
                <a:cs typeface="Times New Roman" pitchFamily="18" charset="0"/>
              </a:rPr>
              <a:t>nonphysical entities</a:t>
            </a:r>
            <a:r>
              <a:rPr lang="en-US" sz="2000" dirty="0" smtClean="0">
                <a:latin typeface="Times New Roman" pitchFamily="18" charset="0"/>
                <a:cs typeface="Times New Roman" pitchFamily="18" charset="0"/>
              </a:rPr>
              <a:t> that are created by managers and other employees</a:t>
            </a:r>
          </a:p>
          <a:p>
            <a:pPr lvl="1" algn="just"/>
            <a:r>
              <a:rPr lang="en-US" sz="2000" dirty="0" smtClean="0">
                <a:latin typeface="Times New Roman" pitchFamily="18" charset="0"/>
                <a:cs typeface="Times New Roman" pitchFamily="18" charset="0"/>
              </a:rPr>
              <a:t>are </a:t>
            </a:r>
            <a:r>
              <a:rPr lang="en-US" sz="2000" dirty="0">
                <a:latin typeface="Times New Roman" pitchFamily="18" charset="0"/>
                <a:cs typeface="Times New Roman" pitchFamily="18" charset="0"/>
              </a:rPr>
              <a:t>relatively difficult for competitors to analyze and imitate. </a:t>
            </a:r>
            <a:endParaRPr lang="en-US" sz="2000" dirty="0" smtClean="0">
              <a:latin typeface="Times New Roman" pitchFamily="18" charset="0"/>
              <a:cs typeface="Times New Roman" pitchFamily="18" charset="0"/>
            </a:endParaRPr>
          </a:p>
          <a:p>
            <a:pPr lvl="2" algn="just"/>
            <a:r>
              <a:rPr lang="en-US" sz="2000" dirty="0" err="1" smtClean="0">
                <a:latin typeface="Times New Roman" pitchFamily="18" charset="0"/>
                <a:cs typeface="Times New Roman" pitchFamily="18" charset="0"/>
              </a:rPr>
              <a:t>Eg</a:t>
            </a:r>
            <a:r>
              <a:rPr lang="en-US" sz="2000" dirty="0" smtClean="0">
                <a:latin typeface="Times New Roman" pitchFamily="18" charset="0"/>
                <a:cs typeface="Times New Roman" pitchFamily="18" charset="0"/>
              </a:rPr>
              <a:t>. Knowledge</a:t>
            </a:r>
            <a:r>
              <a:rPr lang="en-US" sz="2000" dirty="0">
                <a:latin typeface="Times New Roman" pitchFamily="18" charset="0"/>
                <a:cs typeface="Times New Roman" pitchFamily="18" charset="0"/>
              </a:rPr>
              <a:t>, trust between managers and employees, managerial capabilities, </a:t>
            </a:r>
            <a:r>
              <a:rPr lang="en-US" sz="2000" dirty="0" smtClean="0">
                <a:latin typeface="Times New Roman" pitchFamily="18" charset="0"/>
                <a:cs typeface="Times New Roman" pitchFamily="18" charset="0"/>
              </a:rPr>
              <a:t>organizations  </a:t>
            </a:r>
            <a:r>
              <a:rPr lang="en-US" sz="2000" dirty="0">
                <a:latin typeface="Times New Roman" pitchFamily="18" charset="0"/>
                <a:cs typeface="Times New Roman" pitchFamily="18" charset="0"/>
              </a:rPr>
              <a:t>scientific capabilities, the capacity for innovation, </a:t>
            </a:r>
            <a:r>
              <a:rPr lang="en-US" sz="2000" dirty="0" smtClean="0">
                <a:latin typeface="Times New Roman" pitchFamily="18" charset="0"/>
                <a:cs typeface="Times New Roman" pitchFamily="18" charset="0"/>
              </a:rPr>
              <a:t>brand name</a:t>
            </a:r>
            <a:r>
              <a:rPr lang="en-US" sz="2000" dirty="0">
                <a:latin typeface="Times New Roman" pitchFamily="18" charset="0"/>
                <a:cs typeface="Times New Roman" pitchFamily="18" charset="0"/>
              </a:rPr>
              <a:t>, and the firm’s reputation </a:t>
            </a:r>
            <a:r>
              <a:rPr lang="en-US" sz="2000" dirty="0" smtClean="0">
                <a:latin typeface="Times New Roman" pitchFamily="18" charset="0"/>
                <a:cs typeface="Times New Roman" pitchFamily="18" charset="0"/>
              </a:rPr>
              <a:t> and the intellectual property of the company, including patents, copyrights, and trademarks</a:t>
            </a:r>
            <a:endParaRPr lang="en-US" sz="2000" dirty="0">
              <a:latin typeface="Times New Roman" pitchFamily="18" charset="0"/>
              <a:cs typeface="Times New Roman" pitchFamily="18" charset="0"/>
            </a:endParaRPr>
          </a:p>
        </p:txBody>
      </p:sp>
    </p:spTree>
  </p:cSld>
  <p:clrMapOvr>
    <a:masterClrMapping/>
  </p:clrMapOvr>
  <p:transition>
    <p:wheel spokes="8"/>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1707</TotalTime>
  <Words>2952</Words>
  <Application>Microsoft Office PowerPoint</Application>
  <PresentationFormat>On-screen Show (4:3)</PresentationFormat>
  <Paragraphs>321</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Solstice</vt:lpstr>
      <vt:lpstr>Chapter 4</vt:lpstr>
      <vt:lpstr>Internal environment defn</vt:lpstr>
      <vt:lpstr>Internal env’t Analysis -Definition </vt:lpstr>
      <vt:lpstr>Purpose of Analysis of internal Environment</vt:lpstr>
      <vt:lpstr>Steps in organization Analysis</vt:lpstr>
      <vt:lpstr>Slide 6</vt:lpstr>
      <vt:lpstr>Key internal forces </vt:lpstr>
      <vt:lpstr>Components of internal analysis </vt:lpstr>
      <vt:lpstr>Resources </vt:lpstr>
      <vt:lpstr>Tangible Resources</vt:lpstr>
      <vt:lpstr>Intangible Resources</vt:lpstr>
      <vt:lpstr>Capabilities</vt:lpstr>
      <vt:lpstr>Competencies </vt:lpstr>
      <vt:lpstr>Strategic and competitive Advantage </vt:lpstr>
      <vt:lpstr>Sustainable Competitive Advantage</vt:lpstr>
      <vt:lpstr>Slide 16</vt:lpstr>
      <vt:lpstr>Slide 17</vt:lpstr>
      <vt:lpstr>Analysis of organizational factors</vt:lpstr>
      <vt:lpstr>Financial capability</vt:lpstr>
      <vt:lpstr>Marketing capability </vt:lpstr>
      <vt:lpstr>Typical strength that support marketing capability  </vt:lpstr>
      <vt:lpstr>Production capability</vt:lpstr>
      <vt:lpstr>Personnel Capability</vt:lpstr>
      <vt:lpstr>Slide 24</vt:lpstr>
      <vt:lpstr>Information management capability</vt:lpstr>
      <vt:lpstr>Eg. typical strength  </vt:lpstr>
      <vt:lpstr>General management Capability</vt:lpstr>
      <vt:lpstr>Techniques used for organizational Appraisal  </vt:lpstr>
      <vt:lpstr>Internal Analysis </vt:lpstr>
      <vt:lpstr>Slide 30</vt:lpstr>
      <vt:lpstr>Value Chain Analysis</vt:lpstr>
      <vt:lpstr>Slide 32</vt:lpstr>
      <vt:lpstr>Primary activities</vt:lpstr>
      <vt:lpstr>Support activities</vt:lpstr>
      <vt:lpstr>The value chain analysis requires(steps)</vt:lpstr>
      <vt:lpstr>Quantitative analysis</vt:lpstr>
      <vt:lpstr>Comparative analysis</vt:lpstr>
      <vt:lpstr>Types of benchmarking </vt:lpstr>
      <vt:lpstr>Comprehensive analysis </vt:lpstr>
      <vt:lpstr>Cont..</vt:lpstr>
      <vt:lpstr>Slide 41</vt:lpstr>
      <vt:lpstr>Slide 42</vt:lpstr>
      <vt:lpstr>Cont…</vt:lpstr>
      <vt:lpstr>Slide 44</vt:lpstr>
      <vt:lpstr>Slide 45</vt:lpstr>
      <vt:lpstr>Structuring organizational Analysis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Analysis</dc:title>
  <dc:creator>HP</dc:creator>
  <cp:lastModifiedBy>USER</cp:lastModifiedBy>
  <cp:revision>41</cp:revision>
  <dcterms:created xsi:type="dcterms:W3CDTF">2016-03-28T15:09:19Z</dcterms:created>
  <dcterms:modified xsi:type="dcterms:W3CDTF">2016-10-28T14:43:18Z</dcterms:modified>
</cp:coreProperties>
</file>