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6" r:id="rId5"/>
    <p:sldId id="259" r:id="rId6"/>
    <p:sldId id="260" r:id="rId7"/>
    <p:sldId id="261" r:id="rId8"/>
    <p:sldId id="262" r:id="rId9"/>
    <p:sldId id="267" r:id="rId10"/>
    <p:sldId id="263" r:id="rId11"/>
    <p:sldId id="268" r:id="rId12"/>
    <p:sldId id="272" r:id="rId13"/>
    <p:sldId id="273" r:id="rId14"/>
    <p:sldId id="269" r:id="rId15"/>
    <p:sldId id="270" r:id="rId16"/>
    <p:sldId id="274" r:id="rId17"/>
    <p:sldId id="2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6314AB-4C62-4D64-B476-189827148BCF}" type="datetimeFigureOut">
              <a:rPr lang="en-US" smtClean="0"/>
              <a:pPr/>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B2881-C054-44EB-B587-D7B09932D2C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6314AB-4C62-4D64-B476-189827148BCF}" type="datetimeFigureOut">
              <a:rPr lang="en-US" smtClean="0"/>
              <a:pPr/>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B2881-C054-44EB-B587-D7B09932D2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6314AB-4C62-4D64-B476-189827148BCF}" type="datetimeFigureOut">
              <a:rPr lang="en-US" smtClean="0"/>
              <a:pPr/>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B2881-C054-44EB-B587-D7B09932D2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6314AB-4C62-4D64-B476-189827148BCF}" type="datetimeFigureOut">
              <a:rPr lang="en-US" smtClean="0"/>
              <a:pPr/>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B2881-C054-44EB-B587-D7B09932D2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6314AB-4C62-4D64-B476-189827148BCF}" type="datetimeFigureOut">
              <a:rPr lang="en-US" smtClean="0"/>
              <a:pPr/>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B2881-C054-44EB-B587-D7B09932D2C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6314AB-4C62-4D64-B476-189827148BCF}" type="datetimeFigureOut">
              <a:rPr lang="en-US" smtClean="0"/>
              <a:pPr/>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7B2881-C054-44EB-B587-D7B09932D2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6314AB-4C62-4D64-B476-189827148BCF}" type="datetimeFigureOut">
              <a:rPr lang="en-US" smtClean="0"/>
              <a:pPr/>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7B2881-C054-44EB-B587-D7B09932D2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6314AB-4C62-4D64-B476-189827148BCF}" type="datetimeFigureOut">
              <a:rPr lang="en-US" smtClean="0"/>
              <a:pPr/>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7B2881-C054-44EB-B587-D7B09932D2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6314AB-4C62-4D64-B476-189827148BCF}" type="datetimeFigureOut">
              <a:rPr lang="en-US" smtClean="0"/>
              <a:pPr/>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7B2881-C054-44EB-B587-D7B09932D2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6314AB-4C62-4D64-B476-189827148BCF}" type="datetimeFigureOut">
              <a:rPr lang="en-US" smtClean="0"/>
              <a:pPr/>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7B2881-C054-44EB-B587-D7B09932D2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6314AB-4C62-4D64-B476-189827148BCF}" type="datetimeFigureOut">
              <a:rPr lang="en-US" smtClean="0"/>
              <a:pPr/>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7B2881-C054-44EB-B587-D7B09932D2C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6314AB-4C62-4D64-B476-189827148BCF}" type="datetimeFigureOut">
              <a:rPr lang="en-US" smtClean="0"/>
              <a:pPr/>
              <a:t>11/27/2016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7B2881-C054-44EB-B587-D7B09932D2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recent%20desc/desktop/pm%20sli/CHAPTER%20FOUR.pptx"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effectLst>
                  <a:outerShdw blurRad="50800" dist="38100" algn="tr" rotWithShape="0">
                    <a:prstClr val="black">
                      <a:alpha val="40000"/>
                    </a:prstClr>
                  </a:outerShdw>
                </a:effectLst>
              </a:rPr>
              <a:t>CHAPTER </a:t>
            </a:r>
            <a:r>
              <a:rPr lang="en-US" b="1" dirty="0" smtClean="0">
                <a:effectLst>
                  <a:outerShdw blurRad="50800" dist="38100" algn="tr" rotWithShape="0">
                    <a:prstClr val="black">
                      <a:alpha val="40000"/>
                    </a:prstClr>
                  </a:outerShdw>
                </a:effectLst>
              </a:rPr>
              <a:t>FOUR</a:t>
            </a:r>
            <a:endParaRPr lang="en-US" dirty="0"/>
          </a:p>
        </p:txBody>
      </p:sp>
      <p:sp>
        <p:nvSpPr>
          <p:cNvPr id="3" name="Subtitle 2"/>
          <p:cNvSpPr>
            <a:spLocks noGrp="1"/>
          </p:cNvSpPr>
          <p:nvPr>
            <p:ph type="subTitle" idx="1"/>
          </p:nvPr>
        </p:nvSpPr>
        <p:spPr/>
        <p:txBody>
          <a:bodyPr/>
          <a:lstStyle/>
          <a:p>
            <a:r>
              <a:rPr lang="en-US" b="1" dirty="0" smtClean="0">
                <a:effectLst>
                  <a:outerShdw blurRad="50800" dist="38100" algn="tr" rotWithShape="0">
                    <a:prstClr val="black">
                      <a:alpha val="40000"/>
                    </a:prstClr>
                  </a:outerShdw>
                </a:effectLst>
              </a:rPr>
              <a:t>Environmental Analysis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533400"/>
            <a:ext cx="8382000" cy="830997"/>
          </a:xfrm>
          <a:prstGeom prst="rect">
            <a:avLst/>
          </a:prstGeom>
        </p:spPr>
        <p:txBody>
          <a:bodyPr wrap="square">
            <a:spAutoFit/>
          </a:bodyPr>
          <a:lstStyle/>
          <a:p>
            <a:pPr algn="just"/>
            <a:r>
              <a:rPr lang="en-US" sz="2400" b="1" dirty="0" smtClean="0"/>
              <a:t>Suppliers </a:t>
            </a:r>
            <a:r>
              <a:rPr lang="en-US" sz="2400" dirty="0" smtClean="0"/>
              <a:t>People and organizations who provide the raw materials the organization uses to produce its output.</a:t>
            </a:r>
            <a:endParaRPr lang="en-US" sz="2400" dirty="0"/>
          </a:p>
        </p:txBody>
      </p:sp>
      <p:sp>
        <p:nvSpPr>
          <p:cNvPr id="5" name="Rectangle 4"/>
          <p:cNvSpPr/>
          <p:nvPr/>
        </p:nvSpPr>
        <p:spPr>
          <a:xfrm>
            <a:off x="381000" y="1447800"/>
            <a:ext cx="8534400" cy="954107"/>
          </a:xfrm>
          <a:prstGeom prst="rect">
            <a:avLst/>
          </a:prstGeom>
        </p:spPr>
        <p:txBody>
          <a:bodyPr wrap="square">
            <a:spAutoFit/>
          </a:bodyPr>
          <a:lstStyle/>
          <a:p>
            <a:r>
              <a:rPr lang="en-US" sz="2800" b="1" dirty="0" smtClean="0"/>
              <a:t>Labor market </a:t>
            </a:r>
            <a:r>
              <a:rPr lang="en-US" sz="2800" dirty="0" smtClean="0"/>
              <a:t>The people available for hire by the organization</a:t>
            </a:r>
            <a:endParaRPr lang="en-US" sz="2800" dirty="0"/>
          </a:p>
        </p:txBody>
      </p:sp>
      <p:sp>
        <p:nvSpPr>
          <p:cNvPr id="6" name="Rectangle 5"/>
          <p:cNvSpPr/>
          <p:nvPr/>
        </p:nvSpPr>
        <p:spPr>
          <a:xfrm>
            <a:off x="304800" y="2590800"/>
            <a:ext cx="8305800" cy="830997"/>
          </a:xfrm>
          <a:prstGeom prst="rect">
            <a:avLst/>
          </a:prstGeom>
        </p:spPr>
        <p:txBody>
          <a:bodyPr wrap="square">
            <a:spAutoFit/>
          </a:bodyPr>
          <a:lstStyle/>
          <a:p>
            <a:pPr algn="just"/>
            <a:r>
              <a:rPr lang="en-US" sz="2400" b="1" dirty="0" smtClean="0"/>
              <a:t>Customers </a:t>
            </a:r>
            <a:r>
              <a:rPr lang="en-US" sz="2400" dirty="0" smtClean="0"/>
              <a:t>People and organizations in the environment who acquire goods or services from the organization</a:t>
            </a:r>
            <a:endParaRPr lang="en-US" sz="2400" dirty="0"/>
          </a:p>
        </p:txBody>
      </p:sp>
      <p:sp>
        <p:nvSpPr>
          <p:cNvPr id="7" name="Rectangle 6"/>
          <p:cNvSpPr/>
          <p:nvPr/>
        </p:nvSpPr>
        <p:spPr>
          <a:xfrm>
            <a:off x="304800" y="3733800"/>
            <a:ext cx="8153400" cy="1200329"/>
          </a:xfrm>
          <a:prstGeom prst="rect">
            <a:avLst/>
          </a:prstGeom>
        </p:spPr>
        <p:txBody>
          <a:bodyPr wrap="square">
            <a:spAutoFit/>
          </a:bodyPr>
          <a:lstStyle/>
          <a:p>
            <a:pPr algn="just"/>
            <a:r>
              <a:rPr lang="en-US" sz="2400" b="1" dirty="0" smtClean="0"/>
              <a:t>Competitors </a:t>
            </a:r>
            <a:r>
              <a:rPr lang="en-US" sz="2400" dirty="0" smtClean="0"/>
              <a:t>Other</a:t>
            </a:r>
            <a:r>
              <a:rPr lang="en-US" sz="2400" b="1" dirty="0" smtClean="0"/>
              <a:t> </a:t>
            </a:r>
            <a:r>
              <a:rPr lang="en-US" sz="2400" dirty="0" smtClean="0"/>
              <a:t>organizations in the same industry or type of business that provide goods or services to the same set of customers.</a:t>
            </a:r>
            <a:endParaRPr lang="en-US" sz="2400" dirty="0"/>
          </a:p>
        </p:txBody>
      </p:sp>
    </p:spTree>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lvl="1" algn="ctr" rtl="0">
              <a:spcBef>
                <a:spcPct val="0"/>
              </a:spcBef>
            </a:pPr>
            <a:r>
              <a:rPr lang="en-US" dirty="0"/>
              <a:t>Forecasting tools and techniques </a:t>
            </a:r>
            <a:r>
              <a:rPr lang="en-US" sz="1600" dirty="0"/>
              <a:t/>
            </a:r>
            <a:br>
              <a:rPr lang="en-US" sz="1600" dirty="0"/>
            </a:br>
            <a:endParaRPr lang="en-US" dirty="0"/>
          </a:p>
        </p:txBody>
      </p:sp>
      <p:sp>
        <p:nvSpPr>
          <p:cNvPr id="3" name="Subtitle 2"/>
          <p:cNvSpPr>
            <a:spLocks noGrp="1"/>
          </p:cNvSpPr>
          <p:nvPr>
            <p:ph type="subTitle" idx="1"/>
          </p:nvPr>
        </p:nvSpPr>
        <p:spPr/>
        <p:txBody>
          <a:bodyPr/>
          <a:lstStyle/>
          <a:p>
            <a:r>
              <a:rPr lang="en-US" dirty="0" smtClean="0">
                <a:hlinkClick r:id="rId2" action="ppaction://hlinkpres?slideindex=1&amp;slidetitle="/>
              </a:rPr>
              <a:t>85</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l"/>
            <a:r>
              <a:rPr lang="en-AU" sz="3100" b="1" dirty="0" smtClean="0"/>
              <a:t/>
            </a:r>
            <a:br>
              <a:rPr lang="en-AU" sz="3100" b="1" dirty="0" smtClean="0"/>
            </a:br>
            <a:r>
              <a:rPr lang="en-AU" sz="3100" b="1" dirty="0" smtClean="0"/>
              <a:t>The Five Competitive Forces That Shape Strategy       ( Michael Porter)</a:t>
            </a:r>
            <a:r>
              <a:rPr lang="en-AU" dirty="0" smtClean="0"/>
              <a:t/>
            </a:r>
            <a:br>
              <a:rPr lang="en-AU" dirty="0" smtClean="0"/>
            </a:br>
            <a:r>
              <a:rPr lang="en-AU" dirty="0" smtClean="0"/>
              <a:t> </a:t>
            </a:r>
            <a:endParaRPr lang="en-AU" dirty="0"/>
          </a:p>
        </p:txBody>
      </p:sp>
      <p:sp>
        <p:nvSpPr>
          <p:cNvPr id="3" name="Content Placeholder 2"/>
          <p:cNvSpPr>
            <a:spLocks noGrp="1"/>
          </p:cNvSpPr>
          <p:nvPr>
            <p:ph idx="1"/>
          </p:nvPr>
        </p:nvSpPr>
        <p:spPr>
          <a:xfrm>
            <a:off x="457200" y="1340768"/>
            <a:ext cx="8229600" cy="4785395"/>
          </a:xfrm>
        </p:spPr>
        <p:txBody>
          <a:bodyPr>
            <a:normAutofit/>
          </a:bodyPr>
          <a:lstStyle/>
          <a:p>
            <a:r>
              <a:rPr lang="en-AU" dirty="0"/>
              <a:t> </a:t>
            </a:r>
            <a:r>
              <a:rPr lang="en-AU" dirty="0" smtClean="0"/>
              <a:t>sustaining </a:t>
            </a:r>
            <a:r>
              <a:rPr lang="en-AU" dirty="0"/>
              <a:t>long-term profitability  requires responding  strategically to competition. However, the critical questions is </a:t>
            </a:r>
            <a:r>
              <a:rPr lang="en-AU" b="1" i="1" dirty="0"/>
              <a:t>do firms look beyond their  direct competitors? </a:t>
            </a:r>
            <a:endParaRPr lang="en-AU" dirty="0"/>
          </a:p>
          <a:p>
            <a:pPr>
              <a:buNone/>
            </a:pPr>
            <a:endParaRPr lang="en-AU" dirty="0"/>
          </a:p>
          <a:p>
            <a:r>
              <a:rPr lang="en-AU" dirty="0"/>
              <a:t> Porter explains the need also to look to other forces beyond </a:t>
            </a:r>
            <a:r>
              <a:rPr lang="en-AU" dirty="0" smtClean="0"/>
              <a:t>rivalry among existing competitors</a:t>
            </a:r>
            <a:endParaRPr lang="en-AU" dirty="0"/>
          </a:p>
        </p:txBody>
      </p:sp>
      <p:sp>
        <p:nvSpPr>
          <p:cNvPr id="4" name="Slide Number Placeholder 3"/>
          <p:cNvSpPr>
            <a:spLocks noGrp="1"/>
          </p:cNvSpPr>
          <p:nvPr>
            <p:ph type="sldNum" sz="quarter" idx="12"/>
          </p:nvPr>
        </p:nvSpPr>
        <p:spPr/>
        <p:txBody>
          <a:bodyPr/>
          <a:lstStyle/>
          <a:p>
            <a:fld id="{828DE4D6-DFC4-491E-BD95-C8F71D6B1C64}" type="slidenum">
              <a:rPr lang="en-AU" smtClean="0"/>
              <a:pPr/>
              <a:t>12</a:t>
            </a:fld>
            <a:endParaRPr lang="en-AU"/>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395536" y="375221"/>
            <a:ext cx="8291264" cy="6222131"/>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828DE4D6-DFC4-491E-BD95-C8F71D6B1C64}" type="slidenum">
              <a:rPr lang="en-AU" smtClean="0"/>
              <a:pPr/>
              <a:t>13</a:t>
            </a:fld>
            <a:endParaRPr lang="en-AU"/>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403648" y="0"/>
            <a:ext cx="7740352" cy="83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899592" y="1628799"/>
            <a:ext cx="7416824" cy="2954655"/>
          </a:xfrm>
          <a:prstGeom prst="rect">
            <a:avLst/>
          </a:prstGeom>
          <a:noFill/>
        </p:spPr>
        <p:txBody>
          <a:bodyPr wrap="square" rtlCol="0">
            <a:spAutoFit/>
          </a:bodyPr>
          <a:lstStyle/>
          <a:p>
            <a:pPr marL="282575" indent="-282575"/>
            <a:endParaRPr lang="en-US" sz="2400" dirty="0" smtClean="0">
              <a:effectLst/>
            </a:endParaRPr>
          </a:p>
          <a:p>
            <a:pPr marL="285750" indent="-285750">
              <a:buFont typeface="Arial" pitchFamily="34" charset="0"/>
              <a:buChar char="•"/>
            </a:pPr>
            <a:endParaRPr lang="en-GB" dirty="0" smtClean="0"/>
          </a:p>
          <a:p>
            <a:pPr marL="285750" indent="-285750">
              <a:buFont typeface="Arial" pitchFamily="34" charset="0"/>
              <a:buChar char="•"/>
            </a:pPr>
            <a:endParaRPr lang="en-GB" dirty="0"/>
          </a:p>
          <a:p>
            <a:pPr marL="285750" indent="-285750">
              <a:buFont typeface="Arial" pitchFamily="34" charset="0"/>
              <a:buChar char="•"/>
            </a:pPr>
            <a:endParaRPr lang="en-GB" dirty="0"/>
          </a:p>
          <a:p>
            <a:endParaRPr lang="en-GB" dirty="0" smtClean="0"/>
          </a:p>
          <a:p>
            <a:endParaRPr lang="en-GB" dirty="0"/>
          </a:p>
          <a:p>
            <a:endParaRPr lang="en-GB" dirty="0" smtClean="0"/>
          </a:p>
          <a:p>
            <a:endParaRPr lang="en-GB" dirty="0"/>
          </a:p>
          <a:p>
            <a:endParaRPr lang="en-GB" dirty="0" smtClean="0"/>
          </a:p>
          <a:p>
            <a:endParaRPr lang="en-GB" dirty="0"/>
          </a:p>
        </p:txBody>
      </p:sp>
      <p:sp>
        <p:nvSpPr>
          <p:cNvPr id="8" name="Rectangle 2"/>
          <p:cNvSpPr txBox="1">
            <a:spLocks noChangeArrowheads="1"/>
          </p:cNvSpPr>
          <p:nvPr/>
        </p:nvSpPr>
        <p:spPr bwMode="auto">
          <a:xfrm>
            <a:off x="609600" y="228600"/>
            <a:ext cx="8534400" cy="768350"/>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461963" indent="-461963" algn="l" rtl="0" eaLnBrk="0" fontAlgn="base" hangingPunct="0">
              <a:lnSpc>
                <a:spcPct val="85000"/>
              </a:lnSpc>
              <a:spcBef>
                <a:spcPct val="0"/>
              </a:spcBef>
              <a:spcAft>
                <a:spcPct val="0"/>
              </a:spcAft>
              <a:defRPr sz="3200">
                <a:solidFill>
                  <a:schemeClr val="bg1"/>
                </a:solidFill>
                <a:effectLst>
                  <a:outerShdw blurRad="38100" dist="38100" dir="2700000" algn="tl">
                    <a:srgbClr val="C0C0C0"/>
                  </a:outerShdw>
                </a:effectLst>
                <a:latin typeface="+mj-lt"/>
                <a:ea typeface="+mj-ea"/>
                <a:cs typeface="+mj-cs"/>
              </a:defRPr>
            </a:lvl1pPr>
            <a:lvl2pPr marL="461963" indent="-461963" algn="l" rtl="0" eaLnBrk="0" fontAlgn="base" hangingPunct="0">
              <a:lnSpc>
                <a:spcPct val="85000"/>
              </a:lnSpc>
              <a:spcBef>
                <a:spcPct val="0"/>
              </a:spcBef>
              <a:spcAft>
                <a:spcPct val="0"/>
              </a:spcAft>
              <a:defRPr sz="3200">
                <a:solidFill>
                  <a:schemeClr val="bg1"/>
                </a:solidFill>
                <a:effectLst>
                  <a:outerShdw blurRad="38100" dist="38100" dir="2700000" algn="tl">
                    <a:srgbClr val="C0C0C0"/>
                  </a:outerShdw>
                </a:effectLst>
                <a:latin typeface="Arial" charset="0"/>
              </a:defRPr>
            </a:lvl2pPr>
            <a:lvl3pPr marL="461963" indent="-461963" algn="l" rtl="0" eaLnBrk="0" fontAlgn="base" hangingPunct="0">
              <a:lnSpc>
                <a:spcPct val="85000"/>
              </a:lnSpc>
              <a:spcBef>
                <a:spcPct val="0"/>
              </a:spcBef>
              <a:spcAft>
                <a:spcPct val="0"/>
              </a:spcAft>
              <a:defRPr sz="3200">
                <a:solidFill>
                  <a:schemeClr val="bg1"/>
                </a:solidFill>
                <a:effectLst>
                  <a:outerShdw blurRad="38100" dist="38100" dir="2700000" algn="tl">
                    <a:srgbClr val="C0C0C0"/>
                  </a:outerShdw>
                </a:effectLst>
                <a:latin typeface="Arial" charset="0"/>
              </a:defRPr>
            </a:lvl3pPr>
            <a:lvl4pPr marL="461963" indent="-461963" algn="l" rtl="0" eaLnBrk="0" fontAlgn="base" hangingPunct="0">
              <a:lnSpc>
                <a:spcPct val="85000"/>
              </a:lnSpc>
              <a:spcBef>
                <a:spcPct val="0"/>
              </a:spcBef>
              <a:spcAft>
                <a:spcPct val="0"/>
              </a:spcAft>
              <a:defRPr sz="3200">
                <a:solidFill>
                  <a:schemeClr val="bg1"/>
                </a:solidFill>
                <a:effectLst>
                  <a:outerShdw blurRad="38100" dist="38100" dir="2700000" algn="tl">
                    <a:srgbClr val="C0C0C0"/>
                  </a:outerShdw>
                </a:effectLst>
                <a:latin typeface="Arial" charset="0"/>
              </a:defRPr>
            </a:lvl4pPr>
            <a:lvl5pPr marL="461963" indent="-461963" algn="l" rtl="0" eaLnBrk="0" fontAlgn="base" hangingPunct="0">
              <a:lnSpc>
                <a:spcPct val="85000"/>
              </a:lnSpc>
              <a:spcBef>
                <a:spcPct val="0"/>
              </a:spcBef>
              <a:spcAft>
                <a:spcPct val="0"/>
              </a:spcAft>
              <a:defRPr sz="3200">
                <a:solidFill>
                  <a:schemeClr val="bg1"/>
                </a:solidFill>
                <a:effectLst>
                  <a:outerShdw blurRad="38100" dist="38100" dir="2700000" algn="tl">
                    <a:srgbClr val="C0C0C0"/>
                  </a:outerShdw>
                </a:effectLst>
                <a:latin typeface="Arial" charset="0"/>
              </a:defRPr>
            </a:lvl5pPr>
            <a:lvl6pPr marL="457200" algn="ctr" rtl="0" fontAlgn="base">
              <a:lnSpc>
                <a:spcPct val="85000"/>
              </a:lnSpc>
              <a:spcBef>
                <a:spcPct val="0"/>
              </a:spcBef>
              <a:spcAft>
                <a:spcPct val="0"/>
              </a:spcAft>
              <a:defRPr sz="3600" b="1">
                <a:solidFill>
                  <a:srgbClr val="216471"/>
                </a:solidFill>
                <a:latin typeface="Arial" charset="0"/>
              </a:defRPr>
            </a:lvl6pPr>
            <a:lvl7pPr marL="914400" algn="ctr" rtl="0" fontAlgn="base">
              <a:lnSpc>
                <a:spcPct val="85000"/>
              </a:lnSpc>
              <a:spcBef>
                <a:spcPct val="0"/>
              </a:spcBef>
              <a:spcAft>
                <a:spcPct val="0"/>
              </a:spcAft>
              <a:defRPr sz="3600" b="1">
                <a:solidFill>
                  <a:srgbClr val="216471"/>
                </a:solidFill>
                <a:latin typeface="Arial" charset="0"/>
              </a:defRPr>
            </a:lvl7pPr>
            <a:lvl8pPr marL="1371600" algn="ctr" rtl="0" fontAlgn="base">
              <a:lnSpc>
                <a:spcPct val="85000"/>
              </a:lnSpc>
              <a:spcBef>
                <a:spcPct val="0"/>
              </a:spcBef>
              <a:spcAft>
                <a:spcPct val="0"/>
              </a:spcAft>
              <a:defRPr sz="3600" b="1">
                <a:solidFill>
                  <a:srgbClr val="216471"/>
                </a:solidFill>
                <a:latin typeface="Arial" charset="0"/>
              </a:defRPr>
            </a:lvl8pPr>
            <a:lvl9pPr marL="1828800" algn="ctr" rtl="0" fontAlgn="base">
              <a:lnSpc>
                <a:spcPct val="85000"/>
              </a:lnSpc>
              <a:spcBef>
                <a:spcPct val="0"/>
              </a:spcBef>
              <a:spcAft>
                <a:spcPct val="0"/>
              </a:spcAft>
              <a:defRPr sz="3600" b="1">
                <a:solidFill>
                  <a:srgbClr val="216471"/>
                </a:solidFill>
                <a:latin typeface="Arial" charset="0"/>
              </a:defRPr>
            </a:lvl9pPr>
          </a:lstStyle>
          <a:p>
            <a:pPr marL="0" marR="0" lvl="0" indent="0" algn="ctr" defTabSz="914400" rtl="0" eaLnBrk="0" fontAlgn="base" latinLnBrk="0" hangingPunct="0">
              <a:lnSpc>
                <a:spcPct val="85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rgbClr val="FFFFFF"/>
                </a:solidFill>
                <a:effectLst/>
                <a:uLnTx/>
                <a:uFillTx/>
                <a:latin typeface="Arial"/>
                <a:ea typeface="+mj-ea"/>
                <a:cs typeface="+mj-cs"/>
              </a:rPr>
              <a:t>Using the Five-Forces Model of Competition</a:t>
            </a:r>
          </a:p>
        </p:txBody>
      </p:sp>
      <p:sp>
        <p:nvSpPr>
          <p:cNvPr id="10" name="Rectangle 10" descr="Color08"/>
          <p:cNvSpPr>
            <a:spLocks noChangeArrowheads="1"/>
          </p:cNvSpPr>
          <p:nvPr/>
        </p:nvSpPr>
        <p:spPr bwMode="blackWhite">
          <a:xfrm>
            <a:off x="993775" y="1679575"/>
            <a:ext cx="1254125" cy="1095375"/>
          </a:xfrm>
          <a:prstGeom prst="rect">
            <a:avLst/>
          </a:prstGeom>
          <a:solidFill>
            <a:srgbClr val="FFCCFF"/>
          </a:solidFill>
          <a:ln w="9525">
            <a:miter lim="800000"/>
            <a:headEnd/>
            <a:tailEnd/>
          </a:ln>
          <a:scene3d>
            <a:camera prst="legacyObliqueBottomRight"/>
            <a:lightRig rig="legacyFlat3" dir="b"/>
          </a:scene3d>
          <a:sp3d extrusionH="125400" prstMaterial="legacyMatte">
            <a:bevelT w="13500" h="13500" prst="angle"/>
            <a:bevelB w="13500" h="13500" prst="angle"/>
            <a:extrusionClr>
              <a:srgbClr val="CC9900"/>
            </a:extrusionClr>
          </a:sp3d>
        </p:spPr>
        <p:txBody>
          <a:bodyPr lIns="90488" tIns="44450" rIns="90488" bIns="44450" anchor="ctr">
            <a:flatTx/>
          </a:body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smtClean="0">
                <a:ln>
                  <a:noFill/>
                </a:ln>
                <a:solidFill>
                  <a:srgbClr val="FFFFFF"/>
                </a:solidFill>
                <a:effectLst/>
                <a:uLnTx/>
                <a:uFillTx/>
              </a:rPr>
              <a:t>Step 1</a:t>
            </a:r>
          </a:p>
        </p:txBody>
      </p:sp>
      <p:sp>
        <p:nvSpPr>
          <p:cNvPr id="11" name="Rectangle 11"/>
          <p:cNvSpPr>
            <a:spLocks noChangeArrowheads="1"/>
          </p:cNvSpPr>
          <p:nvPr/>
        </p:nvSpPr>
        <p:spPr bwMode="blackWhite">
          <a:xfrm>
            <a:off x="2247900" y="1679575"/>
            <a:ext cx="5716588" cy="1095375"/>
          </a:xfrm>
          <a:prstGeom prst="rect">
            <a:avLst/>
          </a:prstGeom>
          <a:solidFill>
            <a:srgbClr val="CCFFFF"/>
          </a:solidFill>
          <a:ln w="9525">
            <a:miter lim="800000"/>
            <a:headEnd/>
            <a:tailEnd/>
          </a:ln>
          <a:scene3d>
            <a:camera prst="legacyObliqueBottomRight"/>
            <a:lightRig rig="legacyFlat3" dir="b"/>
          </a:scene3d>
          <a:sp3d extrusionH="125400" prstMaterial="legacyMatte">
            <a:bevelT w="13500" h="13500" prst="angle"/>
            <a:bevelB w="13500" h="13500" prst="angle"/>
            <a:extrusionClr>
              <a:srgbClr val="F8F8F8"/>
            </a:extrusionClr>
          </a:sp3d>
        </p:spPr>
        <p:txBody>
          <a:bodyPr lIns="182880" tIns="44450" rIns="90488" bIns="44450" anchor="ctr">
            <a:flatTx/>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For each of the five forces, identify the different parties involved, and the specific factors that bring about competitive pressures.</a:t>
            </a:r>
          </a:p>
        </p:txBody>
      </p:sp>
      <p:sp>
        <p:nvSpPr>
          <p:cNvPr id="13" name="Rectangle 12" descr="Color08"/>
          <p:cNvSpPr>
            <a:spLocks noChangeArrowheads="1"/>
          </p:cNvSpPr>
          <p:nvPr/>
        </p:nvSpPr>
        <p:spPr bwMode="blackWhite">
          <a:xfrm>
            <a:off x="1009650" y="3048000"/>
            <a:ext cx="1254125" cy="1095375"/>
          </a:xfrm>
          <a:prstGeom prst="rect">
            <a:avLst/>
          </a:prstGeom>
          <a:solidFill>
            <a:srgbClr val="FFCCFF"/>
          </a:solidFill>
          <a:ln w="9525">
            <a:miter lim="800000"/>
            <a:headEnd/>
            <a:tailEnd/>
          </a:ln>
          <a:scene3d>
            <a:camera prst="legacyObliqueBottomRight"/>
            <a:lightRig rig="legacyFlat3" dir="b"/>
          </a:scene3d>
          <a:sp3d extrusionH="125400" prstMaterial="legacyMatte">
            <a:bevelT w="13500" h="13500" prst="angle"/>
            <a:bevelB w="13500" h="13500" prst="angle"/>
            <a:extrusionClr>
              <a:srgbClr val="CC9900"/>
            </a:extrusionClr>
          </a:sp3d>
        </p:spPr>
        <p:txBody>
          <a:bodyPr lIns="90488" tIns="44450" rIns="90488" bIns="44450" anchor="ctr">
            <a:flatTx/>
          </a:body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smtClean="0">
                <a:ln>
                  <a:noFill/>
                </a:ln>
                <a:solidFill>
                  <a:srgbClr val="FFFFFF"/>
                </a:solidFill>
                <a:effectLst/>
                <a:uLnTx/>
                <a:uFillTx/>
              </a:rPr>
              <a:t>Step 2</a:t>
            </a:r>
          </a:p>
        </p:txBody>
      </p:sp>
      <p:sp>
        <p:nvSpPr>
          <p:cNvPr id="14" name="Rectangle 13"/>
          <p:cNvSpPr>
            <a:spLocks noChangeArrowheads="1"/>
          </p:cNvSpPr>
          <p:nvPr/>
        </p:nvSpPr>
        <p:spPr bwMode="blackWhite">
          <a:xfrm>
            <a:off x="2263775" y="3048000"/>
            <a:ext cx="5716588" cy="1095375"/>
          </a:xfrm>
          <a:prstGeom prst="rect">
            <a:avLst/>
          </a:prstGeom>
          <a:solidFill>
            <a:srgbClr val="CCFFFF"/>
          </a:solidFill>
          <a:ln w="9525">
            <a:miter lim="800000"/>
            <a:headEnd/>
            <a:tailEnd/>
          </a:ln>
          <a:scene3d>
            <a:camera prst="legacyObliqueBottomRight"/>
            <a:lightRig rig="legacyFlat3" dir="b"/>
          </a:scene3d>
          <a:sp3d extrusionH="125400" prstMaterial="legacyMatte">
            <a:bevelT w="13500" h="13500" prst="angle"/>
            <a:bevelB w="13500" h="13500" prst="angle"/>
            <a:extrusionClr>
              <a:srgbClr val="F8F8F8"/>
            </a:extrusionClr>
          </a:sp3d>
        </p:spPr>
        <p:txBody>
          <a:bodyPr lIns="182880" tIns="44450" rIns="90488" bIns="44450" anchor="ctr">
            <a:flatTx/>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Evaluate how strong the pressures stemming from each of the five forces are (strong, moderate to normal, or weak).</a:t>
            </a:r>
          </a:p>
        </p:txBody>
      </p:sp>
      <p:sp>
        <p:nvSpPr>
          <p:cNvPr id="15" name="Rectangle 14" descr="Color08"/>
          <p:cNvSpPr>
            <a:spLocks noChangeArrowheads="1"/>
          </p:cNvSpPr>
          <p:nvPr/>
        </p:nvSpPr>
        <p:spPr bwMode="blackWhite">
          <a:xfrm>
            <a:off x="1008063" y="4435475"/>
            <a:ext cx="1254125" cy="1095375"/>
          </a:xfrm>
          <a:prstGeom prst="rect">
            <a:avLst/>
          </a:prstGeom>
          <a:solidFill>
            <a:srgbClr val="FFCCFF"/>
          </a:solidFill>
          <a:ln w="9525">
            <a:miter lim="800000"/>
            <a:headEnd/>
            <a:tailEnd/>
          </a:ln>
          <a:scene3d>
            <a:camera prst="legacyObliqueBottomRight"/>
            <a:lightRig rig="legacyFlat3" dir="b"/>
          </a:scene3d>
          <a:sp3d extrusionH="125400" prstMaterial="legacyMatte">
            <a:bevelT w="13500" h="13500" prst="angle"/>
            <a:bevelB w="13500" h="13500" prst="angle"/>
            <a:extrusionClr>
              <a:srgbClr val="CC9900"/>
            </a:extrusionClr>
          </a:sp3d>
        </p:spPr>
        <p:txBody>
          <a:bodyPr lIns="90488" tIns="44450" rIns="90488" bIns="44450" anchor="ctr">
            <a:flatTx/>
          </a:body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FFFFFF"/>
                </a:solidFill>
                <a:effectLst/>
                <a:uLnTx/>
                <a:uFillTx/>
              </a:rPr>
              <a:t>Step 3</a:t>
            </a:r>
          </a:p>
        </p:txBody>
      </p:sp>
      <p:sp>
        <p:nvSpPr>
          <p:cNvPr id="16" name="Rectangle 15"/>
          <p:cNvSpPr>
            <a:spLocks noChangeArrowheads="1"/>
          </p:cNvSpPr>
          <p:nvPr/>
        </p:nvSpPr>
        <p:spPr bwMode="blackWhite">
          <a:xfrm>
            <a:off x="2262188" y="4435475"/>
            <a:ext cx="5716587" cy="1095375"/>
          </a:xfrm>
          <a:prstGeom prst="rect">
            <a:avLst/>
          </a:prstGeom>
          <a:solidFill>
            <a:srgbClr val="CCFFFF"/>
          </a:solidFill>
          <a:ln w="9525">
            <a:miter lim="800000"/>
            <a:headEnd/>
            <a:tailEnd/>
          </a:ln>
          <a:scene3d>
            <a:camera prst="legacyObliqueBottomRight"/>
            <a:lightRig rig="legacyFlat3" dir="b"/>
          </a:scene3d>
          <a:sp3d extrusionH="125400" prstMaterial="legacyMatte">
            <a:bevelT w="13500" h="13500" prst="angle"/>
            <a:bevelB w="13500" h="13500" prst="angle"/>
            <a:extrusionClr>
              <a:srgbClr val="F8F8F8"/>
            </a:extrusionClr>
          </a:sp3d>
        </p:spPr>
        <p:txBody>
          <a:bodyPr lIns="182880" tIns="44450" rIns="90488" bIns="44450" anchor="ctr">
            <a:flatTx/>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ysClr val="windowText" lastClr="000000"/>
                </a:solidFill>
                <a:effectLst/>
                <a:uLnTx/>
                <a:uFillTx/>
              </a:rPr>
              <a:t>Determine whether the strength of the five competitive forces, overall, is conducive to earning attractive profits in the industry.</a:t>
            </a:r>
          </a:p>
        </p:txBody>
      </p:sp>
    </p:spTree>
    <p:extLst>
      <p:ext uri="{BB962C8B-B14F-4D97-AF65-F5344CB8AC3E}">
        <p14:creationId xmlns="" xmlns:p14="http://schemas.microsoft.com/office/powerpoint/2010/main" val="608717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slide(fromLeft)">
                                      <p:cBhvr>
                                        <p:cTn id="11" dur="5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left)">
                                      <p:cBhvr>
                                        <p:cTn id="16" dur="500"/>
                                        <p:tgtEl>
                                          <p:spTgt spid="13"/>
                                        </p:tgtEl>
                                      </p:cBhvr>
                                    </p:animEffect>
                                  </p:childTnLst>
                                </p:cTn>
                              </p:par>
                            </p:childTnLst>
                          </p:cTn>
                        </p:par>
                        <p:par>
                          <p:cTn id="17" fill="hold">
                            <p:stCondLst>
                              <p:cond delay="500"/>
                            </p:stCondLst>
                            <p:childTnLst>
                              <p:par>
                                <p:cTn id="18" presetID="12" presetClass="entr" presetSubtype="8" fill="hold" grpId="0" nodeType="after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slide(fromLeft)">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left)">
                                      <p:cBhvr>
                                        <p:cTn id="25" dur="500"/>
                                        <p:tgtEl>
                                          <p:spTgt spid="15"/>
                                        </p:tgtEl>
                                      </p:cBhvr>
                                    </p:animEffect>
                                  </p:childTnLst>
                                </p:cTn>
                              </p:par>
                            </p:childTnLst>
                          </p:cTn>
                        </p:par>
                        <p:par>
                          <p:cTn id="26" fill="hold">
                            <p:stCondLst>
                              <p:cond delay="500"/>
                            </p:stCondLst>
                            <p:childTnLst>
                              <p:par>
                                <p:cTn id="27" presetID="12" presetClass="entr" presetSubtype="8" fill="hold" grpId="0" nodeType="after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slide(fromLeft)">
                                      <p:cBhvr>
                                        <p:cTn id="2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autoUpdateAnimBg="0"/>
      <p:bldP spid="11" grpId="0" animBg="1" autoUpdateAnimBg="0"/>
      <p:bldP spid="13" grpId="0" animBg="1" autoUpdateAnimBg="0"/>
      <p:bldP spid="14" grpId="0" animBg="1" autoUpdateAnimBg="0"/>
      <p:bldP spid="15" grpId="0" animBg="1" autoUpdateAnimBg="0"/>
      <p:bldP spid="16"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403648" y="0"/>
            <a:ext cx="7740352" cy="83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403648" y="112383"/>
            <a:ext cx="7740352" cy="523220"/>
          </a:xfrm>
          <a:prstGeom prst="rect">
            <a:avLst/>
          </a:prstGeom>
          <a:noFill/>
        </p:spPr>
        <p:txBody>
          <a:bodyPr wrap="square" rtlCol="0">
            <a:spAutoFit/>
          </a:bodyPr>
          <a:lstStyle/>
          <a:p>
            <a:pPr lvl="0" fontAlgn="base">
              <a:spcBef>
                <a:spcPct val="50000"/>
              </a:spcBef>
              <a:spcAft>
                <a:spcPct val="0"/>
              </a:spcAft>
            </a:pPr>
            <a:r>
              <a:rPr lang="en-US" sz="2800" dirty="0">
                <a:solidFill>
                  <a:schemeClr val="bg1"/>
                </a:solidFill>
                <a:latin typeface="Arial" charset="0"/>
              </a:rPr>
              <a:t>Common “Weapons” for Competing with Rivals</a:t>
            </a:r>
          </a:p>
        </p:txBody>
      </p:sp>
      <p:sp>
        <p:nvSpPr>
          <p:cNvPr id="9" name="TextBox 8"/>
          <p:cNvSpPr txBox="1"/>
          <p:nvPr/>
        </p:nvSpPr>
        <p:spPr>
          <a:xfrm>
            <a:off x="899592" y="1628799"/>
            <a:ext cx="7416824" cy="2585323"/>
          </a:xfrm>
          <a:prstGeom prst="rect">
            <a:avLst/>
          </a:prstGeom>
          <a:noFill/>
        </p:spPr>
        <p:txBody>
          <a:bodyPr wrap="square" rtlCol="0">
            <a:spAutoFit/>
          </a:bodyPr>
          <a:lstStyle/>
          <a:p>
            <a:pPr marL="285750" indent="-285750">
              <a:buFont typeface="Arial" pitchFamily="34" charset="0"/>
              <a:buChar char="•"/>
            </a:pPr>
            <a:endParaRPr lang="en-GB" dirty="0" smtClean="0"/>
          </a:p>
          <a:p>
            <a:pPr marL="285750" indent="-285750">
              <a:buFont typeface="Arial" pitchFamily="34" charset="0"/>
              <a:buChar char="•"/>
            </a:pPr>
            <a:endParaRPr lang="en-GB" dirty="0"/>
          </a:p>
          <a:p>
            <a:pPr marL="285750" indent="-285750">
              <a:buFont typeface="Arial" pitchFamily="34" charset="0"/>
              <a:buChar char="•"/>
            </a:pPr>
            <a:endParaRPr lang="en-GB" dirty="0"/>
          </a:p>
          <a:p>
            <a:endParaRPr lang="en-GB" dirty="0" smtClean="0"/>
          </a:p>
          <a:p>
            <a:endParaRPr lang="en-GB" dirty="0"/>
          </a:p>
          <a:p>
            <a:endParaRPr lang="en-GB" dirty="0" smtClean="0"/>
          </a:p>
          <a:p>
            <a:endParaRPr lang="en-GB" dirty="0"/>
          </a:p>
          <a:p>
            <a:endParaRPr lang="en-GB" dirty="0" smtClean="0"/>
          </a:p>
          <a:p>
            <a:endParaRPr lang="en-GB" dirty="0"/>
          </a:p>
        </p:txBody>
      </p:sp>
      <p:graphicFrame>
        <p:nvGraphicFramePr>
          <p:cNvPr id="8" name="Group 42"/>
          <p:cNvGraphicFramePr>
            <a:graphicFrameLocks noGrp="1"/>
          </p:cNvGraphicFramePr>
          <p:nvPr>
            <p:extLst>
              <p:ext uri="{D42A27DB-BD31-4B8C-83A1-F6EECF244321}">
                <p14:modId xmlns="" xmlns:p14="http://schemas.microsoft.com/office/powerpoint/2010/main" val="2624497261"/>
              </p:ext>
            </p:extLst>
          </p:nvPr>
        </p:nvGraphicFramePr>
        <p:xfrm>
          <a:off x="307975" y="1085850"/>
          <a:ext cx="8326438" cy="5248493"/>
        </p:xfrm>
        <a:graphic>
          <a:graphicData uri="http://schemas.openxmlformats.org/drawingml/2006/table">
            <a:tbl>
              <a:tblPr/>
              <a:tblGrid>
                <a:gridCol w="3221038"/>
                <a:gridCol w="5105400"/>
              </a:tblGrid>
              <a:tr h="461935">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 latinLnBrk="0" hangingPunct="1">
                        <a:lnSpc>
                          <a:spcPct val="100000"/>
                        </a:lnSpc>
                        <a:spcBef>
                          <a:spcPct val="0"/>
                        </a:spcBef>
                        <a:spcAft>
                          <a:spcPct val="0"/>
                        </a:spcAft>
                        <a:buClrTx/>
                        <a:buSzPct val="100000"/>
                        <a:buFont typeface="Arial" charset="0"/>
                        <a:buNone/>
                        <a:tabLst/>
                      </a:pPr>
                      <a:r>
                        <a:rPr kumimoji="0" lang="en-US" sz="1800" b="1" i="0" u="none" strike="noStrike" cap="none" normalizeH="0" baseline="0" dirty="0" smtClean="0">
                          <a:ln>
                            <a:noFill/>
                          </a:ln>
                          <a:solidFill>
                            <a:schemeClr val="bg1"/>
                          </a:solidFill>
                          <a:effectLst>
                            <a:outerShdw blurRad="38100" dist="38100" dir="2700000" algn="tl">
                              <a:srgbClr val="000000"/>
                            </a:outerShdw>
                          </a:effectLst>
                          <a:latin typeface="Arial" charset="0"/>
                        </a:rPr>
                        <a:t>Competitive Weapons</a:t>
                      </a:r>
                    </a:p>
                  </a:txBody>
                  <a:tcPr marT="91434" marB="91434" horzOverflow="overflow">
                    <a:lnL>
                      <a:noFill/>
                    </a:lnL>
                    <a:lnR>
                      <a:noFill/>
                    </a:lnR>
                    <a:lnT>
                      <a:noFill/>
                    </a:lnT>
                    <a:lnB>
                      <a:noFill/>
                    </a:lnB>
                    <a:lnTlToBr>
                      <a:noFill/>
                    </a:lnTlToBr>
                    <a:lnBlToTr>
                      <a:noFill/>
                    </a:lnBlToTr>
                    <a:solidFill>
                      <a:schemeClr val="accent2"/>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 latinLnBrk="0" hangingPunct="1">
                        <a:lnSpc>
                          <a:spcPct val="100000"/>
                        </a:lnSpc>
                        <a:spcBef>
                          <a:spcPct val="0"/>
                        </a:spcBef>
                        <a:spcAft>
                          <a:spcPct val="0"/>
                        </a:spcAft>
                        <a:buClrTx/>
                        <a:buSzPct val="100000"/>
                        <a:buFont typeface="Arial" charset="0"/>
                        <a:buNone/>
                        <a:tabLst/>
                      </a:pPr>
                      <a:r>
                        <a:rPr kumimoji="0" lang="en-US" sz="1800" b="1" i="0" u="none" strike="noStrike" cap="none" normalizeH="0" baseline="0" dirty="0" smtClean="0">
                          <a:ln>
                            <a:noFill/>
                          </a:ln>
                          <a:solidFill>
                            <a:schemeClr val="bg1"/>
                          </a:solidFill>
                          <a:effectLst>
                            <a:outerShdw blurRad="38100" dist="38100" dir="2700000" algn="tl">
                              <a:srgbClr val="000000"/>
                            </a:outerShdw>
                          </a:effectLst>
                          <a:latin typeface="Arial" charset="0"/>
                        </a:rPr>
                        <a:t>Primary Effects</a:t>
                      </a:r>
                    </a:p>
                  </a:txBody>
                  <a:tcPr marT="91434" marB="91434" horzOverflow="overflow">
                    <a:lnL>
                      <a:noFill/>
                    </a:lnL>
                    <a:lnR>
                      <a:noFill/>
                    </a:lnR>
                    <a:lnT>
                      <a:noFill/>
                    </a:lnT>
                    <a:lnB>
                      <a:noFill/>
                    </a:lnB>
                    <a:lnTlToBr>
                      <a:noFill/>
                    </a:lnTlToBr>
                    <a:lnBlToTr>
                      <a:noFill/>
                    </a:lnBlToTr>
                    <a:solidFill>
                      <a:schemeClr val="accent2"/>
                    </a:solidFill>
                  </a:tcPr>
                </a:tc>
              </a:tr>
              <a:tr h="64004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 latinLnBrk="0" hangingPunct="1">
                        <a:lnSpc>
                          <a:spcPct val="100000"/>
                        </a:lnSpc>
                        <a:spcBef>
                          <a:spcPct val="0"/>
                        </a:spcBef>
                        <a:spcAft>
                          <a:spcPct val="0"/>
                        </a:spcAft>
                        <a:buClrTx/>
                        <a:buSzPct val="100000"/>
                        <a:buFont typeface="Arial" charset="0"/>
                        <a:buNone/>
                        <a:tabLst/>
                      </a:pPr>
                      <a:r>
                        <a:rPr kumimoji="0" lang="en-US" sz="1200" b="1" i="0" u="none" strike="noStrike" cap="none" normalizeH="0" baseline="0" smtClean="0">
                          <a:ln>
                            <a:noFill/>
                          </a:ln>
                          <a:solidFill>
                            <a:schemeClr val="tx1"/>
                          </a:solidFill>
                          <a:effectLst/>
                          <a:latin typeface="Arial" charset="0"/>
                          <a:cs typeface="Arial" charset="0"/>
                        </a:rPr>
                        <a:t>Price discounting, clearance sales, “blowout” sales</a:t>
                      </a:r>
                      <a:endParaRPr kumimoji="0" lang="en-US" sz="1200" b="1" i="0" u="none" strike="noStrike" cap="none" normalizeH="0" baseline="0" smtClean="0">
                        <a:ln>
                          <a:noFill/>
                        </a:ln>
                        <a:solidFill>
                          <a:schemeClr val="tx1"/>
                        </a:solidFill>
                        <a:effectLst/>
                        <a:latin typeface="Arial" charset="0"/>
                      </a:endParaRPr>
                    </a:p>
                  </a:txBody>
                  <a:tcPr marT="45717" marB="45717"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 latinLnBrk="0" hangingPunct="1">
                        <a:lnSpc>
                          <a:spcPct val="100000"/>
                        </a:lnSpc>
                        <a:spcBef>
                          <a:spcPct val="0"/>
                        </a:spcBef>
                        <a:spcAft>
                          <a:spcPct val="0"/>
                        </a:spcAft>
                        <a:buClrTx/>
                        <a:buSzPct val="100000"/>
                        <a:buFont typeface="Arial" charset="0"/>
                        <a:buNone/>
                        <a:tabLst/>
                      </a:pPr>
                      <a:r>
                        <a:rPr kumimoji="0" lang="en-US" sz="1200" b="0" i="0" u="none" strike="noStrike" cap="none" normalizeH="0" baseline="0" smtClean="0">
                          <a:ln>
                            <a:noFill/>
                          </a:ln>
                          <a:solidFill>
                            <a:schemeClr val="tx1"/>
                          </a:solidFill>
                          <a:effectLst/>
                          <a:latin typeface="Arial" charset="0"/>
                          <a:cs typeface="Arial" charset="0"/>
                        </a:rPr>
                        <a:t>Lowers price (P), acts to boost total sales volume and market share, lowers profit margins per unit sold when price cuts are big and/or increases in sales volume are relatively small </a:t>
                      </a:r>
                      <a:endParaRPr kumimoji="0" lang="en-US" sz="1200" b="0" i="0" u="none" strike="noStrike" cap="none" normalizeH="0" baseline="0" smtClean="0">
                        <a:ln>
                          <a:noFill/>
                        </a:ln>
                        <a:solidFill>
                          <a:schemeClr val="tx1"/>
                        </a:solidFill>
                        <a:effectLst/>
                        <a:latin typeface="Arial" charset="0"/>
                      </a:endParaRPr>
                    </a:p>
                  </a:txBody>
                  <a:tcPr marT="45717" marB="45717"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48892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 latinLnBrk="0" hangingPunct="1">
                        <a:lnSpc>
                          <a:spcPct val="100000"/>
                        </a:lnSpc>
                        <a:spcBef>
                          <a:spcPct val="0"/>
                        </a:spcBef>
                        <a:spcAft>
                          <a:spcPct val="0"/>
                        </a:spcAft>
                        <a:buClrTx/>
                        <a:buSzPct val="100000"/>
                        <a:buFont typeface="Arial" charset="0"/>
                        <a:buNone/>
                        <a:tabLst/>
                      </a:pPr>
                      <a:r>
                        <a:rPr kumimoji="0" lang="en-US" sz="1200" b="1" i="0" u="none" strike="noStrike" cap="none" normalizeH="0" baseline="0" smtClean="0">
                          <a:ln>
                            <a:noFill/>
                          </a:ln>
                          <a:solidFill>
                            <a:schemeClr val="tx1"/>
                          </a:solidFill>
                          <a:effectLst/>
                          <a:latin typeface="Arial" charset="0"/>
                          <a:cs typeface="Arial" charset="0"/>
                        </a:rPr>
                        <a:t>Couponing, advertising items on sale </a:t>
                      </a:r>
                      <a:endParaRPr kumimoji="0" lang="en-US" sz="1200" b="1" i="0" u="none" strike="noStrike" cap="none" normalizeH="0" baseline="0" smtClean="0">
                        <a:ln>
                          <a:noFill/>
                        </a:ln>
                        <a:solidFill>
                          <a:schemeClr val="tx1"/>
                        </a:solidFill>
                        <a:effectLst/>
                        <a:latin typeface="Arial" charset="0"/>
                      </a:endParaRPr>
                    </a:p>
                  </a:txBody>
                  <a:tcPr marT="45717" marB="45717"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 latinLnBrk="0" hangingPunct="1">
                        <a:lnSpc>
                          <a:spcPct val="100000"/>
                        </a:lnSpc>
                        <a:spcBef>
                          <a:spcPct val="0"/>
                        </a:spcBef>
                        <a:spcAft>
                          <a:spcPct val="0"/>
                        </a:spcAft>
                        <a:buClrTx/>
                        <a:buSzPct val="100000"/>
                        <a:buFont typeface="Arial" charset="0"/>
                        <a:buNone/>
                        <a:tabLst/>
                      </a:pPr>
                      <a:r>
                        <a:rPr kumimoji="0" lang="en-US" sz="1200" b="0" i="0" u="none" strike="noStrike" cap="none" normalizeH="0" baseline="0" smtClean="0">
                          <a:ln>
                            <a:noFill/>
                          </a:ln>
                          <a:solidFill>
                            <a:schemeClr val="tx1"/>
                          </a:solidFill>
                          <a:effectLst/>
                          <a:latin typeface="Arial" charset="0"/>
                          <a:cs typeface="Arial" charset="0"/>
                        </a:rPr>
                        <a:t>Acts to increase unit sales volume and total revenues, lowers price (P), increases unit costs (C), may lower profit margins per unit sold (P – C) </a:t>
                      </a:r>
                      <a:endParaRPr kumimoji="0" lang="en-US" sz="1200" b="0" i="0" u="none" strike="noStrike" cap="none" normalizeH="0" baseline="0" smtClean="0">
                        <a:ln>
                          <a:noFill/>
                        </a:ln>
                        <a:solidFill>
                          <a:schemeClr val="tx1"/>
                        </a:solidFill>
                        <a:effectLst/>
                        <a:latin typeface="Arial" charset="0"/>
                      </a:endParaRPr>
                    </a:p>
                  </a:txBody>
                  <a:tcPr marT="45717" marB="45717"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004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 latinLnBrk="0" hangingPunct="1">
                        <a:lnSpc>
                          <a:spcPct val="100000"/>
                        </a:lnSpc>
                        <a:spcBef>
                          <a:spcPct val="0"/>
                        </a:spcBef>
                        <a:spcAft>
                          <a:spcPct val="0"/>
                        </a:spcAft>
                        <a:buClrTx/>
                        <a:buSzPct val="100000"/>
                        <a:buFont typeface="Arial" charset="0"/>
                        <a:buNone/>
                        <a:tabLst/>
                      </a:pPr>
                      <a:r>
                        <a:rPr kumimoji="0" lang="en-US" sz="1200" b="1" i="0" u="none" strike="noStrike" cap="none" normalizeH="0" baseline="0" smtClean="0">
                          <a:ln>
                            <a:noFill/>
                          </a:ln>
                          <a:solidFill>
                            <a:schemeClr val="tx1"/>
                          </a:solidFill>
                          <a:effectLst/>
                          <a:latin typeface="Arial" charset="0"/>
                          <a:cs typeface="Arial" charset="0"/>
                        </a:rPr>
                        <a:t>Advertising product or service </a:t>
                      </a:r>
                      <a:endParaRPr kumimoji="0" lang="en-US" sz="1200" b="1" i="0" u="none" strike="noStrike" cap="none" normalizeH="0" baseline="0" smtClean="0">
                        <a:ln>
                          <a:noFill/>
                        </a:ln>
                        <a:solidFill>
                          <a:schemeClr val="tx1"/>
                        </a:solidFill>
                        <a:effectLst/>
                        <a:latin typeface="Arial" charset="0"/>
                      </a:endParaRPr>
                    </a:p>
                    <a:p>
                      <a:pPr marL="0" marR="0" lvl="0" indent="0" algn="l" defTabSz="914400" rtl="0" eaLnBrk="1" fontAlgn="b" latinLnBrk="0" hangingPunct="1">
                        <a:lnSpc>
                          <a:spcPct val="100000"/>
                        </a:lnSpc>
                        <a:spcBef>
                          <a:spcPct val="0"/>
                        </a:spcBef>
                        <a:spcAft>
                          <a:spcPct val="0"/>
                        </a:spcAft>
                        <a:buClrTx/>
                        <a:buSzPct val="100000"/>
                        <a:buFont typeface="Arial" charset="0"/>
                        <a:buNone/>
                        <a:tabLst/>
                      </a:pPr>
                      <a:r>
                        <a:rPr kumimoji="0" lang="en-US" sz="1200" b="1" i="0" u="none" strike="noStrike" cap="none" normalizeH="0" baseline="0" smtClean="0">
                          <a:ln>
                            <a:noFill/>
                          </a:ln>
                          <a:solidFill>
                            <a:schemeClr val="tx1"/>
                          </a:solidFill>
                          <a:effectLst/>
                          <a:latin typeface="Arial" charset="0"/>
                          <a:cs typeface="Arial" charset="0"/>
                        </a:rPr>
                        <a:t>characteristics, using ads to enhance </a:t>
                      </a:r>
                      <a:br>
                        <a:rPr kumimoji="0" lang="en-US" sz="1200" b="1" i="0" u="none" strike="noStrike" cap="none" normalizeH="0" baseline="0" smtClean="0">
                          <a:ln>
                            <a:noFill/>
                          </a:ln>
                          <a:solidFill>
                            <a:schemeClr val="tx1"/>
                          </a:solidFill>
                          <a:effectLst/>
                          <a:latin typeface="Arial" charset="0"/>
                          <a:cs typeface="Arial" charset="0"/>
                        </a:rPr>
                      </a:br>
                      <a:r>
                        <a:rPr kumimoji="0" lang="en-US" sz="1200" b="1" i="0" u="none" strike="noStrike" cap="none" normalizeH="0" baseline="0" smtClean="0">
                          <a:ln>
                            <a:noFill/>
                          </a:ln>
                          <a:solidFill>
                            <a:schemeClr val="tx1"/>
                          </a:solidFill>
                          <a:effectLst/>
                          <a:latin typeface="Arial" charset="0"/>
                          <a:cs typeface="Arial" charset="0"/>
                        </a:rPr>
                        <a:t>a company’s image or reputation </a:t>
                      </a:r>
                      <a:endParaRPr kumimoji="0" lang="en-US" sz="1200" b="1" i="0" u="none" strike="noStrike" cap="none" normalizeH="0" baseline="0" smtClean="0">
                        <a:ln>
                          <a:noFill/>
                        </a:ln>
                        <a:solidFill>
                          <a:schemeClr val="tx1"/>
                        </a:solidFill>
                        <a:effectLst/>
                        <a:latin typeface="Arial" charset="0"/>
                      </a:endParaRPr>
                    </a:p>
                  </a:txBody>
                  <a:tcPr marT="45717" marB="45717"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 latinLnBrk="0" hangingPunct="1">
                        <a:lnSpc>
                          <a:spcPct val="100000"/>
                        </a:lnSpc>
                        <a:spcBef>
                          <a:spcPct val="0"/>
                        </a:spcBef>
                        <a:spcAft>
                          <a:spcPct val="0"/>
                        </a:spcAft>
                        <a:buClrTx/>
                        <a:buSzPct val="100000"/>
                        <a:buFont typeface="Arial" charset="0"/>
                        <a:buNone/>
                        <a:tabLst/>
                      </a:pPr>
                      <a:r>
                        <a:rPr kumimoji="0" lang="en-US" sz="1200" b="0" i="0" u="none" strike="noStrike" cap="none" normalizeH="0" baseline="0" smtClean="0">
                          <a:ln>
                            <a:noFill/>
                          </a:ln>
                          <a:solidFill>
                            <a:schemeClr val="tx1"/>
                          </a:solidFill>
                          <a:effectLst/>
                          <a:latin typeface="Arial" charset="0"/>
                          <a:cs typeface="Arial" charset="0"/>
                        </a:rPr>
                        <a:t>Boosts buyer demand, increases product differentiation and perceived value (V), acts to increase total sales volume and market share, may increase unit costs (C) and/or lower profit margins per unit sold</a:t>
                      </a:r>
                      <a:endParaRPr kumimoji="0" lang="en-US" sz="1200" b="0" i="0" u="none" strike="noStrike" cap="none" normalizeH="0" baseline="0" smtClean="0">
                        <a:ln>
                          <a:noFill/>
                        </a:ln>
                        <a:solidFill>
                          <a:schemeClr val="tx1"/>
                        </a:solidFill>
                        <a:effectLst/>
                        <a:latin typeface="Arial" charset="0"/>
                      </a:endParaRPr>
                    </a:p>
                  </a:txBody>
                  <a:tcPr marT="45717" marB="45717"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172">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 latinLnBrk="0" hangingPunct="1">
                        <a:lnSpc>
                          <a:spcPct val="100000"/>
                        </a:lnSpc>
                        <a:spcBef>
                          <a:spcPct val="0"/>
                        </a:spcBef>
                        <a:spcAft>
                          <a:spcPct val="0"/>
                        </a:spcAft>
                        <a:buClrTx/>
                        <a:buSzPct val="100000"/>
                        <a:buFont typeface="Arial" charset="0"/>
                        <a:buNone/>
                        <a:tabLst/>
                      </a:pPr>
                      <a:r>
                        <a:rPr kumimoji="0" lang="en-US" sz="1200" b="1" i="0" u="none" strike="noStrike" cap="none" normalizeH="0" baseline="0" smtClean="0">
                          <a:ln>
                            <a:noFill/>
                          </a:ln>
                          <a:solidFill>
                            <a:schemeClr val="tx1"/>
                          </a:solidFill>
                          <a:effectLst/>
                          <a:latin typeface="Arial" charset="0"/>
                        </a:rPr>
                        <a:t>Innovating to improve product </a:t>
                      </a:r>
                    </a:p>
                    <a:p>
                      <a:pPr marL="0" marR="0" lvl="0" indent="0" algn="l" defTabSz="914400" rtl="0" eaLnBrk="1" fontAlgn="b" latinLnBrk="0" hangingPunct="1">
                        <a:lnSpc>
                          <a:spcPct val="100000"/>
                        </a:lnSpc>
                        <a:spcBef>
                          <a:spcPct val="0"/>
                        </a:spcBef>
                        <a:spcAft>
                          <a:spcPct val="0"/>
                        </a:spcAft>
                        <a:buClrTx/>
                        <a:buSzPct val="100000"/>
                        <a:buFont typeface="Arial" charset="0"/>
                        <a:buNone/>
                        <a:tabLst/>
                      </a:pPr>
                      <a:r>
                        <a:rPr kumimoji="0" lang="en-US" sz="1200" b="1" i="0" u="none" strike="noStrike" cap="none" normalizeH="0" baseline="0" smtClean="0">
                          <a:ln>
                            <a:noFill/>
                          </a:ln>
                          <a:solidFill>
                            <a:schemeClr val="tx1"/>
                          </a:solidFill>
                          <a:effectLst/>
                          <a:latin typeface="Arial" charset="0"/>
                        </a:rPr>
                        <a:t>performance and quality</a:t>
                      </a:r>
                    </a:p>
                  </a:txBody>
                  <a:tcPr marT="45717" marB="45717"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pPr>
                      <a:r>
                        <a:rPr kumimoji="0" lang="en-US" sz="1200" b="0" i="0" u="none" strike="noStrike" cap="none" normalizeH="0" baseline="0" smtClean="0">
                          <a:ln>
                            <a:noFill/>
                          </a:ln>
                          <a:solidFill>
                            <a:schemeClr val="tx1"/>
                          </a:solidFill>
                          <a:effectLst/>
                          <a:latin typeface="Arial" charset="0"/>
                        </a:rPr>
                        <a:t>Acts to increase product differentiation and value (V), boosts buyer demand, acts to boost total sales volume, likely to increase unit costs (C)</a:t>
                      </a:r>
                    </a:p>
                  </a:txBody>
                  <a:tcPr marT="45717" marB="45717"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2291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 latinLnBrk="0" hangingPunct="1">
                        <a:lnSpc>
                          <a:spcPct val="100000"/>
                        </a:lnSpc>
                        <a:spcBef>
                          <a:spcPct val="0"/>
                        </a:spcBef>
                        <a:spcAft>
                          <a:spcPct val="0"/>
                        </a:spcAft>
                        <a:buClrTx/>
                        <a:buSzPct val="100000"/>
                        <a:buFont typeface="Arial" charset="0"/>
                        <a:buNone/>
                        <a:tabLst/>
                      </a:pPr>
                      <a:r>
                        <a:rPr kumimoji="0" lang="en-US" sz="1200" b="1" i="0" u="none" strike="noStrike" cap="none" normalizeH="0" baseline="0" smtClean="0">
                          <a:ln>
                            <a:noFill/>
                          </a:ln>
                          <a:solidFill>
                            <a:schemeClr val="tx1"/>
                          </a:solidFill>
                          <a:effectLst/>
                          <a:latin typeface="Arial" charset="0"/>
                          <a:cs typeface="Arial" charset="0"/>
                        </a:rPr>
                        <a:t>Introducing new or improved features, increasing the number of styles or models to provide greater product selection </a:t>
                      </a:r>
                      <a:endParaRPr kumimoji="0" lang="en-US" sz="1200" b="1" i="0" u="none" strike="noStrike" cap="none" normalizeH="0" baseline="0" smtClean="0">
                        <a:ln>
                          <a:noFill/>
                        </a:ln>
                        <a:solidFill>
                          <a:schemeClr val="tx1"/>
                        </a:solidFill>
                        <a:effectLst/>
                        <a:latin typeface="Arial" charset="0"/>
                      </a:endParaRPr>
                    </a:p>
                  </a:txBody>
                  <a:tcPr marT="45717" marB="45717"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 latinLnBrk="0" hangingPunct="1">
                        <a:lnSpc>
                          <a:spcPct val="100000"/>
                        </a:lnSpc>
                        <a:spcBef>
                          <a:spcPct val="0"/>
                        </a:spcBef>
                        <a:spcAft>
                          <a:spcPct val="0"/>
                        </a:spcAft>
                        <a:buClrTx/>
                        <a:buSzPct val="100000"/>
                        <a:buFont typeface="Arial" charset="0"/>
                        <a:buNone/>
                        <a:tabLst/>
                      </a:pPr>
                      <a:r>
                        <a:rPr kumimoji="0" lang="en-US" sz="1200" b="0" i="0" u="none" strike="noStrike" cap="none" normalizeH="0" baseline="0" smtClean="0">
                          <a:ln>
                            <a:noFill/>
                          </a:ln>
                          <a:solidFill>
                            <a:schemeClr val="tx1"/>
                          </a:solidFill>
                          <a:effectLst/>
                          <a:latin typeface="Arial" charset="0"/>
                          <a:cs typeface="Arial" charset="0"/>
                        </a:rPr>
                        <a:t>Acts to increase product differentiation and value (V), strengthens buyer demand, acts to boost total sales volume and market share, likely to increase unit costs (C) </a:t>
                      </a:r>
                      <a:endParaRPr kumimoji="0" lang="en-US" sz="1200" b="0" i="0" u="none" strike="noStrike" cap="none" normalizeH="0" baseline="0" smtClean="0">
                        <a:ln>
                          <a:noFill/>
                        </a:ln>
                        <a:solidFill>
                          <a:schemeClr val="tx1"/>
                        </a:solidFill>
                        <a:effectLst/>
                        <a:latin typeface="Arial" charset="0"/>
                      </a:endParaRPr>
                    </a:p>
                  </a:txBody>
                  <a:tcPr marT="45717" marB="45717"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004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 latinLnBrk="0" hangingPunct="1">
                        <a:lnSpc>
                          <a:spcPct val="100000"/>
                        </a:lnSpc>
                        <a:spcBef>
                          <a:spcPct val="0"/>
                        </a:spcBef>
                        <a:spcAft>
                          <a:spcPct val="0"/>
                        </a:spcAft>
                        <a:buClrTx/>
                        <a:buSzPct val="100000"/>
                        <a:buFont typeface="Arial" charset="0"/>
                        <a:buNone/>
                        <a:tabLst/>
                      </a:pPr>
                      <a:r>
                        <a:rPr kumimoji="0" lang="en-US" sz="1200" b="1" i="0" u="none" strike="noStrike" cap="none" normalizeH="0" baseline="0" smtClean="0">
                          <a:ln>
                            <a:noFill/>
                          </a:ln>
                          <a:solidFill>
                            <a:schemeClr val="tx1"/>
                          </a:solidFill>
                          <a:effectLst/>
                          <a:latin typeface="Arial" charset="0"/>
                          <a:cs typeface="Arial" charset="0"/>
                        </a:rPr>
                        <a:t>Increasing customization of product or service </a:t>
                      </a:r>
                      <a:endParaRPr kumimoji="0" lang="en-US" sz="1200" b="1" i="0" u="none" strike="noStrike" cap="none" normalizeH="0" baseline="0" smtClean="0">
                        <a:ln>
                          <a:noFill/>
                        </a:ln>
                        <a:solidFill>
                          <a:schemeClr val="tx1"/>
                        </a:solidFill>
                        <a:effectLst/>
                        <a:latin typeface="Arial" charset="0"/>
                      </a:endParaRPr>
                    </a:p>
                  </a:txBody>
                  <a:tcPr marT="45717" marB="45717"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 latinLnBrk="0" hangingPunct="1">
                        <a:lnSpc>
                          <a:spcPct val="100000"/>
                        </a:lnSpc>
                        <a:spcBef>
                          <a:spcPct val="0"/>
                        </a:spcBef>
                        <a:spcAft>
                          <a:spcPct val="0"/>
                        </a:spcAft>
                        <a:buClrTx/>
                        <a:buSzPct val="100000"/>
                        <a:buFont typeface="Arial" charset="0"/>
                        <a:buNone/>
                        <a:tabLst/>
                      </a:pPr>
                      <a:r>
                        <a:rPr kumimoji="0" lang="en-US" sz="1200" b="0" i="0" u="none" strike="noStrike" cap="none" normalizeH="0" baseline="0" smtClean="0">
                          <a:ln>
                            <a:noFill/>
                          </a:ln>
                          <a:solidFill>
                            <a:schemeClr val="tx1"/>
                          </a:solidFill>
                          <a:effectLst/>
                          <a:latin typeface="Arial" charset="0"/>
                          <a:cs typeface="Arial" charset="0"/>
                        </a:rPr>
                        <a:t>Acts to increase product differentiation and value (V), increases switching costs, acts to boost total sales volume, often increases unit costs (C) </a:t>
                      </a:r>
                      <a:endParaRPr kumimoji="0" lang="en-US" sz="1200" b="0" i="0" u="none" strike="noStrike" cap="none" normalizeH="0" baseline="0" smtClean="0">
                        <a:ln>
                          <a:noFill/>
                        </a:ln>
                        <a:solidFill>
                          <a:schemeClr val="tx1"/>
                        </a:solidFill>
                        <a:effectLst/>
                        <a:latin typeface="Arial" charset="0"/>
                      </a:endParaRPr>
                    </a:p>
                  </a:txBody>
                  <a:tcPr marT="45717" marB="45717"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172">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 latinLnBrk="0" hangingPunct="1">
                        <a:lnSpc>
                          <a:spcPct val="100000"/>
                        </a:lnSpc>
                        <a:spcBef>
                          <a:spcPct val="0"/>
                        </a:spcBef>
                        <a:spcAft>
                          <a:spcPct val="0"/>
                        </a:spcAft>
                        <a:buClrTx/>
                        <a:buSzPct val="100000"/>
                        <a:buFont typeface="Arial" charset="0"/>
                        <a:buNone/>
                        <a:tabLst/>
                      </a:pPr>
                      <a:r>
                        <a:rPr kumimoji="0" lang="en-US" sz="1200" b="1" i="0" u="none" strike="noStrike" cap="none" normalizeH="0" baseline="0" smtClean="0">
                          <a:ln>
                            <a:noFill/>
                          </a:ln>
                          <a:solidFill>
                            <a:schemeClr val="tx1"/>
                          </a:solidFill>
                          <a:effectLst/>
                          <a:latin typeface="Arial" charset="0"/>
                          <a:cs typeface="Arial" charset="0"/>
                        </a:rPr>
                        <a:t>Building a bigger, better dealer network </a:t>
                      </a:r>
                      <a:endParaRPr kumimoji="0" lang="en-US" sz="1200" b="1" i="0" u="none" strike="noStrike" cap="none" normalizeH="0" baseline="0" smtClean="0">
                        <a:ln>
                          <a:noFill/>
                        </a:ln>
                        <a:solidFill>
                          <a:schemeClr val="tx1"/>
                        </a:solidFill>
                        <a:effectLst/>
                        <a:latin typeface="Arial" charset="0"/>
                      </a:endParaRPr>
                    </a:p>
                  </a:txBody>
                  <a:tcPr marT="45717" marB="45717"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 latinLnBrk="0" hangingPunct="1">
                        <a:lnSpc>
                          <a:spcPct val="100000"/>
                        </a:lnSpc>
                        <a:spcBef>
                          <a:spcPct val="0"/>
                        </a:spcBef>
                        <a:spcAft>
                          <a:spcPct val="0"/>
                        </a:spcAft>
                        <a:buClrTx/>
                        <a:buSzPct val="100000"/>
                        <a:buFont typeface="Arial" charset="0"/>
                        <a:buNone/>
                        <a:tabLst/>
                      </a:pPr>
                      <a:r>
                        <a:rPr kumimoji="0" lang="en-US" sz="1200" b="0" i="0" u="none" strike="noStrike" cap="none" normalizeH="0" baseline="0" smtClean="0">
                          <a:ln>
                            <a:noFill/>
                          </a:ln>
                          <a:solidFill>
                            <a:schemeClr val="tx1"/>
                          </a:solidFill>
                          <a:effectLst/>
                          <a:latin typeface="Arial" charset="0"/>
                          <a:cs typeface="Arial" charset="0"/>
                        </a:rPr>
                        <a:t>Broadens access to buyers, acts to boost total sales volume and market share, may increase unit costs (C) </a:t>
                      </a:r>
                      <a:endParaRPr kumimoji="0" lang="en-US" sz="1200" b="0" i="0" u="none" strike="noStrike" cap="none" normalizeH="0" baseline="0" smtClean="0">
                        <a:ln>
                          <a:noFill/>
                        </a:ln>
                        <a:solidFill>
                          <a:schemeClr val="tx1"/>
                        </a:solidFill>
                        <a:effectLst/>
                        <a:latin typeface="Arial" charset="0"/>
                      </a:endParaRPr>
                    </a:p>
                  </a:txBody>
                  <a:tcPr marT="45717" marB="45717"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004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 latinLnBrk="0" hangingPunct="1">
                        <a:lnSpc>
                          <a:spcPct val="100000"/>
                        </a:lnSpc>
                        <a:spcBef>
                          <a:spcPct val="0"/>
                        </a:spcBef>
                        <a:spcAft>
                          <a:spcPct val="0"/>
                        </a:spcAft>
                        <a:buClrTx/>
                        <a:buSzPct val="100000"/>
                        <a:buFont typeface="Arial" charset="0"/>
                        <a:buNone/>
                        <a:tabLst/>
                      </a:pPr>
                      <a:r>
                        <a:rPr kumimoji="0" lang="en-US" sz="1200" b="1" i="0" u="none" strike="noStrike" cap="none" normalizeH="0" baseline="0" smtClean="0">
                          <a:ln>
                            <a:noFill/>
                          </a:ln>
                          <a:solidFill>
                            <a:schemeClr val="tx1"/>
                          </a:solidFill>
                          <a:effectLst/>
                          <a:latin typeface="Arial" charset="0"/>
                          <a:cs typeface="Arial" charset="0"/>
                        </a:rPr>
                        <a:t>Improving warranties, offering low-interest financing </a:t>
                      </a:r>
                      <a:endParaRPr kumimoji="0" lang="en-US" sz="1200" b="1" i="0" u="none" strike="noStrike" cap="none" normalizeH="0" baseline="0" smtClean="0">
                        <a:ln>
                          <a:noFill/>
                        </a:ln>
                        <a:solidFill>
                          <a:schemeClr val="tx1"/>
                        </a:solidFill>
                        <a:effectLst/>
                        <a:latin typeface="Arial" charset="0"/>
                      </a:endParaRPr>
                    </a:p>
                  </a:txBody>
                  <a:tcPr marT="45717" marB="45717"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 latinLnBrk="0" hangingPunct="1">
                        <a:lnSpc>
                          <a:spcPct val="100000"/>
                        </a:lnSpc>
                        <a:spcBef>
                          <a:spcPct val="0"/>
                        </a:spcBef>
                        <a:spcAft>
                          <a:spcPct val="0"/>
                        </a:spcAft>
                        <a:buClrTx/>
                        <a:buSzPct val="100000"/>
                        <a:buFont typeface="Arial" charset="0"/>
                        <a:buNone/>
                        <a:tabLst/>
                      </a:pPr>
                      <a:r>
                        <a:rPr kumimoji="0" lang="en-US" sz="1200" b="0" i="0" u="none" strike="noStrike" cap="none" normalizeH="0" baseline="0" dirty="0" smtClean="0">
                          <a:ln>
                            <a:noFill/>
                          </a:ln>
                          <a:solidFill>
                            <a:schemeClr val="tx1"/>
                          </a:solidFill>
                          <a:effectLst/>
                          <a:latin typeface="Arial" charset="0"/>
                          <a:cs typeface="Arial" charset="0"/>
                        </a:rPr>
                        <a:t>Acts to increase product differentiation and value (V), increases unit costs (C), increases buyer costs to switch brands, acts to boost total sales volume and market share </a:t>
                      </a:r>
                      <a:endParaRPr kumimoji="0" lang="en-US" sz="1200" b="0" i="0" u="none" strike="noStrike" cap="none" normalizeH="0" baseline="0" dirty="0" smtClean="0">
                        <a:ln>
                          <a:noFill/>
                        </a:ln>
                        <a:solidFill>
                          <a:schemeClr val="tx1"/>
                        </a:solidFill>
                        <a:effectLst/>
                        <a:latin typeface="Arial" charset="0"/>
                      </a:endParaRPr>
                    </a:p>
                  </a:txBody>
                  <a:tcPr marT="45717" marB="45717"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 xmlns:p14="http://schemas.microsoft.com/office/powerpoint/2010/main" val="1583157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919936"/>
          </a:xfrm>
        </p:spPr>
        <p:txBody>
          <a:bodyPr>
            <a:normAutofit fontScale="92500" lnSpcReduction="20000"/>
          </a:bodyPr>
          <a:lstStyle/>
          <a:p>
            <a:pPr>
              <a:buNone/>
            </a:pPr>
            <a:r>
              <a:rPr lang="en-AU" dirty="0"/>
              <a:t>According to Porter , the  four </a:t>
            </a:r>
            <a:r>
              <a:rPr lang="en-AU" dirty="0" smtClean="0"/>
              <a:t>additional</a:t>
            </a:r>
          </a:p>
          <a:p>
            <a:pPr>
              <a:buNone/>
            </a:pPr>
            <a:r>
              <a:rPr lang="en-AU" dirty="0" smtClean="0"/>
              <a:t>competitive </a:t>
            </a:r>
            <a:r>
              <a:rPr lang="en-AU" dirty="0"/>
              <a:t>forces can hurt firm’s </a:t>
            </a:r>
            <a:r>
              <a:rPr lang="en-AU" dirty="0" smtClean="0"/>
              <a:t>prospective</a:t>
            </a:r>
          </a:p>
          <a:p>
            <a:pPr>
              <a:buNone/>
            </a:pPr>
            <a:r>
              <a:rPr lang="en-AU" dirty="0" smtClean="0"/>
              <a:t>profits </a:t>
            </a:r>
            <a:r>
              <a:rPr lang="en-AU" dirty="0"/>
              <a:t>are </a:t>
            </a:r>
          </a:p>
          <a:p>
            <a:r>
              <a:rPr lang="en-AU" b="1" dirty="0" smtClean="0"/>
              <a:t> </a:t>
            </a:r>
            <a:r>
              <a:rPr lang="en-AU" dirty="0"/>
              <a:t>Savvy </a:t>
            </a:r>
            <a:r>
              <a:rPr lang="en-AU" b="1" dirty="0"/>
              <a:t>customers</a:t>
            </a:r>
            <a:r>
              <a:rPr lang="en-AU" dirty="0"/>
              <a:t> who can force down prices by playing you and your rivals against one another.</a:t>
            </a:r>
          </a:p>
          <a:p>
            <a:r>
              <a:rPr lang="en-AU" dirty="0" smtClean="0"/>
              <a:t>Powerful </a:t>
            </a:r>
            <a:r>
              <a:rPr lang="en-AU" b="1" dirty="0"/>
              <a:t>suppliers</a:t>
            </a:r>
            <a:r>
              <a:rPr lang="en-AU" dirty="0"/>
              <a:t> who may constrain your profits if they charge higher prices</a:t>
            </a:r>
            <a:r>
              <a:rPr lang="en-AU" dirty="0" smtClean="0"/>
              <a:t>.</a:t>
            </a:r>
          </a:p>
          <a:p>
            <a:r>
              <a:rPr lang="en-AU" b="1" dirty="0" smtClean="0"/>
              <a:t> </a:t>
            </a:r>
            <a:r>
              <a:rPr lang="en-AU" dirty="0"/>
              <a:t>Aspiring </a:t>
            </a:r>
            <a:r>
              <a:rPr lang="en-AU" b="1" dirty="0"/>
              <a:t>entrants</a:t>
            </a:r>
            <a:r>
              <a:rPr lang="en-AU" dirty="0"/>
              <a:t> , who are armed with new capacity and hungry for market share, can ratchet up the investment required for you to stay in the game.</a:t>
            </a:r>
          </a:p>
          <a:p>
            <a:r>
              <a:rPr lang="en-AU" b="1" dirty="0" smtClean="0"/>
              <a:t>Substitute </a:t>
            </a:r>
            <a:r>
              <a:rPr lang="en-AU" b="1" dirty="0"/>
              <a:t>offerings</a:t>
            </a:r>
            <a:r>
              <a:rPr lang="en-AU" dirty="0"/>
              <a:t> that can </a:t>
            </a:r>
            <a:r>
              <a:rPr lang="en-AU" dirty="0" smtClean="0"/>
              <a:t>lure/ attract  </a:t>
            </a:r>
            <a:r>
              <a:rPr lang="en-AU" dirty="0"/>
              <a:t>customers away. </a:t>
            </a:r>
          </a:p>
          <a:p>
            <a:endParaRPr lang="en-AU" dirty="0"/>
          </a:p>
        </p:txBody>
      </p:sp>
      <p:sp>
        <p:nvSpPr>
          <p:cNvPr id="4" name="Slide Number Placeholder 3"/>
          <p:cNvSpPr>
            <a:spLocks noGrp="1"/>
          </p:cNvSpPr>
          <p:nvPr>
            <p:ph type="sldNum" sz="quarter" idx="12"/>
          </p:nvPr>
        </p:nvSpPr>
        <p:spPr/>
        <p:txBody>
          <a:bodyPr/>
          <a:lstStyle/>
          <a:p>
            <a:fld id="{828DE4D6-DFC4-491E-BD95-C8F71D6B1C64}" type="slidenum">
              <a:rPr lang="en-AU" smtClean="0"/>
              <a:pPr/>
              <a:t>16</a:t>
            </a:fld>
            <a:endParaRPr lang="en-AU"/>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192688"/>
          </a:xfrm>
        </p:spPr>
        <p:txBody>
          <a:bodyPr>
            <a:normAutofit/>
          </a:bodyPr>
          <a:lstStyle/>
          <a:p>
            <a:r>
              <a:rPr lang="en-AU" sz="2800" dirty="0"/>
              <a:t>By understanding how the five competitive forces influence profitability in </a:t>
            </a:r>
            <a:r>
              <a:rPr lang="en-AU" sz="2800" dirty="0" smtClean="0"/>
              <a:t>the  </a:t>
            </a:r>
            <a:r>
              <a:rPr lang="en-AU" sz="2800" dirty="0"/>
              <a:t>industry, </a:t>
            </a:r>
            <a:r>
              <a:rPr lang="en-AU" sz="2800" dirty="0" smtClean="0"/>
              <a:t>firms  </a:t>
            </a:r>
            <a:r>
              <a:rPr lang="en-AU" sz="2800" dirty="0"/>
              <a:t>can develop </a:t>
            </a:r>
            <a:r>
              <a:rPr lang="en-AU" sz="2800" dirty="0" smtClean="0"/>
              <a:t> strategies </a:t>
            </a:r>
            <a:r>
              <a:rPr lang="en-AU" sz="2800" dirty="0"/>
              <a:t>for enhancing </a:t>
            </a:r>
            <a:r>
              <a:rPr lang="en-AU" sz="2800" dirty="0" smtClean="0"/>
              <a:t>their long-term </a:t>
            </a:r>
            <a:r>
              <a:rPr lang="en-AU" sz="2800" dirty="0"/>
              <a:t>profits. Porter suggests the following:</a:t>
            </a:r>
          </a:p>
          <a:p>
            <a:pPr lvl="1"/>
            <a:r>
              <a:rPr lang="en-AU" dirty="0" smtClean="0"/>
              <a:t>position your company where the forces are weakest</a:t>
            </a:r>
          </a:p>
          <a:p>
            <a:pPr lvl="1"/>
            <a:r>
              <a:rPr lang="en-AU" dirty="0" smtClean="0"/>
              <a:t>exploit changes in the forces</a:t>
            </a:r>
          </a:p>
          <a:p>
            <a:pPr lvl="1"/>
            <a:r>
              <a:rPr lang="en-AU" dirty="0" smtClean="0"/>
              <a:t>reshape the forces in your favour</a:t>
            </a:r>
            <a:endParaRPr lang="en-AU" dirty="0"/>
          </a:p>
          <a:p>
            <a:endParaRPr lang="en-AU" dirty="0"/>
          </a:p>
        </p:txBody>
      </p:sp>
      <p:sp>
        <p:nvSpPr>
          <p:cNvPr id="4" name="Slide Number Placeholder 3"/>
          <p:cNvSpPr>
            <a:spLocks noGrp="1"/>
          </p:cNvSpPr>
          <p:nvPr>
            <p:ph type="sldNum" sz="quarter" idx="12"/>
          </p:nvPr>
        </p:nvSpPr>
        <p:spPr/>
        <p:txBody>
          <a:bodyPr/>
          <a:lstStyle/>
          <a:p>
            <a:fld id="{828DE4D6-DFC4-491E-BD95-C8F71D6B1C64}" type="slidenum">
              <a:rPr lang="en-AU" smtClean="0"/>
              <a:pPr/>
              <a:t>17</a:t>
            </a:fld>
            <a:endParaRPr lang="en-A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868362"/>
          </a:xfrm>
        </p:spPr>
        <p:txBody>
          <a:bodyPr/>
          <a:lstStyle/>
          <a:p>
            <a:r>
              <a:rPr lang="en-US" dirty="0" smtClean="0"/>
              <a:t>Chapter objective </a:t>
            </a:r>
            <a:endParaRPr lang="en-US" dirty="0"/>
          </a:p>
        </p:txBody>
      </p:sp>
      <p:sp>
        <p:nvSpPr>
          <p:cNvPr id="3" name="Content Placeholder 2"/>
          <p:cNvSpPr>
            <a:spLocks noGrp="1"/>
          </p:cNvSpPr>
          <p:nvPr>
            <p:ph idx="1"/>
          </p:nvPr>
        </p:nvSpPr>
        <p:spPr>
          <a:xfrm>
            <a:off x="381000" y="1371600"/>
            <a:ext cx="8305800" cy="4754563"/>
          </a:xfrm>
        </p:spPr>
        <p:txBody>
          <a:bodyPr/>
          <a:lstStyle/>
          <a:p>
            <a:r>
              <a:rPr lang="en-US" dirty="0" smtClean="0"/>
              <a:t> At the end of the chapter students able to know :</a:t>
            </a:r>
          </a:p>
          <a:p>
            <a:pPr lvl="1"/>
            <a:r>
              <a:rPr lang="en-US" dirty="0" smtClean="0"/>
              <a:t>The </a:t>
            </a:r>
            <a:r>
              <a:rPr lang="en-US" dirty="0"/>
              <a:t>nature of external audit </a:t>
            </a:r>
            <a:endParaRPr lang="en-US" sz="2400" dirty="0"/>
          </a:p>
          <a:p>
            <a:pPr lvl="1"/>
            <a:r>
              <a:rPr lang="en-US" dirty="0"/>
              <a:t>Source of external information </a:t>
            </a:r>
            <a:endParaRPr lang="en-US" sz="2400" dirty="0"/>
          </a:p>
          <a:p>
            <a:pPr lvl="1"/>
            <a:r>
              <a:rPr lang="en-US" dirty="0"/>
              <a:t>Forecasting tools and techniques </a:t>
            </a:r>
            <a:endParaRPr lang="en-US" sz="2400" dirty="0"/>
          </a:p>
          <a:p>
            <a:pPr lvl="1"/>
            <a:r>
              <a:rPr lang="en-US" dirty="0"/>
              <a:t>Competitive analysis: Porter’s five forces model </a:t>
            </a:r>
            <a:endParaRPr lang="en-US" sz="2400" dirty="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400" dirty="0" smtClean="0">
                <a:latin typeface="Times New Roman" pitchFamily="18" charset="0"/>
                <a:cs typeface="Times New Roman" pitchFamily="18" charset="0"/>
              </a:rPr>
              <a:t>Literally –the surrounding ,external objects influence or circumstances under which someone or something exist</a:t>
            </a:r>
          </a:p>
          <a:p>
            <a:pPr algn="just"/>
            <a:r>
              <a:rPr lang="en-US" sz="2400" dirty="0" smtClean="0">
                <a:latin typeface="Times New Roman" pitchFamily="18" charset="0"/>
                <a:cs typeface="Times New Roman" pitchFamily="18" charset="0"/>
              </a:rPr>
              <a:t>Organization –the aggregate of all conditions ,events and influences that surround and affect it </a:t>
            </a:r>
          </a:p>
          <a:p>
            <a:pPr algn="just"/>
            <a:r>
              <a:rPr lang="en-US" sz="2400" dirty="0" smtClean="0">
                <a:latin typeface="Times New Roman" pitchFamily="18" charset="0"/>
                <a:cs typeface="Times New Roman" pitchFamily="18" charset="0"/>
              </a:rPr>
              <a:t>Environment : </a:t>
            </a:r>
          </a:p>
          <a:p>
            <a:pPr lvl="3" algn="just"/>
            <a:r>
              <a:rPr lang="en-US" sz="2400" dirty="0" smtClean="0">
                <a:latin typeface="Times New Roman" pitchFamily="18" charset="0"/>
                <a:cs typeface="Times New Roman" pitchFamily="18" charset="0"/>
              </a:rPr>
              <a:t>External/Macro/general  environment and </a:t>
            </a:r>
          </a:p>
          <a:p>
            <a:pPr lvl="3" algn="just"/>
            <a:r>
              <a:rPr lang="en-US" sz="2400" dirty="0" smtClean="0">
                <a:latin typeface="Times New Roman" pitchFamily="18" charset="0"/>
                <a:cs typeface="Times New Roman" pitchFamily="18" charset="0"/>
              </a:rPr>
              <a:t>Internal Environment </a:t>
            </a:r>
          </a:p>
        </p:txBody>
      </p:sp>
      <p:sp>
        <p:nvSpPr>
          <p:cNvPr id="2" name="Title 1"/>
          <p:cNvSpPr>
            <a:spLocks noGrp="1"/>
          </p:cNvSpPr>
          <p:nvPr>
            <p:ph type="title"/>
          </p:nvPr>
        </p:nvSpPr>
        <p:spPr/>
        <p:txBody>
          <a:bodyPr/>
          <a:lstStyle/>
          <a:p>
            <a:r>
              <a:rPr lang="en-US" dirty="0" smtClean="0"/>
              <a:t>Concept of environment </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algn="just">
              <a:buFont typeface="Wingdings" pitchFamily="2" charset="2"/>
              <a:buChar char="Ø"/>
            </a:pPr>
            <a:r>
              <a:rPr lang="en-US" sz="2400" dirty="0" smtClean="0">
                <a:latin typeface="Times New Roman" pitchFamily="18" charset="0"/>
                <a:cs typeface="Times New Roman" pitchFamily="18" charset="0"/>
              </a:rPr>
              <a:t>Internal Environment : all factors within an organization that impact strength or cause weakness of a strategic nature </a:t>
            </a:r>
          </a:p>
          <a:p>
            <a:pPr algn="just">
              <a:buFont typeface="Wingdings" pitchFamily="2" charset="2"/>
              <a:buChar char="Ø"/>
            </a:pPr>
            <a:r>
              <a:rPr lang="en-US" sz="2400" dirty="0" smtClean="0">
                <a:latin typeface="Times New Roman" pitchFamily="18" charset="0"/>
                <a:cs typeface="Times New Roman" pitchFamily="18" charset="0"/>
              </a:rPr>
              <a:t>External environment : all factors outside the organization which provide opportunities or pose threats to  the organization</a:t>
            </a:r>
          </a:p>
          <a:p>
            <a:pPr algn="just">
              <a:buFont typeface="Wingdings" pitchFamily="2" charset="2"/>
              <a:buChar char="Ø"/>
            </a:pPr>
            <a:r>
              <a:rPr lang="en-US" sz="2400" dirty="0" smtClean="0">
                <a:latin typeface="Times New Roman" pitchFamily="18" charset="0"/>
                <a:cs typeface="Times New Roman" pitchFamily="18" charset="0"/>
              </a:rPr>
              <a:t>The environment in which an organization exist can ,therefore, be described in terms of the </a:t>
            </a:r>
          </a:p>
          <a:p>
            <a:pPr lvl="2" algn="just">
              <a:buFont typeface="Wingdings" pitchFamily="2" charset="2"/>
              <a:buChar char="Ø"/>
            </a:pPr>
            <a:r>
              <a:rPr lang="en-US" sz="2400" dirty="0" smtClean="0">
                <a:latin typeface="Times New Roman" pitchFamily="18" charset="0"/>
                <a:cs typeface="Times New Roman" pitchFamily="18" charset="0"/>
              </a:rPr>
              <a:t>strengths and weakness existing in the internal environment  </a:t>
            </a:r>
          </a:p>
          <a:p>
            <a:pPr lvl="2" algn="just">
              <a:buFont typeface="Wingdings" pitchFamily="2" charset="2"/>
              <a:buChar char="Ø"/>
            </a:pPr>
            <a:r>
              <a:rPr lang="en-US" sz="2400" dirty="0" smtClean="0">
                <a:latin typeface="Times New Roman" pitchFamily="18" charset="0"/>
                <a:cs typeface="Times New Roman" pitchFamily="18" charset="0"/>
              </a:rPr>
              <a:t>the opportunities and threats operating in the external environment </a:t>
            </a:r>
          </a:p>
        </p:txBody>
      </p:sp>
      <p:sp>
        <p:nvSpPr>
          <p:cNvPr id="2" name="Title 1"/>
          <p:cNvSpPr>
            <a:spLocks noGrp="1"/>
          </p:cNvSpPr>
          <p:nvPr>
            <p:ph type="title"/>
          </p:nvPr>
        </p:nvSpPr>
        <p:spPr>
          <a:xfrm>
            <a:off x="457200" y="274638"/>
            <a:ext cx="8229600" cy="792162"/>
          </a:xfrm>
        </p:spPr>
        <p:txBody>
          <a:bodyPr>
            <a:normAutofit/>
          </a:bodyPr>
          <a:lstStyle/>
          <a:p>
            <a:r>
              <a:rPr lang="en-US" sz="3200" dirty="0" smtClean="0"/>
              <a:t>Types of environment </a:t>
            </a:r>
            <a:endParaRPr lang="en-US" sz="3200"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400288" cy="868362"/>
          </a:xfrm>
        </p:spPr>
        <p:txBody>
          <a:bodyPr>
            <a:normAutofit/>
          </a:bodyPr>
          <a:lstStyle/>
          <a:p>
            <a:pPr lvl="2" algn="r" rtl="0">
              <a:spcBef>
                <a:spcPct val="0"/>
              </a:spcBef>
            </a:pPr>
            <a:r>
              <a:rPr lang="en-US" sz="2700" dirty="0" smtClean="0"/>
              <a:t>Cont…</a:t>
            </a:r>
            <a:r>
              <a:rPr lang="en-US" dirty="0" smtClean="0"/>
              <a:t/>
            </a:r>
            <a:br>
              <a:rPr lang="en-US" dirty="0" smtClean="0"/>
            </a:br>
            <a:endParaRPr lang="en-US" dirty="0"/>
          </a:p>
        </p:txBody>
      </p:sp>
      <p:pic>
        <p:nvPicPr>
          <p:cNvPr id="1026" name="Picture 2"/>
          <p:cNvPicPr>
            <a:picLocks noGrp="1" noChangeAspect="1" noChangeArrowheads="1"/>
          </p:cNvPicPr>
          <p:nvPr>
            <p:ph idx="1"/>
          </p:nvPr>
        </p:nvPicPr>
        <p:blipFill>
          <a:blip r:embed="rId2" cstate="print"/>
          <a:stretch>
            <a:fillRect/>
          </a:stretch>
        </p:blipFill>
        <p:spPr bwMode="auto">
          <a:xfrm>
            <a:off x="1295400" y="1158264"/>
            <a:ext cx="6705600" cy="5143238"/>
          </a:xfrm>
          <a:prstGeom prst="rect">
            <a:avLst/>
          </a:prstGeom>
          <a:noFill/>
          <a:ln w="9525">
            <a:noFill/>
            <a:miter lim="800000"/>
            <a:headEnd/>
            <a:tailEnd/>
          </a:ln>
          <a:effectLst/>
        </p:spPr>
      </p:pic>
    </p:spTree>
  </p:cSld>
  <p:clrMapOvr>
    <a:masterClrMapping/>
  </p:clrMapOvr>
  <p:transition>
    <p:pull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705088" cy="5638800"/>
          </a:xfrm>
        </p:spPr>
        <p:txBody>
          <a:bodyPr>
            <a:normAutofit fontScale="92500"/>
          </a:bodyPr>
          <a:lstStyle/>
          <a:p>
            <a:r>
              <a:rPr lang="en-US" b="1" dirty="0" smtClean="0"/>
              <a:t>External</a:t>
            </a:r>
            <a:r>
              <a:rPr lang="en-US" dirty="0" smtClean="0"/>
              <a:t> </a:t>
            </a:r>
            <a:r>
              <a:rPr lang="en-US" b="1" dirty="0" smtClean="0"/>
              <a:t>organizational environment: </a:t>
            </a:r>
            <a:r>
              <a:rPr lang="en-US" sz="2800" dirty="0" smtClean="0"/>
              <a:t>includes all elements existing outside the boundary of the organization that have the potential to affect the organization</a:t>
            </a:r>
            <a:endParaRPr lang="en-US" dirty="0" smtClean="0"/>
          </a:p>
          <a:p>
            <a:pPr algn="just"/>
            <a:r>
              <a:rPr lang="en-US" b="1" dirty="0" smtClean="0"/>
              <a:t>General environment: </a:t>
            </a:r>
            <a:r>
              <a:rPr lang="en-US" dirty="0" smtClean="0"/>
              <a:t>The</a:t>
            </a:r>
            <a:r>
              <a:rPr lang="en-US" b="1" dirty="0" smtClean="0"/>
              <a:t> </a:t>
            </a:r>
            <a:r>
              <a:rPr lang="en-US" dirty="0" smtClean="0"/>
              <a:t>layer of the external environment that affects the organization indirectly.</a:t>
            </a:r>
          </a:p>
          <a:p>
            <a:pPr lvl="1"/>
            <a:r>
              <a:rPr lang="en-US" dirty="0" smtClean="0"/>
              <a:t>The dimensions of the general environment include international, technological, socio-cultural, economic, and legal-political.</a:t>
            </a:r>
          </a:p>
          <a:p>
            <a:pPr algn="just"/>
            <a:r>
              <a:rPr lang="en-US" b="1" dirty="0" smtClean="0"/>
              <a:t>Task environment is closer </a:t>
            </a:r>
            <a:r>
              <a:rPr lang="en-US" sz="3000" b="1" dirty="0" smtClean="0"/>
              <a:t>to </a:t>
            </a:r>
            <a:r>
              <a:rPr lang="en-US" sz="3000" dirty="0" smtClean="0"/>
              <a:t>the organization and includes the sectors that conduct day-to-day transactions with the organization and directly influence its basic operations and performance</a:t>
            </a:r>
            <a:r>
              <a:rPr lang="en-US" dirty="0" smtClean="0"/>
              <a:t>.</a:t>
            </a:r>
            <a:endParaRPr lang="en-US" dirty="0"/>
          </a:p>
        </p:txBody>
      </p:sp>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1009471"/>
            <a:ext cx="8610600" cy="1200329"/>
          </a:xfrm>
          <a:prstGeom prst="rect">
            <a:avLst/>
          </a:prstGeom>
        </p:spPr>
        <p:txBody>
          <a:bodyPr wrap="square">
            <a:spAutoFit/>
          </a:bodyPr>
          <a:lstStyle/>
          <a:p>
            <a:pPr algn="just">
              <a:buFont typeface="Arial" pitchFamily="34" charset="0"/>
              <a:buChar char="•"/>
            </a:pPr>
            <a:r>
              <a:rPr lang="en-US" sz="2400" dirty="0" smtClean="0"/>
              <a:t>The </a:t>
            </a:r>
            <a:r>
              <a:rPr lang="en-US" sz="2400" b="1" dirty="0" smtClean="0"/>
              <a:t>international dimension </a:t>
            </a:r>
            <a:r>
              <a:rPr lang="en-US" sz="2400" dirty="0" smtClean="0"/>
              <a:t>is the external environment represents events originating</a:t>
            </a:r>
            <a:r>
              <a:rPr lang="en-US" sz="2400" b="1" dirty="0" smtClean="0"/>
              <a:t> </a:t>
            </a:r>
            <a:r>
              <a:rPr lang="en-US" sz="2400" dirty="0" smtClean="0"/>
              <a:t>in foreign countries as well as opportunities for Ethiopian companies in other countries</a:t>
            </a:r>
            <a:endParaRPr lang="en-US" sz="2400" dirty="0"/>
          </a:p>
        </p:txBody>
      </p:sp>
      <p:sp>
        <p:nvSpPr>
          <p:cNvPr id="6" name="Rectangle 5"/>
          <p:cNvSpPr/>
          <p:nvPr/>
        </p:nvSpPr>
        <p:spPr>
          <a:xfrm>
            <a:off x="381000" y="2286000"/>
            <a:ext cx="8534400" cy="1200329"/>
          </a:xfrm>
          <a:prstGeom prst="rect">
            <a:avLst/>
          </a:prstGeom>
        </p:spPr>
        <p:txBody>
          <a:bodyPr wrap="square">
            <a:spAutoFit/>
          </a:bodyPr>
          <a:lstStyle/>
          <a:p>
            <a:pPr algn="just">
              <a:buFont typeface="Arial" pitchFamily="34" charset="0"/>
              <a:buChar char="•"/>
            </a:pPr>
            <a:r>
              <a:rPr lang="en-US" sz="2400" dirty="0" smtClean="0"/>
              <a:t>The </a:t>
            </a:r>
            <a:r>
              <a:rPr lang="en-US" sz="2400" b="1" dirty="0" smtClean="0"/>
              <a:t>technological dimension </a:t>
            </a:r>
            <a:r>
              <a:rPr lang="en-US" sz="2400" dirty="0" smtClean="0"/>
              <a:t>includes scientific and technological advancements in a specific industry as well as in society at large.</a:t>
            </a:r>
            <a:endParaRPr lang="en-US" sz="2400" dirty="0"/>
          </a:p>
        </p:txBody>
      </p:sp>
      <p:sp>
        <p:nvSpPr>
          <p:cNvPr id="7" name="Rectangle 6"/>
          <p:cNvSpPr/>
          <p:nvPr/>
        </p:nvSpPr>
        <p:spPr>
          <a:xfrm>
            <a:off x="304800" y="3886200"/>
            <a:ext cx="8610600" cy="1938992"/>
          </a:xfrm>
          <a:prstGeom prst="rect">
            <a:avLst/>
          </a:prstGeom>
        </p:spPr>
        <p:txBody>
          <a:bodyPr wrap="square">
            <a:spAutoFit/>
          </a:bodyPr>
          <a:lstStyle/>
          <a:p>
            <a:pPr algn="just">
              <a:buFont typeface="Arial" pitchFamily="34" charset="0"/>
              <a:buChar char="•"/>
            </a:pPr>
            <a:r>
              <a:rPr lang="en-US" sz="2400" dirty="0" smtClean="0"/>
              <a:t>The </a:t>
            </a:r>
            <a:r>
              <a:rPr lang="en-US" sz="2400" b="1" dirty="0" smtClean="0"/>
              <a:t>socio-cultural dimension of the general environment represents the demographic </a:t>
            </a:r>
            <a:r>
              <a:rPr lang="en-US" sz="2400" dirty="0" smtClean="0"/>
              <a:t>characteristics as well as the norms, customs, and values of the general population.</a:t>
            </a:r>
          </a:p>
          <a:p>
            <a:pPr algn="just">
              <a:buFont typeface="Arial" pitchFamily="34" charset="0"/>
              <a:buChar char="•"/>
            </a:pPr>
            <a:r>
              <a:rPr lang="en-US" sz="2400" dirty="0" smtClean="0"/>
              <a:t>Important socio-cultural characteristics are geographical distribution and population density, age, and education levels.</a:t>
            </a:r>
            <a:endParaRPr lang="en-US" sz="2400"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16340"/>
            <a:ext cx="8534400" cy="1569660"/>
          </a:xfrm>
          <a:prstGeom prst="rect">
            <a:avLst/>
          </a:prstGeom>
        </p:spPr>
        <p:txBody>
          <a:bodyPr wrap="square">
            <a:spAutoFit/>
          </a:bodyPr>
          <a:lstStyle/>
          <a:p>
            <a:pPr algn="just">
              <a:buFont typeface="Arial" pitchFamily="34" charset="0"/>
              <a:buChar char="•"/>
            </a:pPr>
            <a:r>
              <a:rPr lang="en-US" sz="2400" dirty="0" smtClean="0"/>
              <a:t>The </a:t>
            </a:r>
            <a:r>
              <a:rPr lang="en-US" sz="2400" b="1" dirty="0" smtClean="0"/>
              <a:t>economic dimension </a:t>
            </a:r>
            <a:r>
              <a:rPr lang="en-US" sz="2400" dirty="0" smtClean="0"/>
              <a:t>represents the general economic health of the country or region in which the organization operates. </a:t>
            </a:r>
          </a:p>
          <a:p>
            <a:pPr>
              <a:buFont typeface="Arial" pitchFamily="34" charset="0"/>
              <a:buChar char="•"/>
            </a:pPr>
            <a:r>
              <a:rPr lang="en-US" sz="2400" dirty="0" smtClean="0"/>
              <a:t>Consumer purchasing power, the unemployment rate, and interest rates are part of an organization’s economic environment.</a:t>
            </a:r>
            <a:endParaRPr lang="en-US" sz="2400" dirty="0"/>
          </a:p>
        </p:txBody>
      </p:sp>
      <p:sp>
        <p:nvSpPr>
          <p:cNvPr id="5" name="Rectangle 4"/>
          <p:cNvSpPr/>
          <p:nvPr/>
        </p:nvSpPr>
        <p:spPr>
          <a:xfrm>
            <a:off x="0" y="2514600"/>
            <a:ext cx="8458200" cy="1200329"/>
          </a:xfrm>
          <a:prstGeom prst="rect">
            <a:avLst/>
          </a:prstGeom>
        </p:spPr>
        <p:txBody>
          <a:bodyPr wrap="square">
            <a:spAutoFit/>
          </a:bodyPr>
          <a:lstStyle/>
          <a:p>
            <a:pPr algn="just"/>
            <a:r>
              <a:rPr lang="en-US" sz="2400" dirty="0" smtClean="0"/>
              <a:t>The </a:t>
            </a:r>
            <a:r>
              <a:rPr lang="en-US" sz="2400" b="1" dirty="0" smtClean="0"/>
              <a:t>legal-political dimension </a:t>
            </a:r>
            <a:r>
              <a:rPr lang="en-US" sz="2400" dirty="0" smtClean="0"/>
              <a:t>includes government regulations at the local, state</a:t>
            </a:r>
            <a:r>
              <a:rPr lang="en-US" sz="2400" b="1" dirty="0" smtClean="0"/>
              <a:t>, </a:t>
            </a:r>
            <a:r>
              <a:rPr lang="en-US" sz="2400" dirty="0" smtClean="0"/>
              <a:t>and federal levels, as well as political activities designed to influence company behavior.</a:t>
            </a:r>
            <a:endParaRPr lang="en-US" sz="2400" dirty="0"/>
          </a:p>
        </p:txBody>
      </p:sp>
    </p:spTree>
  </p:cSld>
  <p:clrMapOvr>
    <a:masterClrMapping/>
  </p:clrMapOvr>
  <p:transition>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81000" y="0"/>
            <a:ext cx="8763000" cy="83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899592" y="1628799"/>
            <a:ext cx="7416824" cy="2585323"/>
          </a:xfrm>
          <a:prstGeom prst="rect">
            <a:avLst/>
          </a:prstGeom>
          <a:noFill/>
        </p:spPr>
        <p:txBody>
          <a:bodyPr wrap="square" rtlCol="0">
            <a:spAutoFit/>
          </a:bodyPr>
          <a:lstStyle/>
          <a:p>
            <a:pPr marL="285750" indent="-285750">
              <a:buFont typeface="Arial" pitchFamily="34" charset="0"/>
              <a:buChar char="•"/>
            </a:pPr>
            <a:endParaRPr lang="en-GB" dirty="0" smtClean="0"/>
          </a:p>
          <a:p>
            <a:pPr marL="285750" indent="-285750">
              <a:buFont typeface="Arial" pitchFamily="34" charset="0"/>
              <a:buChar char="•"/>
            </a:pPr>
            <a:endParaRPr lang="en-GB" dirty="0"/>
          </a:p>
          <a:p>
            <a:pPr marL="285750" indent="-285750">
              <a:buFont typeface="Arial" pitchFamily="34" charset="0"/>
              <a:buChar char="•"/>
            </a:pPr>
            <a:endParaRPr lang="en-GB" dirty="0"/>
          </a:p>
          <a:p>
            <a:endParaRPr lang="en-GB" dirty="0" smtClean="0"/>
          </a:p>
          <a:p>
            <a:endParaRPr lang="en-GB" dirty="0"/>
          </a:p>
          <a:p>
            <a:endParaRPr lang="en-GB" dirty="0" smtClean="0"/>
          </a:p>
          <a:p>
            <a:endParaRPr lang="en-GB" dirty="0"/>
          </a:p>
          <a:p>
            <a:endParaRPr lang="en-GB" dirty="0" smtClean="0"/>
          </a:p>
          <a:p>
            <a:endParaRPr lang="en-GB" dirty="0"/>
          </a:p>
        </p:txBody>
      </p:sp>
      <p:graphicFrame>
        <p:nvGraphicFramePr>
          <p:cNvPr id="8" name="Group 32"/>
          <p:cNvGraphicFramePr>
            <a:graphicFrameLocks noGrp="1"/>
          </p:cNvGraphicFramePr>
          <p:nvPr>
            <p:extLst>
              <p:ext uri="{D42A27DB-BD31-4B8C-83A1-F6EECF244321}">
                <p14:modId xmlns="" xmlns:p14="http://schemas.microsoft.com/office/powerpoint/2010/main" val="406815779"/>
              </p:ext>
            </p:extLst>
          </p:nvPr>
        </p:nvGraphicFramePr>
        <p:xfrm>
          <a:off x="418591" y="980728"/>
          <a:ext cx="8378825" cy="5516832"/>
        </p:xfrm>
        <a:graphic>
          <a:graphicData uri="http://schemas.openxmlformats.org/drawingml/2006/table">
            <a:tbl>
              <a:tblPr/>
              <a:tblGrid>
                <a:gridCol w="1614487"/>
                <a:gridCol w="6764338"/>
              </a:tblGrid>
              <a:tr h="365739">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 latinLnBrk="0" hangingPunct="1">
                        <a:lnSpc>
                          <a:spcPct val="100000"/>
                        </a:lnSpc>
                        <a:spcBef>
                          <a:spcPct val="0"/>
                        </a:spcBef>
                        <a:spcAft>
                          <a:spcPct val="0"/>
                        </a:spcAft>
                        <a:buClrTx/>
                        <a:buSzPct val="100000"/>
                        <a:buFont typeface="Arial" charset="0"/>
                        <a:buNone/>
                        <a:tabLst/>
                      </a:pPr>
                      <a:r>
                        <a:rPr kumimoji="0" lang="en-US" sz="1800" b="1" i="0" u="none" strike="noStrike" cap="none" normalizeH="0" baseline="0" dirty="0" smtClean="0">
                          <a:ln>
                            <a:noFill/>
                          </a:ln>
                          <a:solidFill>
                            <a:schemeClr val="bg1"/>
                          </a:solidFill>
                          <a:effectLst>
                            <a:outerShdw blurRad="38100" dist="38100" dir="2700000" algn="tl">
                              <a:srgbClr val="000000"/>
                            </a:outerShdw>
                          </a:effectLst>
                          <a:latin typeface="Arial" charset="0"/>
                        </a:rPr>
                        <a:t>Component</a:t>
                      </a:r>
                    </a:p>
                  </a:txBody>
                  <a:tcPr marT="45717" marB="45717" horzOverflow="overflow">
                    <a:lnL>
                      <a:noFill/>
                    </a:lnL>
                    <a:lnR>
                      <a:noFill/>
                    </a:lnR>
                    <a:lnT>
                      <a:noFill/>
                    </a:lnT>
                    <a:lnB>
                      <a:noFill/>
                    </a:lnB>
                    <a:lnTlToBr>
                      <a:noFill/>
                    </a:lnTlToBr>
                    <a:lnBlToTr>
                      <a:noFill/>
                    </a:lnBlToTr>
                    <a:solidFill>
                      <a:srgbClr val="C92215"/>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 latinLnBrk="0" hangingPunct="1">
                        <a:lnSpc>
                          <a:spcPct val="100000"/>
                        </a:lnSpc>
                        <a:spcBef>
                          <a:spcPct val="0"/>
                        </a:spcBef>
                        <a:spcAft>
                          <a:spcPct val="0"/>
                        </a:spcAft>
                        <a:buClrTx/>
                        <a:buSzPct val="100000"/>
                        <a:buFont typeface="Arial" charset="0"/>
                        <a:buNone/>
                        <a:tabLst/>
                      </a:pPr>
                      <a:r>
                        <a:rPr kumimoji="0" lang="en-US" sz="1800" b="1" i="0" u="none" strike="noStrike" cap="none" normalizeH="0" baseline="0" dirty="0" smtClean="0">
                          <a:ln>
                            <a:noFill/>
                          </a:ln>
                          <a:solidFill>
                            <a:schemeClr val="bg1"/>
                          </a:solidFill>
                          <a:effectLst>
                            <a:outerShdw blurRad="38100" dist="38100" dir="2700000" algn="tl">
                              <a:srgbClr val="000000"/>
                            </a:outerShdw>
                          </a:effectLst>
                          <a:latin typeface="Arial" charset="0"/>
                        </a:rPr>
                        <a:t>Description</a:t>
                      </a:r>
                    </a:p>
                  </a:txBody>
                  <a:tcPr marT="45717" marB="45717" horzOverflow="overflow">
                    <a:lnL>
                      <a:noFill/>
                    </a:lnL>
                    <a:lnR>
                      <a:noFill/>
                    </a:lnR>
                    <a:lnT>
                      <a:noFill/>
                    </a:lnT>
                    <a:lnB>
                      <a:noFill/>
                    </a:lnB>
                    <a:lnTlToBr>
                      <a:noFill/>
                    </a:lnTlToBr>
                    <a:lnBlToTr>
                      <a:noFill/>
                    </a:lnBlToTr>
                    <a:solidFill>
                      <a:srgbClr val="C92215"/>
                    </a:solidFill>
                  </a:tcPr>
                </a:tc>
              </a:tr>
              <a:tr h="731478">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 latinLnBrk="0" hangingPunct="1">
                        <a:lnSpc>
                          <a:spcPct val="100000"/>
                        </a:lnSpc>
                        <a:spcBef>
                          <a:spcPct val="0"/>
                        </a:spcBef>
                        <a:spcAft>
                          <a:spcPct val="0"/>
                        </a:spcAft>
                        <a:buClrTx/>
                        <a:buSzPct val="100000"/>
                        <a:buFont typeface="Arial" charset="0"/>
                        <a:buNone/>
                        <a:tabLst/>
                      </a:pPr>
                      <a:r>
                        <a:rPr kumimoji="0" lang="en-US" sz="1600" b="1" i="0" u="none" strike="noStrike" cap="none" normalizeH="0" baseline="0" dirty="0" smtClean="0">
                          <a:ln>
                            <a:noFill/>
                          </a:ln>
                          <a:solidFill>
                            <a:schemeClr val="tx1"/>
                          </a:solidFill>
                          <a:effectLst/>
                          <a:latin typeface="Arial" charset="0"/>
                          <a:cs typeface="Arial" charset="0"/>
                        </a:rPr>
                        <a:t>Demographics</a:t>
                      </a:r>
                      <a:endParaRPr kumimoji="0" lang="en-US" sz="1600" b="1" i="0" u="none" strike="noStrike" cap="none" normalizeH="0" baseline="0" dirty="0" smtClean="0">
                        <a:ln>
                          <a:noFill/>
                        </a:ln>
                        <a:solidFill>
                          <a:schemeClr val="tx1"/>
                        </a:solidFill>
                        <a:effectLst/>
                        <a:latin typeface="Arial" charset="0"/>
                      </a:endParaRPr>
                    </a:p>
                  </a:txBody>
                  <a:tcPr marT="45717" marB="45717"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 latinLnBrk="0" hangingPunct="1">
                        <a:lnSpc>
                          <a:spcPct val="100000"/>
                        </a:lnSpc>
                        <a:spcBef>
                          <a:spcPct val="0"/>
                        </a:spcBef>
                        <a:spcAft>
                          <a:spcPct val="0"/>
                        </a:spcAft>
                        <a:buClrTx/>
                        <a:buSzPct val="100000"/>
                        <a:buFont typeface="Arial" charset="0"/>
                        <a:buNone/>
                        <a:tabLst/>
                      </a:pPr>
                      <a:r>
                        <a:rPr kumimoji="0" lang="en-US" sz="1400" b="0" i="0" u="none" strike="noStrike" cap="none" normalizeH="0" baseline="0" smtClean="0">
                          <a:ln>
                            <a:noFill/>
                          </a:ln>
                          <a:solidFill>
                            <a:schemeClr val="tx1"/>
                          </a:solidFill>
                          <a:effectLst/>
                          <a:latin typeface="Arial" charset="0"/>
                          <a:cs typeface="Arial" charset="0"/>
                        </a:rPr>
                        <a:t>The size, growth rate, and age distribution of different sectors of the population. It includes the geographic distribution of the population, the distribution of income across the population, and trends in these factors.</a:t>
                      </a:r>
                      <a:endParaRPr kumimoji="0" lang="en-US" sz="1400" b="0" i="0" u="none" strike="noStrike" cap="none" normalizeH="0" baseline="0" smtClean="0">
                        <a:ln>
                          <a:noFill/>
                        </a:ln>
                        <a:solidFill>
                          <a:schemeClr val="tx1"/>
                        </a:solidFill>
                        <a:effectLst/>
                        <a:latin typeface="Arial" charset="0"/>
                      </a:endParaRPr>
                    </a:p>
                  </a:txBody>
                  <a:tcPr marT="45717" marB="45717"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51813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 latinLnBrk="0" hangingPunct="1">
                        <a:lnSpc>
                          <a:spcPct val="100000"/>
                        </a:lnSpc>
                        <a:spcBef>
                          <a:spcPct val="0"/>
                        </a:spcBef>
                        <a:spcAft>
                          <a:spcPct val="0"/>
                        </a:spcAft>
                        <a:buClrTx/>
                        <a:buSzPct val="100000"/>
                        <a:buFont typeface="Arial" charset="0"/>
                        <a:buNone/>
                        <a:tabLst/>
                      </a:pPr>
                      <a:r>
                        <a:rPr kumimoji="0" lang="en-US" sz="1600" b="1" i="0" u="none" strike="noStrike" cap="none" normalizeH="0" baseline="0" smtClean="0">
                          <a:ln>
                            <a:noFill/>
                          </a:ln>
                          <a:solidFill>
                            <a:schemeClr val="tx1"/>
                          </a:solidFill>
                          <a:effectLst/>
                          <a:latin typeface="Arial" charset="0"/>
                          <a:cs typeface="Arial" charset="0"/>
                        </a:rPr>
                        <a:t>Social forces </a:t>
                      </a:r>
                      <a:endParaRPr kumimoji="0" lang="en-US" sz="1600" b="1" i="0" u="none" strike="noStrike" cap="none" normalizeH="0" baseline="0" smtClean="0">
                        <a:ln>
                          <a:noFill/>
                        </a:ln>
                        <a:solidFill>
                          <a:schemeClr val="tx1"/>
                        </a:solidFill>
                        <a:effectLst/>
                        <a:latin typeface="Arial" charset="0"/>
                      </a:endParaRPr>
                    </a:p>
                  </a:txBody>
                  <a:tcPr marT="45717" marB="45717"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 latinLnBrk="0" hangingPunct="1">
                        <a:lnSpc>
                          <a:spcPct val="100000"/>
                        </a:lnSpc>
                        <a:spcBef>
                          <a:spcPct val="0"/>
                        </a:spcBef>
                        <a:spcAft>
                          <a:spcPct val="0"/>
                        </a:spcAft>
                        <a:buClrTx/>
                        <a:buSzPct val="100000"/>
                        <a:buFont typeface="Arial" charset="0"/>
                        <a:buNone/>
                        <a:tabLst/>
                      </a:pPr>
                      <a:r>
                        <a:rPr kumimoji="0" lang="en-US" sz="1400" b="0" i="0" u="none" strike="noStrike" cap="none" normalizeH="0" baseline="0" smtClean="0">
                          <a:ln>
                            <a:noFill/>
                          </a:ln>
                          <a:solidFill>
                            <a:schemeClr val="tx1"/>
                          </a:solidFill>
                          <a:effectLst/>
                          <a:latin typeface="Arial" charset="0"/>
                          <a:cs typeface="Arial" charset="0"/>
                        </a:rPr>
                        <a:t>Societal values, attitudes, cultural factors, and lifestyles that impact businesses. Social forces vary by locale and change over time. </a:t>
                      </a:r>
                      <a:endParaRPr kumimoji="0" lang="en-US" sz="1400" b="0" i="0" u="none" strike="noStrike" cap="none" normalizeH="0" baseline="0" smtClean="0">
                        <a:ln>
                          <a:noFill/>
                        </a:ln>
                        <a:solidFill>
                          <a:schemeClr val="tx1"/>
                        </a:solidFill>
                        <a:effectLst/>
                        <a:latin typeface="Arial" charset="0"/>
                      </a:endParaRPr>
                    </a:p>
                  </a:txBody>
                  <a:tcPr marT="45717" marB="45717"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22913">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 latinLnBrk="0" hangingPunct="1">
                        <a:lnSpc>
                          <a:spcPct val="100000"/>
                        </a:lnSpc>
                        <a:spcBef>
                          <a:spcPct val="0"/>
                        </a:spcBef>
                        <a:spcAft>
                          <a:spcPct val="0"/>
                        </a:spcAft>
                        <a:buClrTx/>
                        <a:buSzPct val="100000"/>
                        <a:buFont typeface="Arial" charset="0"/>
                        <a:buNone/>
                        <a:tabLst/>
                      </a:pPr>
                      <a:r>
                        <a:rPr kumimoji="0" lang="en-US" sz="1600" b="1" i="0" u="none" strike="noStrike" cap="none" normalizeH="0" baseline="0" smtClean="0">
                          <a:ln>
                            <a:noFill/>
                          </a:ln>
                          <a:solidFill>
                            <a:schemeClr val="tx1"/>
                          </a:solidFill>
                          <a:effectLst/>
                          <a:latin typeface="Arial" charset="0"/>
                          <a:cs typeface="Arial" charset="0"/>
                        </a:rPr>
                        <a:t>Political, legal, and regulatory factors </a:t>
                      </a:r>
                      <a:endParaRPr kumimoji="0" lang="en-US" sz="1600" b="1" i="0" u="none" strike="noStrike" cap="none" normalizeH="0" baseline="0" smtClean="0">
                        <a:ln>
                          <a:noFill/>
                        </a:ln>
                        <a:solidFill>
                          <a:schemeClr val="tx1"/>
                        </a:solidFill>
                        <a:effectLst/>
                        <a:latin typeface="Arial" charset="0"/>
                      </a:endParaRPr>
                    </a:p>
                  </a:txBody>
                  <a:tcPr marT="45717" marB="45717"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 latinLnBrk="0" hangingPunct="1">
                        <a:lnSpc>
                          <a:spcPct val="100000"/>
                        </a:lnSpc>
                        <a:spcBef>
                          <a:spcPct val="0"/>
                        </a:spcBef>
                        <a:spcAft>
                          <a:spcPct val="0"/>
                        </a:spcAft>
                        <a:buClrTx/>
                        <a:buSzPct val="100000"/>
                        <a:buFont typeface="Arial" charset="0"/>
                        <a:buNone/>
                        <a:tabLst/>
                      </a:pPr>
                      <a:r>
                        <a:rPr kumimoji="0" lang="en-US" sz="1400" b="0" i="0" u="none" strike="noStrike" cap="none" normalizeH="0" baseline="0" dirty="0" smtClean="0">
                          <a:ln>
                            <a:noFill/>
                          </a:ln>
                          <a:solidFill>
                            <a:schemeClr val="tx1"/>
                          </a:solidFill>
                          <a:effectLst/>
                          <a:latin typeface="Arial" charset="0"/>
                          <a:cs typeface="Arial" charset="0"/>
                        </a:rPr>
                        <a:t>Political policies and processes, as well as the regulations and laws with which companies must comply—labor laws, antitrust laws, tax policy, regulatory policies, the political climate, and the strength of institutions such as the court system.</a:t>
                      </a:r>
                      <a:endParaRPr kumimoji="0" lang="en-US" sz="1400" b="0" i="0" u="none" strike="noStrike" cap="none" normalizeH="0" baseline="0" dirty="0" smtClean="0">
                        <a:ln>
                          <a:noFill/>
                        </a:ln>
                        <a:solidFill>
                          <a:schemeClr val="tx1"/>
                        </a:solidFill>
                        <a:effectLst/>
                        <a:latin typeface="Arial" charset="0"/>
                      </a:endParaRPr>
                    </a:p>
                  </a:txBody>
                  <a:tcPr marT="45717" marB="45717"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79087">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 latinLnBrk="0" hangingPunct="1">
                        <a:lnSpc>
                          <a:spcPct val="100000"/>
                        </a:lnSpc>
                        <a:spcBef>
                          <a:spcPct val="0"/>
                        </a:spcBef>
                        <a:spcAft>
                          <a:spcPct val="0"/>
                        </a:spcAft>
                        <a:buClrTx/>
                        <a:buSzPct val="100000"/>
                        <a:buFont typeface="Arial" charset="0"/>
                        <a:buNone/>
                        <a:tabLst/>
                      </a:pPr>
                      <a:r>
                        <a:rPr kumimoji="0" lang="en-US" sz="1600" b="1" i="0" u="none" strike="noStrike" cap="none" normalizeH="0" baseline="0" smtClean="0">
                          <a:ln>
                            <a:noFill/>
                          </a:ln>
                          <a:solidFill>
                            <a:schemeClr val="tx1"/>
                          </a:solidFill>
                          <a:effectLst/>
                          <a:latin typeface="Arial" charset="0"/>
                          <a:cs typeface="Arial" charset="0"/>
                        </a:rPr>
                        <a:t>Natural environment </a:t>
                      </a:r>
                      <a:endParaRPr kumimoji="0" lang="en-US" sz="1600" b="1" i="0" u="none" strike="noStrike" cap="none" normalizeH="0" baseline="0" smtClean="0">
                        <a:ln>
                          <a:noFill/>
                        </a:ln>
                        <a:solidFill>
                          <a:schemeClr val="tx1"/>
                        </a:solidFill>
                        <a:effectLst/>
                        <a:latin typeface="Arial" charset="0"/>
                      </a:endParaRPr>
                    </a:p>
                  </a:txBody>
                  <a:tcPr marT="45717" marB="45717"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 latinLnBrk="0" hangingPunct="1">
                        <a:lnSpc>
                          <a:spcPct val="100000"/>
                        </a:lnSpc>
                        <a:spcBef>
                          <a:spcPct val="0"/>
                        </a:spcBef>
                        <a:spcAft>
                          <a:spcPct val="0"/>
                        </a:spcAft>
                        <a:buClrTx/>
                        <a:buSzPct val="100000"/>
                        <a:buFont typeface="Arial" charset="0"/>
                        <a:buNone/>
                        <a:tabLst/>
                      </a:pPr>
                      <a:r>
                        <a:rPr kumimoji="0" lang="en-US" sz="1400" b="0" i="0" u="none" strike="noStrike" cap="none" normalizeH="0" baseline="0" smtClean="0">
                          <a:ln>
                            <a:noFill/>
                          </a:ln>
                          <a:solidFill>
                            <a:schemeClr val="tx1"/>
                          </a:solidFill>
                          <a:effectLst/>
                          <a:latin typeface="Arial" charset="0"/>
                          <a:cs typeface="Arial" charset="0"/>
                        </a:rPr>
                        <a:t>Ecological and environmental forces such as weather, climate, climate change, and associated factors like water shortages.</a:t>
                      </a:r>
                      <a:endParaRPr kumimoji="0" lang="en-US" sz="1400" b="0" i="0" u="none" strike="noStrike" cap="none" normalizeH="0" baseline="0" smtClean="0">
                        <a:ln>
                          <a:noFill/>
                        </a:ln>
                        <a:solidFill>
                          <a:schemeClr val="tx1"/>
                        </a:solidFill>
                        <a:effectLst/>
                        <a:latin typeface="Arial" charset="0"/>
                      </a:endParaRPr>
                    </a:p>
                  </a:txBody>
                  <a:tcPr marT="45717" marB="45717"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44826">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 latinLnBrk="0" hangingPunct="1">
                        <a:lnSpc>
                          <a:spcPct val="100000"/>
                        </a:lnSpc>
                        <a:spcBef>
                          <a:spcPct val="0"/>
                        </a:spcBef>
                        <a:spcAft>
                          <a:spcPct val="0"/>
                        </a:spcAft>
                        <a:buClrTx/>
                        <a:buSzPct val="100000"/>
                        <a:buFont typeface="Arial" charset="0"/>
                        <a:buNone/>
                        <a:tabLst/>
                      </a:pPr>
                      <a:r>
                        <a:rPr kumimoji="0" lang="en-US" sz="1600" b="1" i="0" u="none" strike="noStrike" cap="none" normalizeH="0" baseline="0" smtClean="0">
                          <a:ln>
                            <a:noFill/>
                          </a:ln>
                          <a:solidFill>
                            <a:schemeClr val="tx1"/>
                          </a:solidFill>
                          <a:effectLst/>
                          <a:latin typeface="Arial" charset="0"/>
                          <a:cs typeface="Arial" charset="0"/>
                        </a:rPr>
                        <a:t>Technological </a:t>
                      </a:r>
                      <a:endParaRPr kumimoji="0" lang="en-US" sz="1600" b="1" i="0" u="none" strike="noStrike" cap="none" normalizeH="0" baseline="0" smtClean="0">
                        <a:ln>
                          <a:noFill/>
                        </a:ln>
                        <a:solidFill>
                          <a:schemeClr val="tx1"/>
                        </a:solidFill>
                        <a:effectLst/>
                        <a:latin typeface="Arial" charset="0"/>
                      </a:endParaRPr>
                    </a:p>
                    <a:p>
                      <a:pPr marL="0" marR="0" lvl="0" indent="0" algn="l" defTabSz="914400" rtl="0" eaLnBrk="1" fontAlgn="b" latinLnBrk="0" hangingPunct="1">
                        <a:lnSpc>
                          <a:spcPct val="100000"/>
                        </a:lnSpc>
                        <a:spcBef>
                          <a:spcPct val="0"/>
                        </a:spcBef>
                        <a:spcAft>
                          <a:spcPct val="0"/>
                        </a:spcAft>
                        <a:buClrTx/>
                        <a:buSzPct val="100000"/>
                        <a:buFont typeface="Arial" charset="0"/>
                        <a:buNone/>
                        <a:tabLst/>
                      </a:pPr>
                      <a:r>
                        <a:rPr kumimoji="0" lang="en-US" sz="1600" b="1" i="0" u="none" strike="noStrike" cap="none" normalizeH="0" baseline="0" smtClean="0">
                          <a:ln>
                            <a:noFill/>
                          </a:ln>
                          <a:solidFill>
                            <a:schemeClr val="tx1"/>
                          </a:solidFill>
                          <a:effectLst/>
                          <a:latin typeface="Arial" charset="0"/>
                          <a:cs typeface="Arial" charset="0"/>
                        </a:rPr>
                        <a:t>factors </a:t>
                      </a:r>
                      <a:endParaRPr kumimoji="0" lang="en-US" sz="1600" b="1" i="0" u="none" strike="noStrike" cap="none" normalizeH="0" baseline="0" smtClean="0">
                        <a:ln>
                          <a:noFill/>
                        </a:ln>
                        <a:solidFill>
                          <a:schemeClr val="tx1"/>
                        </a:solidFill>
                        <a:effectLst/>
                        <a:latin typeface="Arial" charset="0"/>
                      </a:endParaRPr>
                    </a:p>
                  </a:txBody>
                  <a:tcPr marT="45717" marB="45717"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 latinLnBrk="0" hangingPunct="1">
                        <a:lnSpc>
                          <a:spcPct val="100000"/>
                        </a:lnSpc>
                        <a:spcBef>
                          <a:spcPct val="0"/>
                        </a:spcBef>
                        <a:spcAft>
                          <a:spcPct val="0"/>
                        </a:spcAft>
                        <a:buClrTx/>
                        <a:buSzPct val="100000"/>
                        <a:buFont typeface="Arial" charset="0"/>
                        <a:buNone/>
                        <a:tabLst/>
                      </a:pPr>
                      <a:r>
                        <a:rPr kumimoji="0" lang="en-US" sz="1400" b="0" i="0" u="none" strike="noStrike" cap="none" normalizeH="0" baseline="0" smtClean="0">
                          <a:ln>
                            <a:noFill/>
                          </a:ln>
                          <a:solidFill>
                            <a:schemeClr val="tx1"/>
                          </a:solidFill>
                          <a:effectLst/>
                          <a:latin typeface="Arial" charset="0"/>
                          <a:cs typeface="Arial" charset="0"/>
                        </a:rPr>
                        <a:t>The pace of technological change and technical developments that have the potential for wide-ranging effects on society, such as genetic engineering, the rise of the Internet, changes in communication technologies, and knowledge and controlling the use of technology, </a:t>
                      </a:r>
                      <a:endParaRPr kumimoji="0" lang="en-US" sz="1400" b="0" i="0" u="none" strike="noStrike" cap="none" normalizeH="0" baseline="0" smtClean="0">
                        <a:ln>
                          <a:noFill/>
                        </a:ln>
                        <a:solidFill>
                          <a:schemeClr val="tx1"/>
                        </a:solidFill>
                        <a:effectLst/>
                        <a:latin typeface="Arial" charset="0"/>
                      </a:endParaRPr>
                    </a:p>
                  </a:txBody>
                  <a:tcPr marT="45717" marB="45717"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31478">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 latinLnBrk="0" hangingPunct="1">
                        <a:lnSpc>
                          <a:spcPct val="100000"/>
                        </a:lnSpc>
                        <a:spcBef>
                          <a:spcPct val="0"/>
                        </a:spcBef>
                        <a:spcAft>
                          <a:spcPct val="0"/>
                        </a:spcAft>
                        <a:buClrTx/>
                        <a:buSzPct val="100000"/>
                        <a:buFont typeface="Arial" charset="0"/>
                        <a:buNone/>
                        <a:tabLst/>
                      </a:pPr>
                      <a:r>
                        <a:rPr kumimoji="0" lang="en-US" sz="1600" b="1" i="0" u="none" strike="noStrike" cap="none" normalizeH="0" baseline="0" smtClean="0">
                          <a:ln>
                            <a:noFill/>
                          </a:ln>
                          <a:solidFill>
                            <a:schemeClr val="tx1"/>
                          </a:solidFill>
                          <a:effectLst/>
                          <a:latin typeface="Arial" charset="0"/>
                          <a:cs typeface="Arial" charset="0"/>
                        </a:rPr>
                        <a:t>Global forces </a:t>
                      </a:r>
                      <a:endParaRPr kumimoji="0" lang="en-US" sz="1600" b="1" i="0" u="none" strike="noStrike" cap="none" normalizeH="0" baseline="0" smtClean="0">
                        <a:ln>
                          <a:noFill/>
                        </a:ln>
                        <a:solidFill>
                          <a:schemeClr val="tx1"/>
                        </a:solidFill>
                        <a:effectLst/>
                        <a:latin typeface="Arial" charset="0"/>
                      </a:endParaRPr>
                    </a:p>
                  </a:txBody>
                  <a:tcPr marT="45717" marB="45717"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 latinLnBrk="0" hangingPunct="1">
                        <a:lnSpc>
                          <a:spcPct val="100000"/>
                        </a:lnSpc>
                        <a:spcBef>
                          <a:spcPct val="0"/>
                        </a:spcBef>
                        <a:spcAft>
                          <a:spcPct val="0"/>
                        </a:spcAft>
                        <a:buClrTx/>
                        <a:buSzPct val="100000"/>
                        <a:buFont typeface="Arial" charset="0"/>
                        <a:buNone/>
                        <a:tabLst/>
                      </a:pPr>
                      <a:r>
                        <a:rPr kumimoji="0" lang="en-US" sz="1400" b="0" i="0" u="none" strike="noStrike" cap="none" normalizeH="0" baseline="0" smtClean="0">
                          <a:ln>
                            <a:noFill/>
                          </a:ln>
                          <a:solidFill>
                            <a:schemeClr val="tx1"/>
                          </a:solidFill>
                          <a:effectLst/>
                          <a:latin typeface="Arial" charset="0"/>
                          <a:cs typeface="Arial" charset="0"/>
                        </a:rPr>
                        <a:t>Conditions and changes in global markets, including political events and policies toward international trade, sociocultural practices and the institutional environment in which global markets operate.</a:t>
                      </a:r>
                      <a:endParaRPr kumimoji="0" lang="en-US" sz="1400" b="0" i="0" u="none" strike="noStrike" cap="none" normalizeH="0" baseline="0" smtClean="0">
                        <a:ln>
                          <a:noFill/>
                        </a:ln>
                        <a:solidFill>
                          <a:schemeClr val="tx1"/>
                        </a:solidFill>
                        <a:effectLst/>
                        <a:latin typeface="Arial" charset="0"/>
                      </a:endParaRPr>
                    </a:p>
                  </a:txBody>
                  <a:tcPr marT="45717" marB="45717"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22913">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 latinLnBrk="0" hangingPunct="1">
                        <a:lnSpc>
                          <a:spcPct val="100000"/>
                        </a:lnSpc>
                        <a:spcBef>
                          <a:spcPct val="0"/>
                        </a:spcBef>
                        <a:spcAft>
                          <a:spcPct val="0"/>
                        </a:spcAft>
                        <a:buClrTx/>
                        <a:buSzPct val="100000"/>
                        <a:buFont typeface="Arial" charset="0"/>
                        <a:buNone/>
                        <a:tabLst/>
                      </a:pPr>
                      <a:r>
                        <a:rPr kumimoji="0" lang="en-US" sz="1600" b="1" i="0" u="none" strike="noStrike" cap="none" normalizeH="0" baseline="0" smtClean="0">
                          <a:ln>
                            <a:noFill/>
                          </a:ln>
                          <a:solidFill>
                            <a:schemeClr val="tx1"/>
                          </a:solidFill>
                          <a:effectLst/>
                          <a:latin typeface="Arial" charset="0"/>
                          <a:cs typeface="Arial" charset="0"/>
                        </a:rPr>
                        <a:t>General economic </a:t>
                      </a:r>
                      <a:endParaRPr kumimoji="0" lang="en-US" sz="1600" b="1" i="0" u="none" strike="noStrike" cap="none" normalizeH="0" baseline="0" smtClean="0">
                        <a:ln>
                          <a:noFill/>
                        </a:ln>
                        <a:solidFill>
                          <a:schemeClr val="tx1"/>
                        </a:solidFill>
                        <a:effectLst/>
                        <a:latin typeface="Arial" charset="0"/>
                      </a:endParaRPr>
                    </a:p>
                    <a:p>
                      <a:pPr marL="0" marR="0" lvl="0" indent="0" algn="l" defTabSz="914400" rtl="0" eaLnBrk="1" fontAlgn="b" latinLnBrk="0" hangingPunct="1">
                        <a:lnSpc>
                          <a:spcPct val="100000"/>
                        </a:lnSpc>
                        <a:spcBef>
                          <a:spcPct val="0"/>
                        </a:spcBef>
                        <a:spcAft>
                          <a:spcPct val="0"/>
                        </a:spcAft>
                        <a:buClrTx/>
                        <a:buSzPct val="100000"/>
                        <a:buFont typeface="Arial" charset="0"/>
                        <a:buNone/>
                        <a:tabLst/>
                      </a:pPr>
                      <a:r>
                        <a:rPr kumimoji="0" lang="en-US" sz="1600" b="1" i="0" u="none" strike="noStrike" cap="none" normalizeH="0" baseline="0" smtClean="0">
                          <a:ln>
                            <a:noFill/>
                          </a:ln>
                          <a:solidFill>
                            <a:schemeClr val="tx1"/>
                          </a:solidFill>
                          <a:effectLst/>
                          <a:latin typeface="Arial" charset="0"/>
                          <a:cs typeface="Arial" charset="0"/>
                        </a:rPr>
                        <a:t>conditions </a:t>
                      </a:r>
                      <a:endParaRPr kumimoji="0" lang="en-US" sz="1600" b="1" i="0" u="none" strike="noStrike" cap="none" normalizeH="0" baseline="0" smtClean="0">
                        <a:ln>
                          <a:noFill/>
                        </a:ln>
                        <a:solidFill>
                          <a:schemeClr val="tx1"/>
                        </a:solidFill>
                        <a:effectLst/>
                        <a:latin typeface="Arial" charset="0"/>
                      </a:endParaRPr>
                    </a:p>
                  </a:txBody>
                  <a:tcPr marT="45717" marB="45717"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 latinLnBrk="0" hangingPunct="1">
                        <a:lnSpc>
                          <a:spcPct val="100000"/>
                        </a:lnSpc>
                        <a:spcBef>
                          <a:spcPct val="0"/>
                        </a:spcBef>
                        <a:spcAft>
                          <a:spcPct val="0"/>
                        </a:spcAft>
                        <a:buClrTx/>
                        <a:buSzPct val="100000"/>
                        <a:buFont typeface="Arial" charset="0"/>
                        <a:buNone/>
                        <a:tabLst/>
                      </a:pPr>
                      <a:r>
                        <a:rPr kumimoji="0" lang="en-US" sz="1400" b="0" i="0" u="none" strike="noStrike" cap="none" normalizeH="0" baseline="0" dirty="0" smtClean="0">
                          <a:ln>
                            <a:noFill/>
                          </a:ln>
                          <a:solidFill>
                            <a:schemeClr val="tx1"/>
                          </a:solidFill>
                          <a:effectLst/>
                          <a:latin typeface="Arial" charset="0"/>
                          <a:cs typeface="Arial" charset="0"/>
                        </a:rPr>
                        <a:t>Rates of economic growth, unemployment, inflation, interest, trade deficits or surpluses, savings, per capita domestic product, and conditions in the markets for stocks and bonds affecting consumer confidence and discretionary income.</a:t>
                      </a:r>
                      <a:endParaRPr kumimoji="0" lang="en-US" sz="1400" b="0" i="0" u="none" strike="noStrike" cap="none" normalizeH="0" baseline="0" dirty="0" smtClean="0">
                        <a:ln>
                          <a:noFill/>
                        </a:ln>
                        <a:solidFill>
                          <a:schemeClr val="tx1"/>
                        </a:solidFill>
                        <a:effectLst/>
                        <a:latin typeface="Arial" charset="0"/>
                      </a:endParaRPr>
                    </a:p>
                  </a:txBody>
                  <a:tcPr marT="45717" marB="45717"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0" name="TextBox 9"/>
          <p:cNvSpPr txBox="1"/>
          <p:nvPr/>
        </p:nvSpPr>
        <p:spPr>
          <a:xfrm>
            <a:off x="1403648" y="187523"/>
            <a:ext cx="7740352" cy="461665"/>
          </a:xfrm>
          <a:prstGeom prst="rect">
            <a:avLst/>
          </a:prstGeom>
          <a:noFill/>
        </p:spPr>
        <p:txBody>
          <a:bodyPr wrap="square" rtlCol="0">
            <a:spAutoFit/>
          </a:bodyPr>
          <a:lstStyle/>
          <a:p>
            <a:r>
              <a:rPr lang="en-GB" sz="2400" dirty="0" smtClean="0">
                <a:solidFill>
                  <a:schemeClr val="bg1"/>
                </a:solidFill>
              </a:rPr>
              <a:t>THE SEVEN COMPONENTS OF THE MACRO ENVIRONMENT</a:t>
            </a:r>
            <a:endParaRPr lang="en-GB" sz="2400" dirty="0">
              <a:solidFill>
                <a:schemeClr val="bg1"/>
              </a:solidFill>
            </a:endParaRPr>
          </a:p>
        </p:txBody>
      </p:sp>
    </p:spTree>
    <p:extLst>
      <p:ext uri="{BB962C8B-B14F-4D97-AF65-F5344CB8AC3E}">
        <p14:creationId xmlns="" xmlns:p14="http://schemas.microsoft.com/office/powerpoint/2010/main" val="608717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TotalTime>
  <Words>1266</Words>
  <Application>Microsoft Office PowerPoint</Application>
  <PresentationFormat>On-screen Show (4:3)</PresentationFormat>
  <Paragraphs>126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CHAPTER FOUR</vt:lpstr>
      <vt:lpstr>Chapter objective </vt:lpstr>
      <vt:lpstr>Concept of environment </vt:lpstr>
      <vt:lpstr>Types of environment </vt:lpstr>
      <vt:lpstr>Cont… </vt:lpstr>
      <vt:lpstr>Slide 6</vt:lpstr>
      <vt:lpstr>Slide 7</vt:lpstr>
      <vt:lpstr>Slide 8</vt:lpstr>
      <vt:lpstr>Slide 9</vt:lpstr>
      <vt:lpstr>Slide 10</vt:lpstr>
      <vt:lpstr>Forecasting tools and techniques  </vt:lpstr>
      <vt:lpstr> The Five Competitive Forces That Shape Strategy       ( Michael Porter)  </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FOUR</dc:title>
  <dc:creator>USER</dc:creator>
  <cp:lastModifiedBy>Mesy</cp:lastModifiedBy>
  <cp:revision>13</cp:revision>
  <dcterms:created xsi:type="dcterms:W3CDTF">2016-10-14T20:31:36Z</dcterms:created>
  <dcterms:modified xsi:type="dcterms:W3CDTF">2016-11-27T14:53:26Z</dcterms:modified>
</cp:coreProperties>
</file>