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0" r:id="rId14"/>
    <p:sldId id="292" r:id="rId15"/>
    <p:sldId id="272" r:id="rId16"/>
    <p:sldId id="273" r:id="rId17"/>
    <p:sldId id="274" r:id="rId18"/>
    <p:sldId id="275" r:id="rId19"/>
    <p:sldId id="291" r:id="rId20"/>
    <p:sldId id="276" r:id="rId21"/>
    <p:sldId id="277" r:id="rId22"/>
    <p:sldId id="278" r:id="rId23"/>
    <p:sldId id="279" r:id="rId24"/>
    <p:sldId id="280" r:id="rId25"/>
    <p:sldId id="281" r:id="rId26"/>
    <p:sldId id="290" r:id="rId27"/>
    <p:sldId id="289" r:id="rId28"/>
    <p:sldId id="293"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p:cViewPr varScale="1">
        <p:scale>
          <a:sx n="70" d="100"/>
          <a:sy n="70" d="100"/>
        </p:scale>
        <p:origin x="-13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997436-2C53-4B3C-85C8-C22C18D3E7FD}" type="datetimeFigureOut">
              <a:rPr lang="en-US" smtClean="0"/>
              <a:pPr/>
              <a:t>9/24/2016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CB9E95-D37E-4ADA-8AF0-282556E874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062785F-44FC-44C3-BD33-1ADC7CA8F218}" type="slidenum">
              <a:rPr lang="en-US" smtClean="0"/>
              <a:pPr/>
              <a:t>8</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1A8FC1CF-599A-4781-B287-A939873BBF92}" type="slidenum">
              <a:rPr lang="en-US" smtClean="0"/>
              <a:pPr/>
              <a:t>9</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C3EC99F-9AC4-4C2E-BFE6-4DA9F295BE65}" type="slidenum">
              <a:rPr lang="en-US" smtClean="0"/>
              <a:pPr/>
              <a:t>29</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496E4-DEA7-4C67-9114-89177219BA25}"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496E4-DEA7-4C67-9114-89177219BA25}"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496E4-DEA7-4C67-9114-89177219BA25}"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496E4-DEA7-4C67-9114-89177219BA25}"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496E4-DEA7-4C67-9114-89177219BA25}"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496E4-DEA7-4C67-9114-89177219BA25}" type="datetimeFigureOut">
              <a:rPr lang="en-US" smtClean="0"/>
              <a:pPr/>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496E4-DEA7-4C67-9114-89177219BA25}" type="datetimeFigureOut">
              <a:rPr lang="en-US" smtClean="0"/>
              <a:pPr/>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496E4-DEA7-4C67-9114-89177219BA25}" type="datetimeFigureOut">
              <a:rPr lang="en-US" smtClean="0"/>
              <a:pPr/>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496E4-DEA7-4C67-9114-89177219BA25}" type="datetimeFigureOut">
              <a:rPr lang="en-US" smtClean="0"/>
              <a:pPr/>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496E4-DEA7-4C67-9114-89177219BA25}" type="datetimeFigureOut">
              <a:rPr lang="en-US" smtClean="0"/>
              <a:pPr/>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496E4-DEA7-4C67-9114-89177219BA25}" type="datetimeFigureOut">
              <a:rPr lang="en-US" smtClean="0"/>
              <a:pPr/>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2D470-5999-43E9-8E1B-989F38E5FE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496E4-DEA7-4C67-9114-89177219BA25}" type="datetimeFigureOut">
              <a:rPr lang="en-US" smtClean="0"/>
              <a:pPr/>
              <a:t>9/24/2016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2D470-5999-43E9-8E1B-989F38E5FE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file:///D:\..\..\..\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file:///D:\..\..\..\Program%20Files\TurningPoint\2003\Question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file:///D:\..\..\..\Program%20Files\TurningPoint\2003\Questi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effectLst>
                  <a:outerShdw blurRad="50800" dist="38100" algn="tr" rotWithShape="0">
                    <a:prstClr val="black">
                      <a:alpha val="40000"/>
                    </a:prstClr>
                  </a:outerShdw>
                </a:effectLst>
              </a:rPr>
              <a:t>Strategic Management </a:t>
            </a:r>
            <a:r>
              <a:rPr lang="en-US" b="1" i="1" dirty="0" smtClean="0">
                <a:effectLst>
                  <a:outerShdw blurRad="50800" dist="38100" algn="tr" rotWithShape="0">
                    <a:prstClr val="black">
                      <a:alpha val="40000"/>
                    </a:prstClr>
                  </a:outerShdw>
                </a:effectLst>
              </a:rPr>
              <a:t> MGMT </a:t>
            </a:r>
            <a:r>
              <a:rPr lang="en-US" b="1" i="1" dirty="0">
                <a:effectLst>
                  <a:outerShdw blurRad="50800" dist="38100" algn="tr" rotWithShape="0">
                    <a:prstClr val="black">
                      <a:alpha val="40000"/>
                    </a:prstClr>
                  </a:outerShdw>
                </a:effectLst>
              </a:rPr>
              <a:t>462</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Mesfin</a:t>
            </a:r>
            <a:r>
              <a:rPr lang="en-US" dirty="0" smtClean="0"/>
              <a:t> M. (MBA)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2"/>
          </a:lnRef>
          <a:fillRef idx="1">
            <a:schemeClr val="lt1"/>
          </a:fillRef>
          <a:effectRef idx="0">
            <a:schemeClr val="accent2"/>
          </a:effectRef>
          <a:fontRef idx="minor">
            <a:schemeClr val="dk1"/>
          </a:fontRef>
        </p:style>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Stages of Strategic Management</a:t>
            </a:r>
          </a:p>
        </p:txBody>
      </p:sp>
      <p:sp>
        <p:nvSpPr>
          <p:cNvPr id="3" name="Content Placeholder 2"/>
          <p:cNvSpPr>
            <a:spLocks noGrp="1"/>
          </p:cNvSpPr>
          <p:nvPr>
            <p:ph idx="1"/>
          </p:nvPr>
        </p:nvSpPr>
        <p:spPr>
          <a:xfrm>
            <a:off x="457200" y="1143000"/>
            <a:ext cx="8229600" cy="5334000"/>
          </a:xfrm>
        </p:spPr>
        <p:style>
          <a:lnRef idx="2">
            <a:schemeClr val="accent1"/>
          </a:lnRef>
          <a:fillRef idx="1">
            <a:schemeClr val="lt1"/>
          </a:fillRef>
          <a:effectRef idx="0">
            <a:schemeClr val="accent1"/>
          </a:effectRef>
          <a:fontRef idx="minor">
            <a:schemeClr val="dk1"/>
          </a:fontRef>
        </p:style>
        <p:txBody>
          <a:bodyPr>
            <a:noAutofit/>
          </a:bodyPr>
          <a:lstStyle/>
          <a:p>
            <a:pPr algn="just"/>
            <a:r>
              <a:rPr lang="en-US" sz="2400" dirty="0"/>
              <a:t>The </a:t>
            </a:r>
            <a:r>
              <a:rPr lang="en-US" sz="2400" i="1" dirty="0"/>
              <a:t>strategic-management process consists of three stages</a:t>
            </a:r>
            <a:r>
              <a:rPr lang="en-US" sz="2400" i="1" dirty="0" smtClean="0"/>
              <a:t>:</a:t>
            </a:r>
            <a:endParaRPr lang="en-US" sz="2400" dirty="0" smtClean="0"/>
          </a:p>
          <a:p>
            <a:pPr algn="just">
              <a:buNone/>
            </a:pPr>
            <a:r>
              <a:rPr lang="en-US" sz="2400" dirty="0" smtClean="0"/>
              <a:t>1. </a:t>
            </a:r>
            <a:r>
              <a:rPr lang="en-US" sz="2400" b="1" dirty="0" smtClean="0"/>
              <a:t>Strategic formulation</a:t>
            </a:r>
            <a:r>
              <a:rPr lang="en-US" sz="2400" dirty="0" smtClean="0"/>
              <a:t>: Selecting strategies based </a:t>
            </a:r>
            <a:r>
              <a:rPr lang="en-US" sz="2400" dirty="0"/>
              <a:t>on analysis of </a:t>
            </a:r>
            <a:r>
              <a:rPr lang="en-US" sz="2400" dirty="0" smtClean="0"/>
              <a:t>an organization’s external and </a:t>
            </a:r>
            <a:r>
              <a:rPr lang="en-US" sz="2400" dirty="0"/>
              <a:t>internal </a:t>
            </a:r>
            <a:r>
              <a:rPr lang="en-US" sz="2400" dirty="0" smtClean="0"/>
              <a:t>environment</a:t>
            </a:r>
            <a:endParaRPr lang="en-US" sz="2400" i="1" dirty="0" smtClean="0"/>
          </a:p>
          <a:p>
            <a:pPr algn="just"/>
            <a:r>
              <a:rPr lang="en-US" sz="2400" i="1" dirty="0" smtClean="0"/>
              <a:t>Strategy </a:t>
            </a:r>
            <a:r>
              <a:rPr lang="en-US" sz="2400" i="1" dirty="0"/>
              <a:t>formulation </a:t>
            </a:r>
            <a:r>
              <a:rPr lang="en-US" sz="2400" i="1" dirty="0" smtClean="0"/>
              <a:t>includes</a:t>
            </a:r>
          </a:p>
          <a:p>
            <a:pPr lvl="2" algn="just">
              <a:buFont typeface="Wingdings" pitchFamily="2" charset="2"/>
              <a:buChar char="ü"/>
            </a:pPr>
            <a:r>
              <a:rPr lang="en-US" i="1" dirty="0" smtClean="0"/>
              <a:t> </a:t>
            </a:r>
            <a:r>
              <a:rPr lang="en-US" i="1" dirty="0"/>
              <a:t>developing a </a:t>
            </a:r>
            <a:r>
              <a:rPr lang="en-US" i="1" dirty="0" smtClean="0"/>
              <a:t>vision </a:t>
            </a:r>
            <a:r>
              <a:rPr lang="en-US" dirty="0" smtClean="0"/>
              <a:t>and </a:t>
            </a:r>
            <a:r>
              <a:rPr lang="en-US" dirty="0"/>
              <a:t>mission</a:t>
            </a:r>
            <a:r>
              <a:rPr lang="en-US" dirty="0" smtClean="0"/>
              <a:t>,</a:t>
            </a:r>
          </a:p>
          <a:p>
            <a:pPr lvl="2" algn="just">
              <a:buFont typeface="Wingdings" pitchFamily="2" charset="2"/>
              <a:buChar char="ü"/>
            </a:pPr>
            <a:r>
              <a:rPr lang="en-US" dirty="0" smtClean="0"/>
              <a:t> </a:t>
            </a:r>
            <a:r>
              <a:rPr lang="en-US" dirty="0"/>
              <a:t>identifying an organization’s external opportunities and threats, </a:t>
            </a:r>
            <a:endParaRPr lang="en-US" dirty="0" smtClean="0"/>
          </a:p>
          <a:p>
            <a:pPr lvl="2" algn="just">
              <a:buFont typeface="Wingdings" pitchFamily="2" charset="2"/>
              <a:buChar char="ü"/>
            </a:pPr>
            <a:r>
              <a:rPr lang="en-US" dirty="0" smtClean="0"/>
              <a:t>determining internal </a:t>
            </a:r>
            <a:r>
              <a:rPr lang="en-US" dirty="0"/>
              <a:t>strengths and weaknesses</a:t>
            </a:r>
            <a:r>
              <a:rPr lang="en-US" dirty="0" smtClean="0"/>
              <a:t>,</a:t>
            </a:r>
          </a:p>
          <a:p>
            <a:pPr lvl="2" algn="just">
              <a:buFont typeface="Wingdings" pitchFamily="2" charset="2"/>
              <a:buChar char="ü"/>
            </a:pPr>
            <a:r>
              <a:rPr lang="en-US" dirty="0" smtClean="0"/>
              <a:t> </a:t>
            </a:r>
            <a:r>
              <a:rPr lang="en-US" dirty="0"/>
              <a:t>establishing long-term objectives, generating </a:t>
            </a:r>
            <a:r>
              <a:rPr lang="en-US" dirty="0" smtClean="0"/>
              <a:t>alternative strategies</a:t>
            </a:r>
            <a:r>
              <a:rPr lang="en-US" dirty="0"/>
              <a:t>, and </a:t>
            </a:r>
            <a:endParaRPr lang="en-US" dirty="0" smtClean="0"/>
          </a:p>
          <a:p>
            <a:pPr lvl="2" algn="just">
              <a:buFont typeface="Wingdings" pitchFamily="2" charset="2"/>
              <a:buChar char="ü"/>
            </a:pPr>
            <a:r>
              <a:rPr lang="en-US" dirty="0" smtClean="0"/>
              <a:t>choosing </a:t>
            </a:r>
            <a:r>
              <a:rPr lang="en-US" dirty="0"/>
              <a:t>particular strategies to pursue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style>
          <a:lnRef idx="2">
            <a:schemeClr val="accent2"/>
          </a:lnRef>
          <a:fillRef idx="1">
            <a:schemeClr val="lt1"/>
          </a:fillRef>
          <a:effectRef idx="0">
            <a:schemeClr val="accent2"/>
          </a:effectRef>
          <a:fontRef idx="minor">
            <a:schemeClr val="dk1"/>
          </a:fontRef>
        </p:style>
        <p:txBody>
          <a:bodyPr>
            <a:normAutofit/>
          </a:bodyPr>
          <a:lstStyle/>
          <a:p>
            <a:r>
              <a:rPr lang="en-US" sz="1600" dirty="0" smtClean="0"/>
              <a:t>Cont…</a:t>
            </a:r>
            <a:endParaRPr lang="en-US" sz="1600" dirty="0"/>
          </a:p>
        </p:txBody>
      </p:sp>
      <p:sp>
        <p:nvSpPr>
          <p:cNvPr id="3" name="Content Placeholder 2"/>
          <p:cNvSpPr>
            <a:spLocks noGrp="1"/>
          </p:cNvSpPr>
          <p:nvPr>
            <p:ph idx="1"/>
          </p:nvPr>
        </p:nvSpPr>
        <p:spPr>
          <a:xfrm>
            <a:off x="457200" y="990600"/>
            <a:ext cx="8229600" cy="5135563"/>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sz="2400" dirty="0"/>
              <a:t>Strategy-formulation issues </a:t>
            </a:r>
            <a:r>
              <a:rPr lang="en-US" sz="2400" dirty="0" smtClean="0"/>
              <a:t>include </a:t>
            </a:r>
          </a:p>
          <a:p>
            <a:pPr lvl="2" algn="just">
              <a:buFont typeface="Wingdings" pitchFamily="2" charset="2"/>
              <a:buChar char="Ø"/>
            </a:pPr>
            <a:r>
              <a:rPr lang="en-US" dirty="0" smtClean="0"/>
              <a:t>deciding </a:t>
            </a:r>
            <a:r>
              <a:rPr lang="en-US" dirty="0"/>
              <a:t>what new businesses to </a:t>
            </a:r>
            <a:r>
              <a:rPr lang="en-US" dirty="0" smtClean="0"/>
              <a:t>enter</a:t>
            </a:r>
          </a:p>
          <a:p>
            <a:pPr lvl="2" algn="just">
              <a:buFont typeface="Wingdings" pitchFamily="2" charset="2"/>
              <a:buChar char="Ø"/>
            </a:pPr>
            <a:r>
              <a:rPr lang="en-US" dirty="0" smtClean="0"/>
              <a:t>what </a:t>
            </a:r>
            <a:r>
              <a:rPr lang="en-US" dirty="0"/>
              <a:t>businesses to </a:t>
            </a:r>
            <a:r>
              <a:rPr lang="en-US" dirty="0" smtClean="0"/>
              <a:t>abandon</a:t>
            </a:r>
          </a:p>
          <a:p>
            <a:pPr lvl="2" algn="just">
              <a:buFont typeface="Wingdings" pitchFamily="2" charset="2"/>
              <a:buChar char="Ø"/>
            </a:pPr>
            <a:r>
              <a:rPr lang="en-US" dirty="0" smtClean="0"/>
              <a:t>how </a:t>
            </a:r>
            <a:r>
              <a:rPr lang="en-US" dirty="0"/>
              <a:t>to allocate </a:t>
            </a:r>
            <a:r>
              <a:rPr lang="en-US" dirty="0" smtClean="0"/>
              <a:t>resources</a:t>
            </a:r>
          </a:p>
          <a:p>
            <a:pPr lvl="2" algn="just">
              <a:buFont typeface="Wingdings" pitchFamily="2" charset="2"/>
              <a:buChar char="Ø"/>
            </a:pPr>
            <a:r>
              <a:rPr lang="en-US" dirty="0" smtClean="0"/>
              <a:t>whether </a:t>
            </a:r>
            <a:r>
              <a:rPr lang="en-US" dirty="0"/>
              <a:t>to expand operations or </a:t>
            </a:r>
            <a:r>
              <a:rPr lang="en-US" dirty="0" smtClean="0"/>
              <a:t>diversify</a:t>
            </a:r>
          </a:p>
          <a:p>
            <a:pPr lvl="2" algn="just">
              <a:buFont typeface="Wingdings" pitchFamily="2" charset="2"/>
              <a:buChar char="Ø"/>
            </a:pPr>
            <a:r>
              <a:rPr lang="en-US" dirty="0" smtClean="0"/>
              <a:t> </a:t>
            </a:r>
            <a:r>
              <a:rPr lang="en-US" dirty="0"/>
              <a:t>whether to enter international </a:t>
            </a:r>
            <a:r>
              <a:rPr lang="en-US" dirty="0" smtClean="0"/>
              <a:t>markets</a:t>
            </a:r>
          </a:p>
          <a:p>
            <a:pPr lvl="2" algn="just">
              <a:buFont typeface="Wingdings" pitchFamily="2" charset="2"/>
              <a:buChar char="Ø"/>
            </a:pPr>
            <a:r>
              <a:rPr lang="en-US" dirty="0" smtClean="0"/>
              <a:t>whether to merge </a:t>
            </a:r>
            <a:r>
              <a:rPr lang="en-US" dirty="0"/>
              <a:t>or form a joint venture, and </a:t>
            </a:r>
            <a:endParaRPr lang="en-US" dirty="0" smtClean="0"/>
          </a:p>
          <a:p>
            <a:pPr lvl="2" algn="just">
              <a:buFont typeface="Wingdings" pitchFamily="2" charset="2"/>
              <a:buChar char="Ø"/>
            </a:pPr>
            <a:r>
              <a:rPr lang="en-US" dirty="0" smtClean="0"/>
              <a:t>how </a:t>
            </a:r>
            <a:r>
              <a:rPr lang="en-US" dirty="0"/>
              <a:t>to avoid a hostile takeover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24840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n-US" sz="2400" i="1" dirty="0" smtClean="0"/>
              <a:t>2</a:t>
            </a:r>
            <a:r>
              <a:rPr lang="en-US" sz="2200" i="1" dirty="0" smtClean="0"/>
              <a:t>.  Strategy </a:t>
            </a:r>
            <a:r>
              <a:rPr lang="en-US" sz="2200" i="1" dirty="0"/>
              <a:t>implementation requires </a:t>
            </a:r>
            <a:endParaRPr lang="en-US" sz="2200" i="1" dirty="0" smtClean="0"/>
          </a:p>
          <a:p>
            <a:pPr lvl="1" algn="just">
              <a:buFont typeface="Wingdings" pitchFamily="2" charset="2"/>
              <a:buChar char="Ø"/>
            </a:pPr>
            <a:r>
              <a:rPr lang="en-US" sz="2200" i="1" dirty="0" smtClean="0"/>
              <a:t>a </a:t>
            </a:r>
            <a:r>
              <a:rPr lang="en-US" sz="2200" i="1" dirty="0"/>
              <a:t>firm to </a:t>
            </a:r>
            <a:r>
              <a:rPr lang="en-US" sz="2200" i="1" dirty="0" smtClean="0"/>
              <a:t>establish annual </a:t>
            </a:r>
            <a:r>
              <a:rPr lang="en-US" sz="2200" i="1" dirty="0"/>
              <a:t>objectives, devise </a:t>
            </a:r>
            <a:r>
              <a:rPr lang="en-US" sz="2200" i="1" dirty="0" smtClean="0"/>
              <a:t>policies,</a:t>
            </a:r>
          </a:p>
          <a:p>
            <a:pPr lvl="1" algn="just">
              <a:buFont typeface="Wingdings" pitchFamily="2" charset="2"/>
              <a:buChar char="Ø"/>
            </a:pPr>
            <a:r>
              <a:rPr lang="en-US" sz="2200" dirty="0" smtClean="0"/>
              <a:t>motivate </a:t>
            </a:r>
            <a:r>
              <a:rPr lang="en-US" sz="2200" dirty="0"/>
              <a:t>employees, </a:t>
            </a:r>
            <a:r>
              <a:rPr lang="en-US" sz="2200" dirty="0" smtClean="0"/>
              <a:t>and</a:t>
            </a:r>
          </a:p>
          <a:p>
            <a:pPr lvl="1" algn="just">
              <a:buFont typeface="Wingdings" pitchFamily="2" charset="2"/>
              <a:buChar char="Ø"/>
            </a:pPr>
            <a:r>
              <a:rPr lang="en-US" sz="2200" dirty="0" smtClean="0"/>
              <a:t> </a:t>
            </a:r>
            <a:r>
              <a:rPr lang="en-US" sz="2200" dirty="0"/>
              <a:t>allocate resources so that formulated strategies can </a:t>
            </a:r>
            <a:r>
              <a:rPr lang="en-US" sz="2200" dirty="0" smtClean="0"/>
              <a:t>be executed.</a:t>
            </a:r>
          </a:p>
          <a:p>
            <a:pPr algn="just">
              <a:buFont typeface="Wingdings" pitchFamily="2" charset="2"/>
              <a:buChar char="Ø"/>
            </a:pPr>
            <a:r>
              <a:rPr lang="en-US" sz="2200" dirty="0" smtClean="0"/>
              <a:t> </a:t>
            </a:r>
            <a:r>
              <a:rPr lang="en-US" sz="2200" dirty="0"/>
              <a:t>Strategy implementation includes </a:t>
            </a:r>
            <a:endParaRPr lang="en-US" sz="2200" dirty="0" smtClean="0"/>
          </a:p>
          <a:p>
            <a:pPr lvl="2" algn="just">
              <a:buFont typeface="Wingdings" pitchFamily="2" charset="2"/>
              <a:buChar char="Ø"/>
            </a:pPr>
            <a:r>
              <a:rPr lang="en-US" sz="2200" dirty="0" smtClean="0"/>
              <a:t>developing </a:t>
            </a:r>
            <a:r>
              <a:rPr lang="en-US" sz="2200" dirty="0"/>
              <a:t>a strategy-supportive </a:t>
            </a:r>
            <a:r>
              <a:rPr lang="en-US" sz="2200" dirty="0" smtClean="0"/>
              <a:t>culture,</a:t>
            </a:r>
          </a:p>
          <a:p>
            <a:pPr lvl="2" algn="just">
              <a:buFont typeface="Wingdings" pitchFamily="2" charset="2"/>
              <a:buChar char="Ø"/>
            </a:pPr>
            <a:r>
              <a:rPr lang="en-US" sz="2200" dirty="0" smtClean="0"/>
              <a:t>creating </a:t>
            </a:r>
            <a:r>
              <a:rPr lang="en-US" sz="2200" dirty="0"/>
              <a:t>an effective organizational structure</a:t>
            </a:r>
            <a:r>
              <a:rPr lang="en-US" sz="2200" dirty="0" smtClean="0"/>
              <a:t>,</a:t>
            </a:r>
          </a:p>
          <a:p>
            <a:pPr lvl="2" algn="just">
              <a:buFont typeface="Wingdings" pitchFamily="2" charset="2"/>
              <a:buChar char="Ø"/>
            </a:pPr>
            <a:r>
              <a:rPr lang="en-US" sz="2200" dirty="0" smtClean="0"/>
              <a:t> </a:t>
            </a:r>
            <a:r>
              <a:rPr lang="en-US" sz="2200" dirty="0"/>
              <a:t>redirecting marketing </a:t>
            </a:r>
            <a:r>
              <a:rPr lang="en-US" sz="2200" dirty="0" smtClean="0"/>
              <a:t>efforts</a:t>
            </a:r>
          </a:p>
          <a:p>
            <a:pPr lvl="2" algn="just">
              <a:buFont typeface="Wingdings" pitchFamily="2" charset="2"/>
              <a:buChar char="Ø"/>
            </a:pPr>
            <a:r>
              <a:rPr lang="en-US" sz="2200" dirty="0" smtClean="0"/>
              <a:t> preparing budgets</a:t>
            </a:r>
            <a:r>
              <a:rPr lang="en-US" sz="2200" dirty="0"/>
              <a:t>, developing and utilizing information systems, and linking employee </a:t>
            </a:r>
            <a:r>
              <a:rPr lang="en-US" sz="2200" dirty="0" smtClean="0"/>
              <a:t>compensation to </a:t>
            </a:r>
            <a:r>
              <a:rPr lang="en-US" sz="2200" dirty="0"/>
              <a:t>organizational </a:t>
            </a:r>
            <a:r>
              <a:rPr lang="en-US" sz="2200" dirty="0" smtClean="0"/>
              <a:t>performance</a:t>
            </a:r>
          </a:p>
          <a:p>
            <a:pPr algn="just"/>
            <a:r>
              <a:rPr lang="en-US" sz="2400" b="1" i="1" dirty="0" smtClean="0"/>
              <a:t>Strategy Execution</a:t>
            </a:r>
          </a:p>
          <a:p>
            <a:pPr lvl="1">
              <a:lnSpc>
                <a:spcPct val="90000"/>
              </a:lnSpc>
            </a:pPr>
            <a:r>
              <a:rPr lang="en-US" sz="2200" dirty="0" smtClean="0"/>
              <a:t>Directing resources</a:t>
            </a:r>
          </a:p>
          <a:p>
            <a:pPr lvl="1">
              <a:lnSpc>
                <a:spcPct val="90000"/>
              </a:lnSpc>
            </a:pPr>
            <a:r>
              <a:rPr lang="en-US" sz="2200" dirty="0" smtClean="0"/>
              <a:t>Accomplishing results</a:t>
            </a:r>
          </a:p>
          <a:p>
            <a:pPr lvl="1">
              <a:lnSpc>
                <a:spcPct val="90000"/>
              </a:lnSpc>
            </a:pPr>
            <a:r>
              <a:rPr lang="en-US" sz="2200" dirty="0" smtClean="0"/>
              <a:t>Changes in structure</a:t>
            </a:r>
          </a:p>
          <a:p>
            <a:pPr lvl="1">
              <a:lnSpc>
                <a:spcPct val="90000"/>
              </a:lnSpc>
            </a:pPr>
            <a:r>
              <a:rPr lang="en-US" sz="2200" i="1" dirty="0" smtClean="0"/>
              <a:t>Use managerial and organizational tools</a:t>
            </a:r>
          </a:p>
          <a:p>
            <a:pPr lvl="1" algn="just">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en-US" sz="2400" i="1" dirty="0" smtClean="0"/>
              <a:t>3. </a:t>
            </a:r>
            <a:r>
              <a:rPr lang="en-US" sz="2400" b="1" i="1" dirty="0" smtClean="0"/>
              <a:t>Strategy evaluation</a:t>
            </a:r>
            <a:r>
              <a:rPr lang="en-US" sz="2400" i="1" dirty="0" smtClean="0"/>
              <a:t>: </a:t>
            </a:r>
            <a:r>
              <a:rPr lang="en-US" sz="2400" dirty="0" smtClean="0"/>
              <a:t>All </a:t>
            </a:r>
            <a:r>
              <a:rPr lang="en-US" sz="2400" dirty="0"/>
              <a:t>strategies are subject to future modification </a:t>
            </a:r>
            <a:r>
              <a:rPr lang="en-US" sz="2400" dirty="0" smtClean="0"/>
              <a:t>because external </a:t>
            </a:r>
            <a:r>
              <a:rPr lang="en-US" sz="2400" dirty="0"/>
              <a:t>and internal factors are constantly changing</a:t>
            </a:r>
            <a:r>
              <a:rPr lang="en-US" sz="2400" dirty="0" smtClean="0"/>
              <a:t>.</a:t>
            </a:r>
          </a:p>
          <a:p>
            <a:pPr algn="just"/>
            <a:r>
              <a:rPr lang="en-US" sz="2400" dirty="0" smtClean="0"/>
              <a:t> </a:t>
            </a:r>
            <a:r>
              <a:rPr lang="en-US" sz="2400" dirty="0"/>
              <a:t>Three fundamental </a:t>
            </a:r>
            <a:r>
              <a:rPr lang="en-US" sz="2400" dirty="0" smtClean="0"/>
              <a:t>strategy-evaluation activities </a:t>
            </a:r>
            <a:r>
              <a:rPr lang="en-US" sz="2400" dirty="0"/>
              <a:t>are </a:t>
            </a:r>
          </a:p>
          <a:p>
            <a:pPr lvl="1" algn="just">
              <a:buFont typeface="Wingdings" pitchFamily="2" charset="2"/>
              <a:buChar char="Ø"/>
            </a:pPr>
            <a:r>
              <a:rPr lang="en-US" sz="2400" dirty="0" smtClean="0"/>
              <a:t> </a:t>
            </a:r>
            <a:r>
              <a:rPr lang="en-US" sz="2400" dirty="0"/>
              <a:t>reviewing external and internal factors that are the bases </a:t>
            </a:r>
            <a:r>
              <a:rPr lang="en-US" sz="2400" dirty="0" smtClean="0"/>
              <a:t>for current </a:t>
            </a:r>
            <a:r>
              <a:rPr lang="en-US" sz="2400" dirty="0"/>
              <a:t>strategies</a:t>
            </a:r>
            <a:r>
              <a:rPr lang="en-US" sz="2400" dirty="0" smtClean="0"/>
              <a:t>,</a:t>
            </a:r>
          </a:p>
          <a:p>
            <a:pPr lvl="1" algn="just">
              <a:buFont typeface="Wingdings" pitchFamily="2" charset="2"/>
              <a:buChar char="Ø"/>
            </a:pPr>
            <a:r>
              <a:rPr lang="en-US" sz="2400" dirty="0" smtClean="0"/>
              <a:t> </a:t>
            </a:r>
            <a:r>
              <a:rPr lang="en-US" sz="2400" dirty="0"/>
              <a:t>measuring performance, and </a:t>
            </a:r>
            <a:endParaRPr lang="en-US" sz="2400" dirty="0" smtClean="0"/>
          </a:p>
          <a:p>
            <a:pPr lvl="1" algn="just">
              <a:buFont typeface="Wingdings" pitchFamily="2" charset="2"/>
              <a:buChar char="Ø"/>
            </a:pPr>
            <a:r>
              <a:rPr lang="en-US" sz="2400" dirty="0" smtClean="0"/>
              <a:t>Taking </a:t>
            </a:r>
            <a:r>
              <a:rPr lang="en-US" sz="2400" dirty="0"/>
              <a:t>corrective actions</a:t>
            </a:r>
            <a:r>
              <a:rPr lang="en-US" sz="2400" dirty="0" smtClean="0"/>
              <a:t>.</a:t>
            </a:r>
          </a:p>
          <a:p>
            <a:pPr lvl="1" algn="just">
              <a:buNone/>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I st Phase  -- Establishment of strategic intent &lt;br /&gt;Strategic intent is the hierarchy of objectives that the organisati..."/>
          <p:cNvPicPr>
            <a:picLocks noChangeAspect="1" noChangeArrowheads="1"/>
          </p:cNvPicPr>
          <p:nvPr/>
        </p:nvPicPr>
        <p:blipFill>
          <a:blip r:embed="rId2" cstate="print"/>
          <a:srcRect/>
          <a:stretch>
            <a:fillRect/>
          </a:stretch>
        </p:blipFill>
        <p:spPr bwMode="auto">
          <a:xfrm>
            <a:off x="352175" y="228600"/>
            <a:ext cx="8612001" cy="6248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Key Terms in Strategic Management</a:t>
            </a:r>
          </a:p>
        </p:txBody>
      </p:sp>
      <p:sp>
        <p:nvSpPr>
          <p:cNvPr id="3" name="Content Placeholder 2"/>
          <p:cNvSpPr>
            <a:spLocks noGrp="1"/>
          </p:cNvSpPr>
          <p:nvPr>
            <p:ph idx="1"/>
          </p:nvPr>
        </p:nvSpPr>
        <p:spPr>
          <a:xfrm>
            <a:off x="457200" y="1295400"/>
            <a:ext cx="8229600" cy="4830763"/>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514350" indent="-514350" algn="just">
              <a:buAutoNum type="arabicPeriod"/>
            </a:pPr>
            <a:r>
              <a:rPr lang="en-US" dirty="0" smtClean="0"/>
              <a:t>Competitive Advantage</a:t>
            </a:r>
          </a:p>
          <a:p>
            <a:pPr lvl="1" algn="just"/>
            <a:r>
              <a:rPr lang="en-US" sz="2600" dirty="0" smtClean="0"/>
              <a:t>This term can be defined as “anything that a firm does especially well compared to rival firms.”</a:t>
            </a:r>
          </a:p>
          <a:p>
            <a:pPr lvl="1" algn="just"/>
            <a:r>
              <a:rPr lang="en-US" sz="2400" dirty="0" smtClean="0"/>
              <a:t>Superior performance relative to other competitors in the same industry or the industry average </a:t>
            </a:r>
            <a:endParaRPr lang="en-US" sz="2600" dirty="0" smtClean="0"/>
          </a:p>
          <a:p>
            <a:pPr lvl="1" algn="just"/>
            <a:r>
              <a:rPr lang="en-US" sz="2600" dirty="0" smtClean="0"/>
              <a:t>When a firm can do something that rival firms cannot do, or owns something that rival firms desire, that can represent a competitive advantage.</a:t>
            </a:r>
          </a:p>
          <a:p>
            <a:pPr algn="just"/>
            <a:r>
              <a:rPr lang="en-US" sz="2600" dirty="0" smtClean="0"/>
              <a:t>Normally, a firm can sustain a competitive advantage for only a certain period due to rival firms imitating and undermining that advantage</a:t>
            </a:r>
            <a:r>
              <a:rPr 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style>
          <a:lnRef idx="2">
            <a:schemeClr val="accent2"/>
          </a:lnRef>
          <a:fillRef idx="1">
            <a:schemeClr val="lt1"/>
          </a:fillRef>
          <a:effectRef idx="0">
            <a:schemeClr val="accent2"/>
          </a:effectRef>
          <a:fontRef idx="minor">
            <a:schemeClr val="dk1"/>
          </a:fontRef>
        </p:style>
        <p:txBody>
          <a:bodyPr>
            <a:normAutofit/>
          </a:bodyPr>
          <a:lstStyle/>
          <a:p>
            <a:r>
              <a:rPr lang="en-US" sz="1600" dirty="0" smtClean="0"/>
              <a:t>Cont..</a:t>
            </a:r>
            <a:endParaRPr lang="en-US" sz="1600" dirty="0"/>
          </a:p>
        </p:txBody>
      </p:sp>
      <p:sp>
        <p:nvSpPr>
          <p:cNvPr id="3" name="Content Placeholder 2"/>
          <p:cNvSpPr>
            <a:spLocks noGrp="1"/>
          </p:cNvSpPr>
          <p:nvPr>
            <p:ph idx="1"/>
          </p:nvPr>
        </p:nvSpPr>
        <p:spPr>
          <a:xfrm>
            <a:off x="457200" y="762000"/>
            <a:ext cx="8229600" cy="5364163"/>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sz="2400" dirty="0"/>
              <a:t>A firm must strive to achieve sustained competitive </a:t>
            </a:r>
            <a:r>
              <a:rPr lang="en-US" sz="2400" dirty="0" smtClean="0"/>
              <a:t>advantage by</a:t>
            </a:r>
          </a:p>
          <a:p>
            <a:pPr marL="914400" lvl="1" indent="-514350" algn="just">
              <a:buFont typeface="+mj-lt"/>
              <a:buAutoNum type="arabicPeriod"/>
            </a:pPr>
            <a:r>
              <a:rPr lang="en-US" sz="2400" dirty="0" smtClean="0"/>
              <a:t>continually </a:t>
            </a:r>
            <a:r>
              <a:rPr lang="en-US" sz="2400" dirty="0"/>
              <a:t>adapting to changes in external trends and events and internal </a:t>
            </a:r>
            <a:r>
              <a:rPr lang="en-US" sz="2400" dirty="0" smtClean="0"/>
              <a:t>capabilities, competencies</a:t>
            </a:r>
            <a:r>
              <a:rPr lang="en-US" sz="2400" dirty="0"/>
              <a:t>, and resources; and by </a:t>
            </a:r>
          </a:p>
          <a:p>
            <a:pPr marL="914400" lvl="1" indent="-514350" algn="just">
              <a:buFont typeface="+mj-lt"/>
              <a:buAutoNum type="arabicPeriod"/>
            </a:pPr>
            <a:r>
              <a:rPr lang="en-US" sz="2400" dirty="0" smtClean="0"/>
              <a:t> </a:t>
            </a:r>
            <a:r>
              <a:rPr lang="en-US" sz="2400" dirty="0"/>
              <a:t>effectively formulating, implementing, and </a:t>
            </a:r>
            <a:r>
              <a:rPr lang="en-US" sz="2400" dirty="0" smtClean="0"/>
              <a:t>evaluating strategies </a:t>
            </a:r>
            <a:r>
              <a:rPr lang="en-US" sz="2400" dirty="0"/>
              <a:t>that capitalize upon those factors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style>
          <a:lnRef idx="2">
            <a:schemeClr val="accent1"/>
          </a:lnRef>
          <a:fillRef idx="1">
            <a:schemeClr val="lt1"/>
          </a:fillRef>
          <a:effectRef idx="0">
            <a:schemeClr val="accent1"/>
          </a:effectRef>
          <a:fontRef idx="minor">
            <a:schemeClr val="dk1"/>
          </a:fontRef>
        </p:style>
        <p:txBody>
          <a:bodyPr>
            <a:normAutofit/>
          </a:bodyPr>
          <a:lstStyle/>
          <a:p>
            <a:pPr marL="514350" indent="-514350" algn="just">
              <a:buAutoNum type="arabicPeriod" startAt="2"/>
            </a:pPr>
            <a:r>
              <a:rPr lang="en-US" sz="2400" b="1" dirty="0" smtClean="0"/>
              <a:t>Strategists</a:t>
            </a:r>
          </a:p>
          <a:p>
            <a:pPr marL="514350" indent="-514350" algn="just">
              <a:buFont typeface="Wingdings" pitchFamily="2" charset="2"/>
              <a:buChar char="Ø"/>
            </a:pPr>
            <a:r>
              <a:rPr lang="en-US" sz="2400" dirty="0"/>
              <a:t>Strategists are the individuals who are most responsible for the success or failure of an </a:t>
            </a:r>
            <a:r>
              <a:rPr lang="en-US" sz="2400" dirty="0" smtClean="0"/>
              <a:t>organization</a:t>
            </a:r>
          </a:p>
          <a:p>
            <a:pPr marL="514350" indent="-514350" algn="just">
              <a:buFont typeface="Wingdings" pitchFamily="2" charset="2"/>
              <a:buChar char="Ø"/>
            </a:pPr>
            <a:r>
              <a:rPr lang="en-US" sz="2400" dirty="0" smtClean="0"/>
              <a:t>Strategists </a:t>
            </a:r>
            <a:r>
              <a:rPr lang="en-US" sz="2400" dirty="0"/>
              <a:t>help an organization gather, analyze, and organize information. </a:t>
            </a:r>
            <a:endParaRPr lang="en-US" sz="2400" dirty="0" smtClean="0"/>
          </a:p>
          <a:p>
            <a:pPr marL="514350" indent="-514350" algn="just">
              <a:buFont typeface="Wingdings" pitchFamily="2" charset="2"/>
              <a:buChar char="Ø"/>
            </a:pPr>
            <a:r>
              <a:rPr lang="en-US" sz="2400" dirty="0" smtClean="0"/>
              <a:t>They track industry </a:t>
            </a:r>
            <a:r>
              <a:rPr lang="en-US" sz="2400" dirty="0"/>
              <a:t>and competitive trends, develop forecasting models and scenario analyses, </a:t>
            </a:r>
            <a:r>
              <a:rPr lang="en-US" sz="2400" dirty="0" smtClean="0"/>
              <a:t>evaluate corporate </a:t>
            </a:r>
            <a:r>
              <a:rPr lang="en-US" sz="2400" dirty="0"/>
              <a:t>and divisional performance, spot emerging market opportunities, identify </a:t>
            </a:r>
            <a:r>
              <a:rPr lang="en-US" sz="2400" dirty="0" smtClean="0"/>
              <a:t>business threats</a:t>
            </a:r>
            <a:r>
              <a:rPr lang="en-US" sz="2400" dirty="0"/>
              <a:t>, and develop creative action </a:t>
            </a:r>
            <a:r>
              <a:rPr lang="en-US" sz="2400" dirty="0" smtClean="0"/>
              <a:t>plans</a:t>
            </a:r>
          </a:p>
          <a:p>
            <a:pPr marL="514350" indent="-514350" algn="just">
              <a:buFont typeface="Wingdings" pitchFamily="2" charset="2"/>
              <a:buChar char="Ø"/>
            </a:pPr>
            <a:r>
              <a:rPr lang="en-US" sz="2400" dirty="0" smtClean="0"/>
              <a:t>Three principal responsibilities</a:t>
            </a:r>
          </a:p>
          <a:p>
            <a:pPr marL="914400" lvl="1" indent="-514350" algn="just">
              <a:buFont typeface="Wingdings" pitchFamily="2" charset="2"/>
              <a:buChar char="Ø"/>
            </a:pPr>
            <a:r>
              <a:rPr lang="en-US" sz="2000" dirty="0" smtClean="0"/>
              <a:t>Creating a context of change </a:t>
            </a:r>
          </a:p>
          <a:p>
            <a:pPr marL="914400" lvl="1" indent="-514350" algn="just">
              <a:buFont typeface="Wingdings" pitchFamily="2" charset="2"/>
              <a:buChar char="Ø"/>
            </a:pPr>
            <a:r>
              <a:rPr lang="en-US" sz="2000" dirty="0" smtClean="0"/>
              <a:t>Building commitments and motivation </a:t>
            </a:r>
          </a:p>
          <a:p>
            <a:pPr marL="914400" lvl="1" indent="-514350" algn="just">
              <a:buFont typeface="Wingdings" pitchFamily="2" charset="2"/>
              <a:buChar char="Ø"/>
            </a:pPr>
            <a:r>
              <a:rPr lang="en-US" sz="2000" dirty="0" smtClean="0"/>
              <a:t>Balancing stability and innovation </a:t>
            </a:r>
          </a:p>
          <a:p>
            <a:pPr marL="914400" lvl="1" indent="-514350" algn="just">
              <a:buFont typeface="Wingdings" pitchFamily="2" charset="2"/>
              <a:buChar char="Ø"/>
            </a:pPr>
            <a:endParaRPr lang="en-US" sz="2000" dirty="0" smtClean="0"/>
          </a:p>
          <a:p>
            <a:pPr algn="just">
              <a:buNone/>
            </a:pP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buNone/>
            </a:pPr>
            <a:r>
              <a:rPr lang="en-US" b="1" dirty="0" smtClean="0"/>
              <a:t> 3. Vision </a:t>
            </a:r>
            <a:r>
              <a:rPr lang="en-US" b="1" dirty="0"/>
              <a:t>and Mission </a:t>
            </a:r>
            <a:r>
              <a:rPr lang="en-US" b="1" dirty="0" smtClean="0"/>
              <a:t>Statements</a:t>
            </a:r>
          </a:p>
          <a:p>
            <a:pPr algn="just"/>
            <a:r>
              <a:rPr lang="en-US" sz="2400" i="1" dirty="0"/>
              <a:t>vision statement that answers the question “What </a:t>
            </a:r>
            <a:r>
              <a:rPr lang="en-US" sz="2400" i="1" dirty="0" smtClean="0"/>
              <a:t>do </a:t>
            </a:r>
            <a:r>
              <a:rPr lang="en-US" sz="2400" dirty="0" smtClean="0"/>
              <a:t>we </a:t>
            </a:r>
            <a:r>
              <a:rPr lang="en-US" sz="2400" dirty="0"/>
              <a:t>want to become</a:t>
            </a:r>
            <a:r>
              <a:rPr lang="en-US" sz="2400" dirty="0" smtClean="0"/>
              <a:t>?”</a:t>
            </a:r>
          </a:p>
          <a:p>
            <a:r>
              <a:rPr lang="en-US" sz="2400" dirty="0" smtClean="0"/>
              <a:t>Vision without Action is a Daydream</a:t>
            </a:r>
          </a:p>
          <a:p>
            <a:pPr>
              <a:buFont typeface="Wingdings" pitchFamily="2" charset="2"/>
              <a:buNone/>
            </a:pPr>
            <a:r>
              <a:rPr lang="en-US" sz="2400" dirty="0" smtClean="0"/>
              <a:t>     Action without Vision is a Nightmare</a:t>
            </a:r>
          </a:p>
          <a:p>
            <a:pPr>
              <a:buFont typeface="Wingdings" pitchFamily="2" charset="2"/>
              <a:buNone/>
            </a:pPr>
            <a:endParaRPr lang="en-US" sz="2400" dirty="0" smtClean="0"/>
          </a:p>
          <a:p>
            <a:r>
              <a:rPr lang="en-US" sz="2400" dirty="0" smtClean="0"/>
              <a:t>Not Optional</a:t>
            </a:r>
          </a:p>
          <a:p>
            <a:r>
              <a:rPr lang="en-US" sz="2400" dirty="0" smtClean="0"/>
              <a:t>Stretch – 30+ Years</a:t>
            </a:r>
          </a:p>
          <a:p>
            <a:r>
              <a:rPr lang="en-US" sz="2400" dirty="0" smtClean="0"/>
              <a:t>8-10 Words in length</a:t>
            </a:r>
          </a:p>
          <a:p>
            <a:r>
              <a:rPr lang="en-US" sz="2400" dirty="0" smtClean="0"/>
              <a:t>Future State</a:t>
            </a:r>
          </a:p>
          <a:p>
            <a:r>
              <a:rPr lang="en-US" sz="2400" dirty="0" smtClean="0"/>
              <a:t>Brief and Memorable</a:t>
            </a:r>
          </a:p>
          <a:p>
            <a:r>
              <a:rPr lang="en-US" sz="2400" dirty="0" smtClean="0"/>
              <a:t>Inspiring and Challenging</a:t>
            </a:r>
          </a:p>
          <a:p>
            <a:r>
              <a:rPr lang="en-US" sz="2400" dirty="0" smtClean="0"/>
              <a:t>Descriptive of the Ideal</a:t>
            </a:r>
          </a:p>
          <a:p>
            <a:endParaRPr lang="en-US" sz="2400" dirty="0" smtClean="0"/>
          </a:p>
          <a:p>
            <a:pPr algn="just">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a:t>
            </a:r>
            <a:endParaRPr lang="en-US" dirty="0"/>
          </a:p>
        </p:txBody>
      </p:sp>
      <p:sp>
        <p:nvSpPr>
          <p:cNvPr id="3" name="Content Placeholder 2"/>
          <p:cNvSpPr>
            <a:spLocks noGrp="1"/>
          </p:cNvSpPr>
          <p:nvPr>
            <p:ph idx="1"/>
          </p:nvPr>
        </p:nvSpPr>
        <p:spPr>
          <a:xfrm>
            <a:off x="381000" y="1143000"/>
            <a:ext cx="8305800" cy="4983163"/>
          </a:xfrm>
        </p:spPr>
        <p:txBody>
          <a:bodyPr/>
          <a:lstStyle/>
          <a:p>
            <a:pPr algn="just"/>
            <a:r>
              <a:rPr lang="en-US" sz="2400" i="1" dirty="0" smtClean="0"/>
              <a:t>Mission statements are “enduring statements of purpose that distinguish one business </a:t>
            </a:r>
            <a:r>
              <a:rPr lang="en-US" sz="2400" dirty="0" smtClean="0"/>
              <a:t>from other similar firms. What is our purpose?</a:t>
            </a:r>
          </a:p>
          <a:p>
            <a:pPr lvl="1" algn="just"/>
            <a:r>
              <a:rPr lang="en-US" sz="2400" dirty="0" smtClean="0"/>
              <a:t> A mission statement identifies the scope of a firm’s operations in product  produced and service rendered  to customers .</a:t>
            </a:r>
          </a:p>
          <a:p>
            <a:pPr lvl="1" algn="just"/>
            <a:r>
              <a:rPr lang="en-US" sz="2400" dirty="0" smtClean="0"/>
              <a:t> It addresses the basic question that faces all strategists: “What is our business?”  why we are there?</a:t>
            </a:r>
          </a:p>
          <a:p>
            <a:pPr lvl="1" algn="just"/>
            <a:r>
              <a:rPr lang="en-US" sz="2400" dirty="0" smtClean="0"/>
              <a:t>A clear mission statement describes the value and </a:t>
            </a:r>
            <a:r>
              <a:rPr lang="en-US" sz="2400" dirty="0" smtClean="0"/>
              <a:t>priorities </a:t>
            </a:r>
            <a:r>
              <a:rPr lang="en-US" sz="2400" dirty="0" smtClean="0"/>
              <a:t>of the organization.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50800" dist="38100" algn="tr" rotWithShape="0">
                    <a:prstClr val="black">
                      <a:alpha val="40000"/>
                    </a:prstClr>
                  </a:outerShdw>
                </a:effectLst>
              </a:rPr>
              <a:t>PART ONE: OVERVIEW OF STRATEGIC MANAGEMENT </a:t>
            </a:r>
            <a:endParaRPr lang="en-US" dirty="0"/>
          </a:p>
        </p:txBody>
      </p:sp>
      <p:sp>
        <p:nvSpPr>
          <p:cNvPr id="3" name="Content Placeholder 2"/>
          <p:cNvSpPr>
            <a:spLocks noGrp="1"/>
          </p:cNvSpPr>
          <p:nvPr>
            <p:ph idx="1"/>
          </p:nvPr>
        </p:nvSpPr>
        <p:spPr/>
        <p:txBody>
          <a:bodyPr/>
          <a:lstStyle/>
          <a:p>
            <a:r>
              <a:rPr lang="en-GB" b="0" i="0" u="none" strike="noStrike" baseline="0" dirty="0" smtClean="0">
                <a:solidFill>
                  <a:srgbClr val="253483"/>
                </a:solidFill>
                <a:latin typeface="RosewoodStd-Regular"/>
              </a:rPr>
              <a:t>Chapter 1: </a:t>
            </a:r>
            <a:r>
              <a:rPr lang="en-US" b="1" dirty="0">
                <a:effectLst>
                  <a:outerShdw blurRad="50800" dist="38100" algn="tr" rotWithShape="0">
                    <a:prstClr val="black">
                      <a:alpha val="40000"/>
                    </a:prstClr>
                  </a:outerShdw>
                </a:effectLst>
              </a:rPr>
              <a:t>The Nature of Strategic </a:t>
            </a:r>
            <a:r>
              <a:rPr lang="en-US" b="1" dirty="0" smtClean="0">
                <a:effectLst>
                  <a:outerShdw blurRad="50800" dist="38100" algn="tr" rotWithShape="0">
                    <a:prstClr val="black">
                      <a:alpha val="40000"/>
                    </a:prstClr>
                  </a:outerShdw>
                </a:effectLst>
              </a:rPr>
              <a:t>Management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style>
          <a:lnRef idx="2">
            <a:schemeClr val="accent1"/>
          </a:lnRef>
          <a:fillRef idx="1">
            <a:schemeClr val="lt1"/>
          </a:fillRef>
          <a:effectRef idx="0">
            <a:schemeClr val="accent1"/>
          </a:effectRef>
          <a:fontRef idx="minor">
            <a:schemeClr val="dk1"/>
          </a:fontRef>
        </p:style>
        <p:txBody>
          <a:bodyPr/>
          <a:lstStyle/>
          <a:p>
            <a:pPr algn="just">
              <a:buNone/>
            </a:pPr>
            <a:r>
              <a:rPr lang="en-US" dirty="0" smtClean="0"/>
              <a:t>4. </a:t>
            </a:r>
            <a:r>
              <a:rPr lang="en-US" b="1" dirty="0"/>
              <a:t>External Opportunities </a:t>
            </a:r>
            <a:r>
              <a:rPr lang="en-US" b="1" dirty="0" smtClean="0"/>
              <a:t>and Threats</a:t>
            </a:r>
          </a:p>
          <a:p>
            <a:pPr algn="just"/>
            <a:r>
              <a:rPr lang="en-US" sz="2400" dirty="0"/>
              <a:t>refer to economic, social, </a:t>
            </a:r>
            <a:r>
              <a:rPr lang="en-US" sz="2400" dirty="0" smtClean="0"/>
              <a:t>cultural, demographic, environmental, </a:t>
            </a:r>
            <a:r>
              <a:rPr lang="en-US" sz="2400" dirty="0"/>
              <a:t>political, legal, governmental, technological, and </a:t>
            </a:r>
            <a:r>
              <a:rPr lang="en-US" sz="2400" dirty="0" smtClean="0"/>
              <a:t>competitive trends </a:t>
            </a:r>
            <a:r>
              <a:rPr lang="en-US" sz="2400" dirty="0"/>
              <a:t>and events that could significantly benefit or harm an organization in the </a:t>
            </a:r>
            <a:r>
              <a:rPr lang="en-US" sz="2400" dirty="0" smtClean="0"/>
              <a:t>future</a:t>
            </a:r>
          </a:p>
          <a:p>
            <a:pPr algn="just"/>
            <a:r>
              <a:rPr lang="en-US" sz="2400" dirty="0"/>
              <a:t>Opportunities and threats are largely </a:t>
            </a:r>
            <a:r>
              <a:rPr lang="en-US" sz="2400" dirty="0" smtClean="0"/>
              <a:t>beyond the </a:t>
            </a:r>
            <a:r>
              <a:rPr lang="en-US" sz="2400" dirty="0"/>
              <a:t>control of a single organization—thus </a:t>
            </a:r>
            <a:r>
              <a:rPr lang="en-US" sz="2400" dirty="0" smtClean="0"/>
              <a:t>the word </a:t>
            </a:r>
            <a:r>
              <a:rPr lang="en-US" sz="2400" i="1" dirty="0" smtClean="0"/>
              <a:t>external</a:t>
            </a:r>
          </a:p>
          <a:p>
            <a:pPr algn="just"/>
            <a:r>
              <a:rPr lang="en-US" sz="2400" i="1" dirty="0" smtClean="0"/>
              <a:t>Opportunity : is a favorable conditions in the organizations environment which enables it to consolidate and strengthen its position</a:t>
            </a:r>
          </a:p>
          <a:p>
            <a:pPr algn="just"/>
            <a:r>
              <a:rPr lang="en-US" sz="2400" i="1" dirty="0" smtClean="0"/>
              <a:t>Threat is an unfavorable condition in the organization's environment w/c creates </a:t>
            </a:r>
            <a:r>
              <a:rPr lang="en-US" sz="2400" i="1" smtClean="0"/>
              <a:t>a </a:t>
            </a:r>
            <a:r>
              <a:rPr lang="en-US" sz="2400" i="1" smtClean="0"/>
              <a:t>risk </a:t>
            </a:r>
            <a:r>
              <a:rPr lang="en-US" sz="2400" i="1" dirty="0" smtClean="0"/>
              <a:t>for, or causes damage to ,the organization.  </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en-US" sz="1400" dirty="0" smtClean="0"/>
              <a:t>Cont..</a:t>
            </a:r>
            <a:endParaRPr lang="en-US" sz="1400" dirty="0"/>
          </a:p>
        </p:txBody>
      </p:sp>
      <p:sp>
        <p:nvSpPr>
          <p:cNvPr id="3" name="Content Placeholder 2"/>
          <p:cNvSpPr>
            <a:spLocks noGrp="1"/>
          </p:cNvSpPr>
          <p:nvPr>
            <p:ph idx="1"/>
          </p:nvPr>
        </p:nvSpPr>
        <p:spPr>
          <a:xfrm>
            <a:off x="457200" y="762000"/>
            <a:ext cx="8229600" cy="5364163"/>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dirty="0" smtClean="0"/>
              <a:t>5. </a:t>
            </a:r>
            <a:r>
              <a:rPr lang="en-US" b="1" dirty="0"/>
              <a:t>Internal Strengths and </a:t>
            </a:r>
            <a:r>
              <a:rPr lang="en-US" b="1" dirty="0" smtClean="0"/>
              <a:t>Weaknesses</a:t>
            </a:r>
          </a:p>
          <a:p>
            <a:pPr algn="just"/>
            <a:r>
              <a:rPr lang="en-US" sz="2600" i="1" dirty="0"/>
              <a:t>Internal strengths and internal weaknesses </a:t>
            </a:r>
            <a:r>
              <a:rPr lang="en-US" sz="2600" i="1" dirty="0" smtClean="0"/>
              <a:t>are an </a:t>
            </a:r>
            <a:r>
              <a:rPr lang="en-US" sz="2600" i="1" dirty="0"/>
              <a:t>organization’s controllable activities </a:t>
            </a:r>
            <a:r>
              <a:rPr lang="en-US" sz="2600" i="1" dirty="0" smtClean="0"/>
              <a:t>that </a:t>
            </a:r>
            <a:r>
              <a:rPr lang="en-US" sz="2600" dirty="0" smtClean="0"/>
              <a:t>are </a:t>
            </a:r>
            <a:r>
              <a:rPr lang="en-US" sz="2600" dirty="0"/>
              <a:t>performed especially well or </a:t>
            </a:r>
            <a:r>
              <a:rPr lang="en-US" sz="2600" dirty="0" smtClean="0"/>
              <a:t>poorly.</a:t>
            </a:r>
          </a:p>
          <a:p>
            <a:pPr algn="just"/>
            <a:r>
              <a:rPr lang="en-US" sz="2600" dirty="0"/>
              <a:t>Identifying and evaluating </a:t>
            </a:r>
            <a:r>
              <a:rPr lang="en-US" sz="2600" dirty="0" smtClean="0"/>
              <a:t>organizational strengths </a:t>
            </a:r>
            <a:r>
              <a:rPr lang="en-US" sz="2600" dirty="0"/>
              <a:t>and weaknesses in the functional </a:t>
            </a:r>
            <a:r>
              <a:rPr lang="en-US" sz="2600" dirty="0" smtClean="0"/>
              <a:t>areas of </a:t>
            </a:r>
            <a:r>
              <a:rPr lang="en-US" sz="2600" dirty="0"/>
              <a:t>a business is an essential </a:t>
            </a:r>
            <a:r>
              <a:rPr lang="en-US" sz="2600" dirty="0" smtClean="0"/>
              <a:t>strategic management activity</a:t>
            </a:r>
            <a:r>
              <a:rPr lang="en-US" sz="2600" dirty="0"/>
              <a:t>. </a:t>
            </a:r>
            <a:endParaRPr lang="en-US" sz="2600" dirty="0" smtClean="0"/>
          </a:p>
          <a:p>
            <a:pPr algn="just"/>
            <a:r>
              <a:rPr lang="en-US" sz="2600" dirty="0" smtClean="0"/>
              <a:t>Organizations </a:t>
            </a:r>
            <a:r>
              <a:rPr lang="en-US" sz="2600" dirty="0"/>
              <a:t>strive to pursue strategies that capitalize on </a:t>
            </a:r>
            <a:r>
              <a:rPr lang="en-US" sz="2600" dirty="0" smtClean="0"/>
              <a:t>internal strengths </a:t>
            </a:r>
            <a:r>
              <a:rPr lang="en-US" sz="2600" dirty="0"/>
              <a:t>and eliminate internal weaknesses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592763"/>
          </a:xfrm>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en-US" sz="2000" dirty="0" smtClean="0"/>
              <a:t>6. </a:t>
            </a:r>
            <a:r>
              <a:rPr lang="en-US" sz="2000" b="1" dirty="0"/>
              <a:t>Long-Term </a:t>
            </a:r>
            <a:r>
              <a:rPr lang="en-US" sz="2000" b="1" dirty="0" smtClean="0"/>
              <a:t>Objectives</a:t>
            </a:r>
          </a:p>
          <a:p>
            <a:pPr algn="just"/>
            <a:r>
              <a:rPr lang="en-US" sz="2000" i="1" dirty="0"/>
              <a:t>Objectives can be defined as specific </a:t>
            </a:r>
            <a:r>
              <a:rPr lang="en-US" sz="2000" i="1" dirty="0" smtClean="0"/>
              <a:t>results that </a:t>
            </a:r>
            <a:r>
              <a:rPr lang="en-US" sz="2000" i="1" dirty="0"/>
              <a:t>an organization seeks to achieve in </a:t>
            </a:r>
            <a:r>
              <a:rPr lang="en-US" sz="2000" i="1" dirty="0" smtClean="0"/>
              <a:t>pursuing </a:t>
            </a:r>
            <a:r>
              <a:rPr lang="en-US" sz="2000" dirty="0" smtClean="0"/>
              <a:t>its </a:t>
            </a:r>
            <a:r>
              <a:rPr lang="en-US" sz="2000" dirty="0"/>
              <a:t>basic </a:t>
            </a:r>
            <a:r>
              <a:rPr lang="en-US" sz="2000" dirty="0" smtClean="0"/>
              <a:t>mission</a:t>
            </a:r>
          </a:p>
          <a:p>
            <a:pPr algn="just"/>
            <a:r>
              <a:rPr lang="en-US" sz="2000" i="1" dirty="0"/>
              <a:t>Long-term means more than one year. </a:t>
            </a:r>
            <a:endParaRPr lang="en-US" sz="2000" i="1" dirty="0" smtClean="0"/>
          </a:p>
          <a:p>
            <a:pPr algn="just"/>
            <a:r>
              <a:rPr lang="en-US" sz="2000" i="1" dirty="0" smtClean="0"/>
              <a:t>Objectives </a:t>
            </a:r>
            <a:r>
              <a:rPr lang="en-US" sz="2000" i="1" dirty="0"/>
              <a:t>are essential for </a:t>
            </a:r>
            <a:r>
              <a:rPr lang="en-US" sz="2000" i="1" dirty="0" smtClean="0"/>
              <a:t>organizational </a:t>
            </a:r>
            <a:r>
              <a:rPr lang="en-US" sz="2000" dirty="0" smtClean="0"/>
              <a:t>success because</a:t>
            </a:r>
          </a:p>
          <a:p>
            <a:pPr lvl="2" algn="just"/>
            <a:r>
              <a:rPr lang="en-US" sz="2000" dirty="0" smtClean="0"/>
              <a:t> </a:t>
            </a:r>
            <a:r>
              <a:rPr lang="en-US" sz="2000" dirty="0"/>
              <a:t>they state </a:t>
            </a:r>
            <a:r>
              <a:rPr lang="en-US" sz="2000" dirty="0" smtClean="0"/>
              <a:t>direction</a:t>
            </a:r>
          </a:p>
          <a:p>
            <a:pPr lvl="2" algn="just"/>
            <a:r>
              <a:rPr lang="en-US" sz="2000" dirty="0" smtClean="0"/>
              <a:t> </a:t>
            </a:r>
            <a:r>
              <a:rPr lang="en-US" sz="2000" dirty="0"/>
              <a:t>aid in </a:t>
            </a:r>
            <a:r>
              <a:rPr lang="en-US" sz="2000" dirty="0" smtClean="0"/>
              <a:t>evaluation</a:t>
            </a:r>
          </a:p>
          <a:p>
            <a:pPr lvl="2" algn="just"/>
            <a:r>
              <a:rPr lang="en-US" sz="2000" dirty="0" smtClean="0"/>
              <a:t>create synergy</a:t>
            </a:r>
          </a:p>
          <a:p>
            <a:pPr lvl="2" algn="just"/>
            <a:r>
              <a:rPr lang="en-US" sz="2000" dirty="0" smtClean="0"/>
              <a:t>reveal priorities</a:t>
            </a:r>
          </a:p>
          <a:p>
            <a:pPr lvl="2" algn="just"/>
            <a:r>
              <a:rPr lang="en-US" sz="2000" dirty="0" smtClean="0"/>
              <a:t>focus coordination and </a:t>
            </a:r>
          </a:p>
          <a:p>
            <a:pPr lvl="2" algn="just"/>
            <a:r>
              <a:rPr lang="en-US" sz="2000" dirty="0" smtClean="0"/>
              <a:t>provide </a:t>
            </a:r>
            <a:r>
              <a:rPr lang="en-US" sz="2000" dirty="0"/>
              <a:t>a basis for </a:t>
            </a:r>
            <a:r>
              <a:rPr lang="en-US" sz="2000" dirty="0" smtClean="0"/>
              <a:t>effective planning</a:t>
            </a:r>
            <a:r>
              <a:rPr lang="en-US" sz="2000" dirty="0"/>
              <a:t>, organizing, motivating, </a:t>
            </a:r>
            <a:r>
              <a:rPr lang="en-US" sz="2000" dirty="0" smtClean="0"/>
              <a:t>and controlling activities</a:t>
            </a:r>
          </a:p>
          <a:p>
            <a:pPr algn="just"/>
            <a:r>
              <a:rPr lang="en-US" sz="2000" dirty="0"/>
              <a:t>Objectives should be challenging, measurable, consistent, </a:t>
            </a:r>
            <a:r>
              <a:rPr lang="en-US" sz="2000" dirty="0" smtClean="0"/>
              <a:t>reasonable, and </a:t>
            </a:r>
            <a:r>
              <a:rPr lang="en-US" sz="2000" dirty="0"/>
              <a:t>clear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381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14400"/>
            <a:ext cx="8382000" cy="594360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n-US" sz="2400" dirty="0" smtClean="0"/>
              <a:t>7. </a:t>
            </a:r>
            <a:r>
              <a:rPr lang="en-US" sz="2400" b="1" dirty="0" smtClean="0"/>
              <a:t>Strategies</a:t>
            </a:r>
          </a:p>
          <a:p>
            <a:pPr algn="just"/>
            <a:r>
              <a:rPr lang="en-US" sz="2400" i="1" dirty="0" smtClean="0"/>
              <a:t>Is a compressive master plan stating HOW the organization  will achieve its mission and objectives.</a:t>
            </a:r>
          </a:p>
          <a:p>
            <a:pPr algn="just"/>
            <a:r>
              <a:rPr lang="en-US" sz="2400" i="1" dirty="0" smtClean="0"/>
              <a:t>Strategies </a:t>
            </a:r>
            <a:r>
              <a:rPr lang="en-US" sz="2400" i="1" dirty="0"/>
              <a:t>are the means by which long-term objectives will be achieved</a:t>
            </a:r>
            <a:r>
              <a:rPr lang="en-US" sz="2400" i="1" dirty="0" smtClean="0"/>
              <a:t>.</a:t>
            </a:r>
          </a:p>
          <a:p>
            <a:pPr algn="just"/>
            <a:r>
              <a:rPr lang="en-US" sz="2400" i="1" dirty="0" smtClean="0"/>
              <a:t> </a:t>
            </a:r>
            <a:r>
              <a:rPr lang="en-US" sz="2400" i="1" dirty="0"/>
              <a:t>Business </a:t>
            </a:r>
            <a:r>
              <a:rPr lang="en-US" sz="2400" i="1" dirty="0" smtClean="0"/>
              <a:t>strategies </a:t>
            </a:r>
            <a:r>
              <a:rPr lang="en-US" sz="2400" dirty="0" smtClean="0"/>
              <a:t>may include</a:t>
            </a:r>
          </a:p>
          <a:p>
            <a:pPr lvl="1" algn="just"/>
            <a:r>
              <a:rPr lang="en-US" sz="2400" dirty="0" smtClean="0"/>
              <a:t> </a:t>
            </a:r>
            <a:r>
              <a:rPr lang="en-US" sz="2400" dirty="0"/>
              <a:t>geographic expansion, </a:t>
            </a:r>
            <a:endParaRPr lang="en-US" sz="2400" dirty="0" smtClean="0"/>
          </a:p>
          <a:p>
            <a:pPr lvl="1" algn="just"/>
            <a:r>
              <a:rPr lang="en-US" sz="2400" dirty="0" smtClean="0"/>
              <a:t>Diversification</a:t>
            </a:r>
          </a:p>
          <a:p>
            <a:pPr lvl="1" algn="just"/>
            <a:r>
              <a:rPr lang="en-US" sz="2400" dirty="0" smtClean="0"/>
              <a:t>Acquisition</a:t>
            </a:r>
          </a:p>
          <a:p>
            <a:pPr lvl="1" algn="just"/>
            <a:r>
              <a:rPr lang="en-US" sz="2400" dirty="0" smtClean="0"/>
              <a:t> </a:t>
            </a:r>
            <a:r>
              <a:rPr lang="en-US" sz="2400" dirty="0"/>
              <a:t>product </a:t>
            </a:r>
            <a:r>
              <a:rPr lang="en-US" sz="2400" dirty="0" smtClean="0"/>
              <a:t>development,</a:t>
            </a:r>
          </a:p>
          <a:p>
            <a:pPr lvl="1" algn="just"/>
            <a:r>
              <a:rPr lang="en-US" sz="2400" dirty="0" smtClean="0"/>
              <a:t>market </a:t>
            </a:r>
            <a:r>
              <a:rPr lang="en-US" sz="2400" dirty="0"/>
              <a:t>penetration, </a:t>
            </a:r>
            <a:endParaRPr lang="en-US" sz="2400" dirty="0" smtClean="0"/>
          </a:p>
          <a:p>
            <a:pPr lvl="1" algn="just"/>
            <a:r>
              <a:rPr lang="en-US" sz="2400" dirty="0" smtClean="0"/>
              <a:t>retrenchment</a:t>
            </a:r>
            <a:r>
              <a:rPr lang="en-US" sz="2400" dirty="0"/>
              <a:t>, </a:t>
            </a:r>
            <a:endParaRPr lang="en-US" sz="2400" dirty="0" smtClean="0"/>
          </a:p>
          <a:p>
            <a:pPr lvl="1" algn="just"/>
            <a:r>
              <a:rPr lang="en-US" sz="2400" dirty="0" smtClean="0"/>
              <a:t>Divestiture</a:t>
            </a:r>
          </a:p>
          <a:p>
            <a:pPr lvl="1" algn="just"/>
            <a:r>
              <a:rPr lang="en-US" sz="2400" dirty="0" smtClean="0"/>
              <a:t>liquidation</a:t>
            </a:r>
            <a:r>
              <a:rPr lang="en-US" sz="2400" dirty="0"/>
              <a:t>, and joint ventures.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14400"/>
            <a:ext cx="8229600" cy="5211763"/>
          </a:xfrm>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en-US" sz="2400" b="1" dirty="0" smtClean="0"/>
              <a:t>8. Annual </a:t>
            </a:r>
            <a:r>
              <a:rPr lang="en-US" sz="2400" b="1" dirty="0"/>
              <a:t>Objectives</a:t>
            </a:r>
          </a:p>
          <a:p>
            <a:pPr algn="just"/>
            <a:r>
              <a:rPr lang="en-US" sz="2400" i="1" dirty="0"/>
              <a:t>Annual objectives are short-term milestones that organizations must achieve to </a:t>
            </a:r>
            <a:r>
              <a:rPr lang="en-US" sz="2400" i="1" dirty="0" smtClean="0"/>
              <a:t>reach long term </a:t>
            </a:r>
            <a:r>
              <a:rPr lang="en-US" sz="2400" dirty="0" smtClean="0"/>
              <a:t>objectives</a:t>
            </a:r>
          </a:p>
          <a:p>
            <a:pPr algn="just"/>
            <a:r>
              <a:rPr lang="en-US" sz="2400" dirty="0"/>
              <a:t>Annual </a:t>
            </a:r>
            <a:r>
              <a:rPr lang="en-US" sz="2400" dirty="0" smtClean="0"/>
              <a:t>objectives are </a:t>
            </a:r>
            <a:r>
              <a:rPr lang="en-US" sz="2400" dirty="0"/>
              <a:t>especially important in strategy implementation, whereas </a:t>
            </a:r>
            <a:r>
              <a:rPr lang="en-US" sz="2400" dirty="0" smtClean="0"/>
              <a:t>long-term objectives are particularly </a:t>
            </a:r>
            <a:r>
              <a:rPr lang="en-US" sz="2400" dirty="0"/>
              <a:t>important in strategy formulation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838200"/>
            <a:ext cx="8229600" cy="5287963"/>
          </a:xfrm>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en-US" sz="2400" b="1" dirty="0" smtClean="0"/>
              <a:t>9. Policies</a:t>
            </a:r>
            <a:endParaRPr lang="en-US" sz="2400" b="1" dirty="0"/>
          </a:p>
          <a:p>
            <a:pPr algn="just"/>
            <a:r>
              <a:rPr lang="en-US" sz="2400" i="1" dirty="0"/>
              <a:t>Policies are the means by which annual objectives will be achieved</a:t>
            </a:r>
            <a:r>
              <a:rPr lang="en-US" sz="2400" i="1" dirty="0" smtClean="0"/>
              <a:t>.</a:t>
            </a:r>
          </a:p>
          <a:p>
            <a:pPr algn="just"/>
            <a:r>
              <a:rPr lang="en-US" sz="2400" i="1" dirty="0" smtClean="0"/>
              <a:t> </a:t>
            </a:r>
            <a:r>
              <a:rPr lang="en-US" sz="2400" i="1" dirty="0"/>
              <a:t>Policies include </a:t>
            </a:r>
            <a:r>
              <a:rPr lang="en-US" sz="2400" i="1" dirty="0" smtClean="0"/>
              <a:t>guidelines, </a:t>
            </a:r>
            <a:r>
              <a:rPr lang="en-US" sz="2400" dirty="0" smtClean="0"/>
              <a:t>rules</a:t>
            </a:r>
            <a:r>
              <a:rPr lang="en-US" sz="2400" dirty="0"/>
              <a:t>, and procedures established to support efforts to achieve stated </a:t>
            </a:r>
            <a:r>
              <a:rPr lang="en-US" sz="2400" dirty="0" smtClean="0"/>
              <a:t>objectives.</a:t>
            </a:r>
          </a:p>
          <a:p>
            <a:pPr algn="just"/>
            <a:r>
              <a:rPr lang="en-US" sz="2400" dirty="0" smtClean="0"/>
              <a:t>Policies </a:t>
            </a:r>
            <a:r>
              <a:rPr lang="en-US" sz="2400" dirty="0"/>
              <a:t>are guides to decision making and address repetitive or recurring situations.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Strategic Management Model</a:t>
            </a:r>
          </a:p>
        </p:txBody>
      </p:sp>
      <p:sp>
        <p:nvSpPr>
          <p:cNvPr id="166915" name="Rectangle 3"/>
          <p:cNvSpPr>
            <a:spLocks noGrp="1" noChangeArrowheads="1"/>
          </p:cNvSpPr>
          <p:nvPr>
            <p:ph type="body" idx="1"/>
          </p:nvPr>
        </p:nvSpPr>
        <p:spPr/>
        <p:txBody>
          <a:bodyPr/>
          <a:lstStyle/>
          <a:p>
            <a:pPr>
              <a:lnSpc>
                <a:spcPct val="90000"/>
              </a:lnSpc>
            </a:pPr>
            <a:r>
              <a:rPr lang="en-US" sz="3600" b="1"/>
              <a:t>Scanning</a:t>
            </a:r>
          </a:p>
          <a:p>
            <a:pPr lvl="1">
              <a:lnSpc>
                <a:spcPct val="90000"/>
              </a:lnSpc>
            </a:pPr>
            <a:r>
              <a:rPr lang="en-US" sz="2400"/>
              <a:t>Where are we now?</a:t>
            </a:r>
          </a:p>
          <a:p>
            <a:pPr>
              <a:lnSpc>
                <a:spcPct val="90000"/>
              </a:lnSpc>
            </a:pPr>
            <a:r>
              <a:rPr lang="en-US" sz="3600" b="1"/>
              <a:t>Strategy Formulation</a:t>
            </a:r>
          </a:p>
          <a:p>
            <a:pPr lvl="1">
              <a:lnSpc>
                <a:spcPct val="90000"/>
              </a:lnSpc>
            </a:pPr>
            <a:r>
              <a:rPr lang="en-US" sz="2400"/>
              <a:t>Where do we want to be?</a:t>
            </a:r>
          </a:p>
          <a:p>
            <a:pPr>
              <a:lnSpc>
                <a:spcPct val="90000"/>
              </a:lnSpc>
            </a:pPr>
            <a:r>
              <a:rPr lang="en-US" sz="3600" b="1"/>
              <a:t>Strategy Implementation</a:t>
            </a:r>
          </a:p>
          <a:p>
            <a:pPr lvl="1">
              <a:lnSpc>
                <a:spcPct val="90000"/>
              </a:lnSpc>
            </a:pPr>
            <a:r>
              <a:rPr lang="en-US" sz="2400"/>
              <a:t>How do we get there?</a:t>
            </a:r>
          </a:p>
          <a:p>
            <a:pPr>
              <a:lnSpc>
                <a:spcPct val="90000"/>
              </a:lnSpc>
            </a:pPr>
            <a:r>
              <a:rPr lang="en-US" sz="3600" b="1"/>
              <a:t>Measurement/Performance</a:t>
            </a:r>
          </a:p>
          <a:p>
            <a:pPr lvl="1">
              <a:lnSpc>
                <a:spcPct val="90000"/>
              </a:lnSpc>
            </a:pPr>
            <a:r>
              <a:rPr lang="en-US" sz="2400"/>
              <a:t>How do we measure our progress?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calcmode="lin" valueType="num">
                                      <p:cBhvr additive="base">
                                        <p:cTn id="7" dur="500" fill="hold"/>
                                        <p:tgtEl>
                                          <p:spTgt spid="166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69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6915">
                                            <p:txEl>
                                              <p:pRg st="1" end="1"/>
                                            </p:txEl>
                                          </p:spTgt>
                                        </p:tgtEl>
                                        <p:attrNameLst>
                                          <p:attrName>style.visibility</p:attrName>
                                        </p:attrNameLst>
                                      </p:cBhvr>
                                      <p:to>
                                        <p:strVal val="visible"/>
                                      </p:to>
                                    </p:set>
                                    <p:anim calcmode="lin" valueType="num">
                                      <p:cBhvr additive="base">
                                        <p:cTn id="13" dur="500" fill="hold"/>
                                        <p:tgtEl>
                                          <p:spTgt spid="166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69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6915">
                                            <p:txEl>
                                              <p:pRg st="2" end="2"/>
                                            </p:txEl>
                                          </p:spTgt>
                                        </p:tgtEl>
                                        <p:attrNameLst>
                                          <p:attrName>style.visibility</p:attrName>
                                        </p:attrNameLst>
                                      </p:cBhvr>
                                      <p:to>
                                        <p:strVal val="visible"/>
                                      </p:to>
                                    </p:set>
                                    <p:anim calcmode="lin" valueType="num">
                                      <p:cBhvr additive="base">
                                        <p:cTn id="19" dur="500" fill="hold"/>
                                        <p:tgtEl>
                                          <p:spTgt spid="166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69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6915">
                                            <p:txEl>
                                              <p:pRg st="3" end="3"/>
                                            </p:txEl>
                                          </p:spTgt>
                                        </p:tgtEl>
                                        <p:attrNameLst>
                                          <p:attrName>style.visibility</p:attrName>
                                        </p:attrNameLst>
                                      </p:cBhvr>
                                      <p:to>
                                        <p:strVal val="visible"/>
                                      </p:to>
                                    </p:set>
                                    <p:anim calcmode="lin" valueType="num">
                                      <p:cBhvr additive="base">
                                        <p:cTn id="25" dur="500" fill="hold"/>
                                        <p:tgtEl>
                                          <p:spTgt spid="166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69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6915">
                                            <p:txEl>
                                              <p:pRg st="4" end="4"/>
                                            </p:txEl>
                                          </p:spTgt>
                                        </p:tgtEl>
                                        <p:attrNameLst>
                                          <p:attrName>style.visibility</p:attrName>
                                        </p:attrNameLst>
                                      </p:cBhvr>
                                      <p:to>
                                        <p:strVal val="visible"/>
                                      </p:to>
                                    </p:set>
                                    <p:anim calcmode="lin" valueType="num">
                                      <p:cBhvr additive="base">
                                        <p:cTn id="31" dur="500" fill="hold"/>
                                        <p:tgtEl>
                                          <p:spTgt spid="166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691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6915">
                                            <p:txEl>
                                              <p:pRg st="5" end="5"/>
                                            </p:txEl>
                                          </p:spTgt>
                                        </p:tgtEl>
                                        <p:attrNameLst>
                                          <p:attrName>style.visibility</p:attrName>
                                        </p:attrNameLst>
                                      </p:cBhvr>
                                      <p:to>
                                        <p:strVal val="visible"/>
                                      </p:to>
                                    </p:set>
                                    <p:anim calcmode="lin" valueType="num">
                                      <p:cBhvr additive="base">
                                        <p:cTn id="37" dur="500" fill="hold"/>
                                        <p:tgtEl>
                                          <p:spTgt spid="1669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691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6915">
                                            <p:txEl>
                                              <p:pRg st="6" end="6"/>
                                            </p:txEl>
                                          </p:spTgt>
                                        </p:tgtEl>
                                        <p:attrNameLst>
                                          <p:attrName>style.visibility</p:attrName>
                                        </p:attrNameLst>
                                      </p:cBhvr>
                                      <p:to>
                                        <p:strVal val="visible"/>
                                      </p:to>
                                    </p:set>
                                    <p:anim calcmode="lin" valueType="num">
                                      <p:cBhvr additive="base">
                                        <p:cTn id="43" dur="500" fill="hold"/>
                                        <p:tgtEl>
                                          <p:spTgt spid="1669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691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66915">
                                            <p:txEl>
                                              <p:pRg st="7" end="7"/>
                                            </p:txEl>
                                          </p:spTgt>
                                        </p:tgtEl>
                                        <p:attrNameLst>
                                          <p:attrName>style.visibility</p:attrName>
                                        </p:attrNameLst>
                                      </p:cBhvr>
                                      <p:to>
                                        <p:strVal val="visible"/>
                                      </p:to>
                                    </p:set>
                                    <p:anim calcmode="lin" valueType="num">
                                      <p:cBhvr additive="base">
                                        <p:cTn id="49" dur="500" fill="hold"/>
                                        <p:tgtEl>
                                          <p:spTgt spid="16691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6691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8" name="Picture 4"/>
          <p:cNvPicPr>
            <a:picLocks noChangeAspect="1" noChangeArrowheads="1"/>
          </p:cNvPicPr>
          <p:nvPr/>
        </p:nvPicPr>
        <p:blipFill>
          <a:blip r:embed="rId2" cstate="print"/>
          <a:srcRect/>
          <a:stretch>
            <a:fillRect/>
          </a:stretch>
        </p:blipFill>
        <p:spPr bwMode="auto">
          <a:xfrm>
            <a:off x="381000" y="304800"/>
            <a:ext cx="8382000" cy="61722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6082" name="Picture 2" descr="Mission "/>
          <p:cNvPicPr>
            <a:picLocks noChangeAspect="1" noChangeArrowheads="1"/>
          </p:cNvPicPr>
          <p:nvPr/>
        </p:nvPicPr>
        <p:blipFill>
          <a:blip r:embed="rId2" cstate="print"/>
          <a:srcRect/>
          <a:stretch>
            <a:fillRect/>
          </a:stretch>
        </p:blipFill>
        <p:spPr bwMode="auto">
          <a:xfrm>
            <a:off x="152401" y="228600"/>
            <a:ext cx="8795794" cy="61722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0"/>
          </p:nvPr>
        </p:nvSpPr>
        <p:spPr>
          <a:xfrm>
            <a:off x="6553200" y="6245225"/>
            <a:ext cx="2133600" cy="476250"/>
          </a:xfrm>
          <a:noFill/>
        </p:spPr>
        <p:txBody>
          <a:bodyPr/>
          <a:lstStyle/>
          <a:p>
            <a:fld id="{7BF337D6-56FB-4731-812E-386E4FC8FA67}" type="slidenum">
              <a:rPr lang="en-US" smtClean="0"/>
              <a:pPr/>
              <a:t>29</a:t>
            </a:fld>
            <a:endParaRPr lang="en-US" smtClean="0"/>
          </a:p>
        </p:txBody>
      </p:sp>
      <p:sp>
        <p:nvSpPr>
          <p:cNvPr id="10244" name="Rectangle 2"/>
          <p:cNvSpPr>
            <a:spLocks noGrp="1" noChangeArrowheads="1"/>
          </p:cNvSpPr>
          <p:nvPr>
            <p:ph type="title"/>
          </p:nvPr>
        </p:nvSpPr>
        <p:spPr/>
        <p:txBody>
          <a:bodyPr/>
          <a:lstStyle/>
          <a:p>
            <a:pPr eaLnBrk="1" hangingPunct="1">
              <a:spcAft>
                <a:spcPct val="40000"/>
              </a:spcAft>
              <a:defRPr/>
            </a:pPr>
            <a:r>
              <a:rPr lang="en-US" smtClean="0"/>
              <a:t>Purpose of Strategy</a:t>
            </a:r>
          </a:p>
        </p:txBody>
      </p:sp>
      <p:sp>
        <p:nvSpPr>
          <p:cNvPr id="55300" name="Rectangle 3"/>
          <p:cNvSpPr>
            <a:spLocks noGrp="1" noChangeArrowheads="1"/>
          </p:cNvSpPr>
          <p:nvPr>
            <p:ph type="body" idx="1"/>
          </p:nvPr>
        </p:nvSpPr>
        <p:spPr>
          <a:xfrm>
            <a:off x="609600" y="1143000"/>
            <a:ext cx="8077200" cy="5243513"/>
          </a:xfrm>
        </p:spPr>
        <p:txBody>
          <a:bodyPr>
            <a:normAutofit fontScale="92500" lnSpcReduction="10000"/>
          </a:bodyPr>
          <a:lstStyle/>
          <a:p>
            <a:pPr eaLnBrk="1" hangingPunct="1">
              <a:lnSpc>
                <a:spcPct val="90000"/>
              </a:lnSpc>
              <a:spcAft>
                <a:spcPct val="40000"/>
              </a:spcAft>
            </a:pPr>
            <a:r>
              <a:rPr lang="en-US" b="1" i="1" dirty="0" smtClean="0"/>
              <a:t>Strategy:</a:t>
            </a:r>
          </a:p>
          <a:p>
            <a:pPr lvl="1" eaLnBrk="1" hangingPunct="1">
              <a:lnSpc>
                <a:spcPct val="90000"/>
              </a:lnSpc>
              <a:spcAft>
                <a:spcPct val="40000"/>
              </a:spcAft>
            </a:pPr>
            <a:r>
              <a:rPr lang="en-US" dirty="0" smtClean="0"/>
              <a:t>Plan of action </a:t>
            </a:r>
          </a:p>
          <a:p>
            <a:pPr lvl="1" eaLnBrk="1" hangingPunct="1">
              <a:lnSpc>
                <a:spcPct val="90000"/>
              </a:lnSpc>
              <a:spcAft>
                <a:spcPct val="40000"/>
              </a:spcAft>
            </a:pPr>
            <a:r>
              <a:rPr lang="en-US" dirty="0" smtClean="0"/>
              <a:t>Resource allocation </a:t>
            </a:r>
          </a:p>
          <a:p>
            <a:pPr lvl="1" eaLnBrk="1" hangingPunct="1">
              <a:lnSpc>
                <a:spcPct val="90000"/>
              </a:lnSpc>
              <a:spcAft>
                <a:spcPct val="40000"/>
              </a:spcAft>
            </a:pPr>
            <a:r>
              <a:rPr lang="en-US" dirty="0" smtClean="0"/>
              <a:t>Activities for dealing with the environment </a:t>
            </a:r>
          </a:p>
          <a:p>
            <a:pPr lvl="1" eaLnBrk="1" hangingPunct="1">
              <a:lnSpc>
                <a:spcPct val="90000"/>
              </a:lnSpc>
              <a:spcAft>
                <a:spcPct val="40000"/>
              </a:spcAft>
            </a:pPr>
            <a:r>
              <a:rPr lang="en-US" dirty="0" smtClean="0"/>
              <a:t>Achieving competitive advantage</a:t>
            </a:r>
          </a:p>
          <a:p>
            <a:pPr eaLnBrk="1" hangingPunct="1">
              <a:lnSpc>
                <a:spcPct val="90000"/>
              </a:lnSpc>
              <a:spcAft>
                <a:spcPct val="40000"/>
              </a:spcAft>
            </a:pPr>
            <a:r>
              <a:rPr lang="en-US" b="1" i="1" dirty="0" smtClean="0"/>
              <a:t>Strategy should:</a:t>
            </a:r>
          </a:p>
          <a:p>
            <a:pPr lvl="1" eaLnBrk="1" hangingPunct="1">
              <a:lnSpc>
                <a:spcPct val="90000"/>
              </a:lnSpc>
              <a:spcAft>
                <a:spcPct val="40000"/>
              </a:spcAft>
            </a:pPr>
            <a:r>
              <a:rPr lang="en-US" dirty="0" smtClean="0"/>
              <a:t>Exploit Core Competence</a:t>
            </a:r>
          </a:p>
          <a:p>
            <a:pPr lvl="1" eaLnBrk="1" hangingPunct="1">
              <a:lnSpc>
                <a:spcPct val="90000"/>
              </a:lnSpc>
              <a:spcAft>
                <a:spcPct val="40000"/>
              </a:spcAft>
            </a:pPr>
            <a:r>
              <a:rPr lang="en-US" dirty="0" smtClean="0"/>
              <a:t>Build Synergy</a:t>
            </a:r>
          </a:p>
          <a:p>
            <a:pPr lvl="1" eaLnBrk="1" hangingPunct="1">
              <a:lnSpc>
                <a:spcPct val="90000"/>
              </a:lnSpc>
              <a:spcAft>
                <a:spcPct val="40000"/>
              </a:spcAft>
            </a:pPr>
            <a:r>
              <a:rPr lang="en-US" dirty="0" smtClean="0"/>
              <a:t>Deliver Value</a:t>
            </a:r>
          </a:p>
        </p:txBody>
      </p:sp>
      <p:sp>
        <p:nvSpPr>
          <p:cNvPr id="5530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83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1766462" y="112383"/>
            <a:ext cx="6768752" cy="584775"/>
          </a:xfrm>
          <a:prstGeom prst="rect">
            <a:avLst/>
          </a:prstGeom>
          <a:noFill/>
        </p:spPr>
        <p:txBody>
          <a:bodyPr wrap="square" rtlCol="0">
            <a:spAutoFit/>
          </a:bodyPr>
          <a:lstStyle/>
          <a:p>
            <a:r>
              <a:rPr lang="en-GB" sz="3200" dirty="0" smtClean="0">
                <a:solidFill>
                  <a:schemeClr val="bg1"/>
                </a:solidFill>
              </a:rPr>
              <a:t>LEARNING OBJECTIVES</a:t>
            </a:r>
            <a:endParaRPr lang="en-GB" sz="3200" dirty="0">
              <a:solidFill>
                <a:schemeClr val="bg1"/>
              </a:solidFill>
            </a:endParaRPr>
          </a:p>
        </p:txBody>
      </p:sp>
      <p:sp>
        <p:nvSpPr>
          <p:cNvPr id="9" name="TextBox 8"/>
          <p:cNvSpPr txBox="1"/>
          <p:nvPr/>
        </p:nvSpPr>
        <p:spPr>
          <a:xfrm>
            <a:off x="899592" y="1628799"/>
            <a:ext cx="7416824" cy="6063198"/>
          </a:xfrm>
          <a:prstGeom prst="rect">
            <a:avLst/>
          </a:prstGeom>
          <a:noFill/>
        </p:spPr>
        <p:txBody>
          <a:bodyPr wrap="square" rtlCol="0">
            <a:spAutoFit/>
          </a:bodyPr>
          <a:lstStyle/>
          <a:p>
            <a:pPr>
              <a:spcAft>
                <a:spcPts val="1200"/>
              </a:spcAft>
            </a:pPr>
            <a:r>
              <a:rPr lang="en-GB" sz="2400" dirty="0" smtClean="0"/>
              <a:t>At the end of this session you </a:t>
            </a:r>
            <a:r>
              <a:rPr lang="en-GB" sz="2400" dirty="0"/>
              <a:t>should be able to:</a:t>
            </a:r>
          </a:p>
          <a:p>
            <a:pPr lvl="1" indent="-457200">
              <a:spcAft>
                <a:spcPts val="600"/>
              </a:spcAft>
              <a:buFontTx/>
              <a:buAutoNum type="arabicPeriod"/>
            </a:pPr>
            <a:r>
              <a:rPr lang="en-GB" sz="2000" dirty="0"/>
              <a:t>Explain </a:t>
            </a:r>
            <a:r>
              <a:rPr lang="en-US" sz="2000" dirty="0"/>
              <a:t>what is strategic management is,</a:t>
            </a:r>
          </a:p>
          <a:p>
            <a:pPr lvl="1" indent="-457200">
              <a:spcAft>
                <a:spcPts val="600"/>
              </a:spcAft>
              <a:buFontTx/>
              <a:buAutoNum type="arabicPeriod"/>
            </a:pPr>
            <a:r>
              <a:rPr lang="en-GB" sz="2000" dirty="0"/>
              <a:t>Explain </a:t>
            </a:r>
            <a:r>
              <a:rPr lang="en-US" sz="2000" dirty="0"/>
              <a:t>Stages of strategic management </a:t>
            </a:r>
          </a:p>
          <a:p>
            <a:pPr lvl="1" indent="-457200">
              <a:spcAft>
                <a:spcPts val="600"/>
              </a:spcAft>
              <a:buFontTx/>
              <a:buAutoNum type="arabicPeriod"/>
            </a:pPr>
            <a:r>
              <a:rPr lang="en-US" sz="2000" dirty="0"/>
              <a:t>Understand Key terms in strategic management</a:t>
            </a:r>
          </a:p>
          <a:p>
            <a:pPr lvl="1" indent="-457200">
              <a:spcAft>
                <a:spcPts val="600"/>
              </a:spcAft>
              <a:buFontTx/>
              <a:buAutoNum type="arabicPeriod"/>
            </a:pPr>
            <a:r>
              <a:rPr lang="en-GB" sz="2000" dirty="0" smtClean="0"/>
              <a:t>Justify </a:t>
            </a:r>
            <a:r>
              <a:rPr lang="en-GB" sz="2000" dirty="0"/>
              <a:t>why it is important for an organisation to have a viable business model that outlines the organisation’s customer value proposition and its profit formula</a:t>
            </a:r>
            <a:r>
              <a:rPr lang="en-GB" sz="2000" dirty="0" smtClean="0"/>
              <a:t>.</a:t>
            </a:r>
          </a:p>
          <a:p>
            <a:pPr lvl="1" indent="-457200">
              <a:spcAft>
                <a:spcPts val="600"/>
              </a:spcAft>
              <a:buFontTx/>
              <a:buAutoNum type="arabicPeriod"/>
            </a:pPr>
            <a:r>
              <a:rPr lang="en-US" sz="2000" dirty="0" smtClean="0"/>
              <a:t>Explain the  benefits of </a:t>
            </a:r>
            <a:r>
              <a:rPr lang="en-US" sz="2000" dirty="0"/>
              <a:t>strategic management </a:t>
            </a:r>
          </a:p>
          <a:p>
            <a:pPr lvl="1" indent="-457200">
              <a:spcAft>
                <a:spcPts val="600"/>
              </a:spcAft>
              <a:buFontTx/>
              <a:buAutoNum type="arabicPeriod"/>
            </a:pPr>
            <a:endParaRPr lang="en-GB" sz="2000" dirty="0" smtClean="0"/>
          </a:p>
          <a:p>
            <a:pPr marL="285750" indent="-285750"/>
            <a:endParaRPr lang="en-GB" sz="2000" dirty="0" smtClean="0"/>
          </a:p>
          <a:p>
            <a:pPr marL="285750" indent="-285750">
              <a:buFont typeface="Arial" pitchFamily="34" charset="0"/>
              <a:buChar char="•"/>
            </a:pPr>
            <a:endParaRPr lang="en-GB" dirty="0"/>
          </a:p>
          <a:p>
            <a:pPr marL="285750" indent="-285750">
              <a:buFont typeface="Arial" pitchFamily="34" charset="0"/>
              <a:buChar char="•"/>
            </a:pPr>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xmlns="" val="1938619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strategic management</a:t>
            </a:r>
            <a:endParaRPr lang="en-US" dirty="0"/>
          </a:p>
        </p:txBody>
      </p:sp>
      <p:sp>
        <p:nvSpPr>
          <p:cNvPr id="3" name="Content Placeholder 2"/>
          <p:cNvSpPr>
            <a:spLocks noGrp="1"/>
          </p:cNvSpPr>
          <p:nvPr>
            <p:ph idx="1"/>
          </p:nvPr>
        </p:nvSpPr>
        <p:spPr>
          <a:xfrm>
            <a:off x="381000" y="1295400"/>
            <a:ext cx="8305800" cy="4830763"/>
          </a:xfrm>
        </p:spPr>
        <p:txBody>
          <a:bodyPr>
            <a:normAutofit/>
          </a:bodyPr>
          <a:lstStyle/>
          <a:p>
            <a:pPr lvl="1"/>
            <a:r>
              <a:rPr lang="en-US" sz="2000" dirty="0"/>
              <a:t>Clearer sense of strategic vision for the firm.</a:t>
            </a:r>
          </a:p>
          <a:p>
            <a:pPr lvl="1"/>
            <a:r>
              <a:rPr lang="en-US" sz="2000" dirty="0"/>
              <a:t> Sharper focus on what is strategically important.</a:t>
            </a:r>
          </a:p>
          <a:p>
            <a:pPr lvl="1"/>
            <a:r>
              <a:rPr lang="en-US" sz="2000" dirty="0"/>
              <a:t> Improved understanding of a rapidly changing </a:t>
            </a:r>
            <a:r>
              <a:rPr lang="en-US" sz="2000" dirty="0" smtClean="0"/>
              <a:t>environment</a:t>
            </a:r>
            <a:endParaRPr lang="en-US"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0"/>
            <a:ext cx="8839200" cy="83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1766462" y="112383"/>
            <a:ext cx="6768752" cy="584775"/>
          </a:xfrm>
          <a:prstGeom prst="rect">
            <a:avLst/>
          </a:prstGeom>
          <a:noFill/>
        </p:spPr>
        <p:txBody>
          <a:bodyPr wrap="square" rtlCol="0">
            <a:spAutoFit/>
          </a:bodyPr>
          <a:lstStyle/>
          <a:p>
            <a:r>
              <a:rPr lang="en-GB" sz="3200" dirty="0" smtClean="0">
                <a:solidFill>
                  <a:schemeClr val="bg1"/>
                </a:solidFill>
              </a:rPr>
              <a:t>OPENING QUESTION</a:t>
            </a:r>
            <a:endParaRPr lang="en-GB" sz="3200" dirty="0">
              <a:solidFill>
                <a:schemeClr val="bg1"/>
              </a:solidFill>
            </a:endParaRPr>
          </a:p>
        </p:txBody>
      </p:sp>
      <p:sp>
        <p:nvSpPr>
          <p:cNvPr id="9" name="TextBox 8"/>
          <p:cNvSpPr txBox="1"/>
          <p:nvPr/>
        </p:nvSpPr>
        <p:spPr>
          <a:xfrm>
            <a:off x="807308" y="1268760"/>
            <a:ext cx="7955692" cy="4154984"/>
          </a:xfrm>
          <a:prstGeom prst="rect">
            <a:avLst/>
          </a:prstGeom>
          <a:noFill/>
        </p:spPr>
        <p:txBody>
          <a:bodyPr wrap="square" rtlCol="0">
            <a:spAutoFit/>
          </a:bodyPr>
          <a:lstStyle/>
          <a:p>
            <a:pPr marL="285750" indent="-285750">
              <a:buFont typeface="Arial" pitchFamily="34" charset="0"/>
              <a:buChar char="•"/>
            </a:pPr>
            <a:endParaRPr lang="en-GB" dirty="0" smtClean="0"/>
          </a:p>
          <a:p>
            <a:pPr>
              <a:spcAft>
                <a:spcPct val="50000"/>
              </a:spcAft>
              <a:buFont typeface="Arial" pitchFamily="34" charset="0"/>
              <a:buChar char="•"/>
            </a:pPr>
            <a:r>
              <a:rPr lang="en-AU" sz="2000" b="1" dirty="0" smtClean="0"/>
              <a:t> What is strategy? </a:t>
            </a:r>
            <a:endParaRPr lang="en-US" sz="2000" dirty="0" smtClean="0"/>
          </a:p>
          <a:p>
            <a:pPr>
              <a:spcAft>
                <a:spcPct val="50000"/>
              </a:spcAft>
              <a:buFont typeface="Arial" pitchFamily="34" charset="0"/>
              <a:buChar char="•"/>
            </a:pPr>
            <a:r>
              <a:rPr lang="en-US" sz="2000" dirty="0" smtClean="0"/>
              <a:t> Why has Apple been so successful with the iPod, </a:t>
            </a:r>
            <a:r>
              <a:rPr lang="en-US" sz="2000" dirty="0" err="1" smtClean="0"/>
              <a:t>iTouch</a:t>
            </a:r>
            <a:r>
              <a:rPr lang="en-US" sz="2000" dirty="0" smtClean="0"/>
              <a:t>, </a:t>
            </a:r>
            <a:r>
              <a:rPr lang="en-US" sz="2000" dirty="0" err="1" smtClean="0"/>
              <a:t>iPhone</a:t>
            </a:r>
            <a:r>
              <a:rPr lang="en-US" sz="2000" dirty="0" smtClean="0"/>
              <a:t>?</a:t>
            </a:r>
          </a:p>
          <a:p>
            <a:pPr>
              <a:spcAft>
                <a:spcPct val="50000"/>
              </a:spcAft>
              <a:buFont typeface="Arial" pitchFamily="34" charset="0"/>
              <a:buChar char="•"/>
            </a:pPr>
            <a:r>
              <a:rPr lang="en-US" sz="2000" dirty="0" smtClean="0"/>
              <a:t> Why has McDonald’s healthier menu been effective?</a:t>
            </a:r>
          </a:p>
          <a:p>
            <a:pPr>
              <a:spcAft>
                <a:spcPct val="50000"/>
              </a:spcAft>
              <a:buFont typeface="Arial" pitchFamily="34" charset="0"/>
              <a:buChar char="•"/>
            </a:pPr>
            <a:r>
              <a:rPr lang="en-US" sz="2000" dirty="0" smtClean="0"/>
              <a:t> Why is Ethiopia successful in aviation industry?</a:t>
            </a:r>
          </a:p>
          <a:p>
            <a:pPr marL="285750" indent="-285750">
              <a:buFont typeface="Arial" pitchFamily="34" charset="0"/>
              <a:buChar char="•"/>
            </a:pPr>
            <a:endParaRPr lang="en-GB" dirty="0"/>
          </a:p>
          <a:p>
            <a:pPr marL="285750" indent="-285750">
              <a:buFont typeface="Arial" pitchFamily="34" charset="0"/>
              <a:buChar char="•"/>
            </a:pPr>
            <a:endParaRPr lang="en-GB" dirty="0" smtClean="0"/>
          </a:p>
          <a:p>
            <a:pPr marL="285750" indent="-285750">
              <a:buFont typeface="Arial" pitchFamily="34" charset="0"/>
              <a:buChar char="•"/>
            </a:pPr>
            <a:endParaRPr lang="en-GB" dirty="0"/>
          </a:p>
          <a:p>
            <a:pPr marL="285750" indent="-285750">
              <a:buFont typeface="Arial" pitchFamily="34" charset="0"/>
              <a:buChar char="•"/>
            </a:pPr>
            <a:endParaRPr lang="en-GB" dirty="0" smtClean="0"/>
          </a:p>
          <a:p>
            <a:pPr marL="285750" indent="-285750">
              <a:buFont typeface="Arial" pitchFamily="34" charset="0"/>
              <a:buChar char="•"/>
            </a:pPr>
            <a:endParaRPr lang="en-GB" dirty="0"/>
          </a:p>
          <a:p>
            <a:pPr marL="285750" indent="-285750">
              <a:buFont typeface="Arial" pitchFamily="34" charset="0"/>
              <a:buChar char="•"/>
            </a:pPr>
            <a:endParaRPr lang="en-GB" dirty="0" smtClean="0"/>
          </a:p>
          <a:p>
            <a:pPr marL="285750" indent="-285750">
              <a:buFont typeface="Arial" pitchFamily="34" charset="0"/>
              <a:buChar char="•"/>
            </a:pPr>
            <a:endParaRPr lang="en-GB" dirty="0"/>
          </a:p>
        </p:txBody>
      </p:sp>
    </p:spTree>
    <p:extLst>
      <p:ext uri="{BB962C8B-B14F-4D97-AF65-F5344CB8AC3E}">
        <p14:creationId xmlns:p14="http://schemas.microsoft.com/office/powerpoint/2010/main" xmlns="" val="463321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0"/>
            <a:ext cx="8382000" cy="83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09600" y="112383"/>
            <a:ext cx="7925614" cy="584775"/>
          </a:xfrm>
          <a:prstGeom prst="rect">
            <a:avLst/>
          </a:prstGeom>
          <a:noFill/>
        </p:spPr>
        <p:txBody>
          <a:bodyPr wrap="square" rtlCol="0">
            <a:spAutoFit/>
          </a:bodyPr>
          <a:lstStyle/>
          <a:p>
            <a:r>
              <a:rPr lang="en-GB" sz="3200" dirty="0" smtClean="0">
                <a:solidFill>
                  <a:schemeClr val="bg1"/>
                </a:solidFill>
              </a:rPr>
              <a:t>Definition </a:t>
            </a:r>
            <a:endParaRPr lang="en-GB" sz="3200" dirty="0">
              <a:solidFill>
                <a:schemeClr val="bg1"/>
              </a:solidFill>
            </a:endParaRPr>
          </a:p>
        </p:txBody>
      </p:sp>
      <p:sp>
        <p:nvSpPr>
          <p:cNvPr id="9" name="TextBox 8"/>
          <p:cNvSpPr txBox="1"/>
          <p:nvPr/>
        </p:nvSpPr>
        <p:spPr>
          <a:xfrm>
            <a:off x="533400" y="1143000"/>
            <a:ext cx="8305800" cy="5940088"/>
          </a:xfrm>
          <a:prstGeom prst="rect">
            <a:avLst/>
          </a:prstGeom>
          <a:noFill/>
        </p:spPr>
        <p:txBody>
          <a:bodyPr wrap="square" rtlCol="0">
            <a:spAutoFit/>
          </a:bodyPr>
          <a:lstStyle/>
          <a:p>
            <a:pPr>
              <a:buFont typeface="Arial" pitchFamily="34" charset="0"/>
              <a:buChar char="•"/>
            </a:pPr>
            <a:r>
              <a:rPr lang="en-AU" sz="2800" dirty="0" smtClean="0"/>
              <a:t>Strategy as a decision-making process is defined as:</a:t>
            </a:r>
          </a:p>
          <a:p>
            <a:pPr>
              <a:buNone/>
            </a:pPr>
            <a:r>
              <a:rPr lang="en-AU" sz="2800" i="1" dirty="0" smtClean="0">
                <a:solidFill>
                  <a:srgbClr val="0070C0"/>
                </a:solidFill>
              </a:rPr>
              <a:t>    Those decisions which have high medium-term to long-term impact on the activities of the organisation, including the analysis leading to the resourcing and implementation of those decisions, to create value for customers and key stakeholders and to outperform competitors</a:t>
            </a:r>
            <a:endParaRPr lang="en-US" sz="2800" dirty="0" smtClean="0">
              <a:effectLst/>
            </a:endParaRPr>
          </a:p>
          <a:p>
            <a:pPr marL="285750" indent="-285750">
              <a:buFont typeface="Arial" pitchFamily="34" charset="0"/>
              <a:buChar char="•"/>
            </a:pPr>
            <a:r>
              <a:rPr lang="en-US" sz="2000" dirty="0" smtClean="0"/>
              <a:t>Finding ways to respond to competitors, and cope with change is strategy.</a:t>
            </a:r>
          </a:p>
          <a:p>
            <a:pPr marL="285750" indent="-285750"/>
            <a:endParaRPr lang="en-GB" sz="2000" dirty="0" smtClean="0"/>
          </a:p>
          <a:p>
            <a:pPr marL="285750" indent="-285750">
              <a:buFont typeface="Arial" pitchFamily="34" charset="0"/>
              <a:buChar char="•"/>
            </a:pPr>
            <a:endParaRPr lang="en-GB" dirty="0"/>
          </a:p>
          <a:p>
            <a:pPr marL="285750" indent="-285750">
              <a:buFont typeface="Arial" pitchFamily="34" charset="0"/>
              <a:buChar char="•"/>
            </a:pPr>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xmlns="" val="541464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0"/>
            <a:ext cx="8382000" cy="83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914400" y="112383"/>
            <a:ext cx="7620814" cy="584775"/>
          </a:xfrm>
          <a:prstGeom prst="rect">
            <a:avLst/>
          </a:prstGeom>
          <a:noFill/>
        </p:spPr>
        <p:txBody>
          <a:bodyPr wrap="square" rtlCol="0">
            <a:spAutoFit/>
          </a:bodyPr>
          <a:lstStyle/>
          <a:p>
            <a:pPr algn="r"/>
            <a:r>
              <a:rPr lang="en-GB" sz="3200" dirty="0" smtClean="0">
                <a:solidFill>
                  <a:schemeClr val="bg1"/>
                </a:solidFill>
              </a:rPr>
              <a:t>Cont...</a:t>
            </a:r>
            <a:endParaRPr lang="en-GB" sz="3200" dirty="0">
              <a:solidFill>
                <a:schemeClr val="bg1"/>
              </a:solidFill>
            </a:endParaRPr>
          </a:p>
        </p:txBody>
      </p:sp>
      <p:sp>
        <p:nvSpPr>
          <p:cNvPr id="9" name="TextBox 8"/>
          <p:cNvSpPr txBox="1"/>
          <p:nvPr/>
        </p:nvSpPr>
        <p:spPr>
          <a:xfrm>
            <a:off x="457200" y="1066800"/>
            <a:ext cx="8244408" cy="6771084"/>
          </a:xfrm>
          <a:prstGeom prst="rect">
            <a:avLst/>
          </a:prstGeom>
          <a:noFill/>
        </p:spPr>
        <p:txBody>
          <a:bodyPr wrap="square" rtlCol="0">
            <a:spAutoFit/>
          </a:bodyPr>
          <a:lstStyle/>
          <a:p>
            <a:r>
              <a:rPr lang="en-AU" sz="2800" dirty="0" smtClean="0"/>
              <a:t>Strategy is about</a:t>
            </a:r>
          </a:p>
          <a:p>
            <a:pPr lvl="1">
              <a:buFont typeface="Wingdings" pitchFamily="2" charset="2"/>
              <a:buChar char="ü"/>
            </a:pPr>
            <a:r>
              <a:rPr lang="en-AU" sz="2800" dirty="0" smtClean="0"/>
              <a:t>decision making</a:t>
            </a:r>
          </a:p>
          <a:p>
            <a:pPr lvl="1">
              <a:buFont typeface="Wingdings" pitchFamily="2" charset="2"/>
              <a:buChar char="ü"/>
            </a:pPr>
            <a:r>
              <a:rPr lang="en-AU" sz="2800" dirty="0" smtClean="0"/>
              <a:t>long-term impacts</a:t>
            </a:r>
          </a:p>
          <a:p>
            <a:pPr lvl="1">
              <a:buFont typeface="Wingdings" pitchFamily="2" charset="2"/>
              <a:buChar char="ü"/>
            </a:pPr>
            <a:r>
              <a:rPr lang="en-AU" sz="2800" dirty="0" smtClean="0"/>
              <a:t>integration and focus</a:t>
            </a:r>
          </a:p>
          <a:p>
            <a:pPr lvl="1">
              <a:buFont typeface="Wingdings" pitchFamily="2" charset="2"/>
              <a:buChar char="ü"/>
            </a:pPr>
            <a:r>
              <a:rPr lang="en-AU" sz="2800" dirty="0" smtClean="0"/>
              <a:t>implementation of decisions</a:t>
            </a:r>
          </a:p>
          <a:p>
            <a:pPr lvl="1">
              <a:buFont typeface="Wingdings" pitchFamily="2" charset="2"/>
              <a:buChar char="ü"/>
            </a:pPr>
            <a:r>
              <a:rPr lang="en-AU" sz="2800" dirty="0" smtClean="0"/>
              <a:t>creating value for customers and key stakeholders</a:t>
            </a:r>
          </a:p>
          <a:p>
            <a:pPr lvl="1"/>
            <a:r>
              <a:rPr lang="en-AU" sz="2800" dirty="0" smtClean="0"/>
              <a:t>outperforming competitors</a:t>
            </a:r>
          </a:p>
          <a:p>
            <a:pPr lvl="1">
              <a:buNone/>
            </a:pPr>
            <a:endParaRPr lang="en-AU" sz="2800" dirty="0" smtClean="0"/>
          </a:p>
          <a:p>
            <a:r>
              <a:rPr lang="en-AU" sz="2800" dirty="0" smtClean="0"/>
              <a:t>Needed by all organisations, not just companies or profit-making entities</a:t>
            </a:r>
            <a:endParaRPr lang="en-GB" sz="2800" dirty="0" smtClean="0"/>
          </a:p>
          <a:p>
            <a:pPr marL="285750" indent="-285750">
              <a:buFont typeface="Arial" pitchFamily="34" charset="0"/>
              <a:buChar char="•"/>
            </a:pPr>
            <a:endParaRPr lang="en-GB" sz="2800" dirty="0"/>
          </a:p>
          <a:p>
            <a:pPr marL="285750" indent="-285750">
              <a:buFont typeface="Arial" pitchFamily="34" charset="0"/>
              <a:buChar char="•"/>
            </a:pPr>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xmlns="" val="541464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0"/>
            <a:ext cx="8915400" cy="83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1766462" y="112383"/>
            <a:ext cx="6768752" cy="584775"/>
          </a:xfrm>
          <a:prstGeom prst="rect">
            <a:avLst/>
          </a:prstGeom>
          <a:noFill/>
        </p:spPr>
        <p:txBody>
          <a:bodyPr wrap="square" rtlCol="0">
            <a:spAutoFit/>
          </a:bodyPr>
          <a:lstStyle/>
          <a:p>
            <a:pPr algn="r"/>
            <a:r>
              <a:rPr lang="en-GB" sz="3200" dirty="0" smtClean="0">
                <a:solidFill>
                  <a:schemeClr val="bg1"/>
                </a:solidFill>
              </a:rPr>
              <a:t>Cont...</a:t>
            </a:r>
            <a:endParaRPr lang="en-GB" sz="3200" dirty="0">
              <a:solidFill>
                <a:schemeClr val="bg1"/>
              </a:solidFill>
            </a:endParaRPr>
          </a:p>
        </p:txBody>
      </p:sp>
      <p:sp>
        <p:nvSpPr>
          <p:cNvPr id="9" name="TextBox 8"/>
          <p:cNvSpPr txBox="1"/>
          <p:nvPr/>
        </p:nvSpPr>
        <p:spPr>
          <a:xfrm>
            <a:off x="899592" y="1628799"/>
            <a:ext cx="7416824" cy="5336846"/>
          </a:xfrm>
          <a:prstGeom prst="rect">
            <a:avLst/>
          </a:prstGeom>
          <a:noFill/>
        </p:spPr>
        <p:txBody>
          <a:bodyPr wrap="square" rtlCol="0">
            <a:spAutoFit/>
          </a:bodyPr>
          <a:lstStyle/>
          <a:p>
            <a:pPr marL="282575" indent="-282575">
              <a:spcBef>
                <a:spcPct val="30000"/>
              </a:spcBef>
            </a:pPr>
            <a:r>
              <a:rPr lang="en-US" sz="2400" b="1" dirty="0" smtClean="0">
                <a:effectLst/>
              </a:rPr>
              <a:t>Strategy is all about </a:t>
            </a:r>
            <a:r>
              <a:rPr lang="en-US" sz="2400" b="1" i="1" dirty="0" smtClean="0">
                <a:solidFill>
                  <a:srgbClr val="CC6600"/>
                </a:solidFill>
                <a:effectLst/>
              </a:rPr>
              <a:t>How</a:t>
            </a:r>
            <a:r>
              <a:rPr lang="en-US" sz="2400" b="1" dirty="0" smtClean="0">
                <a:effectLst/>
              </a:rPr>
              <a:t>:</a:t>
            </a:r>
          </a:p>
          <a:p>
            <a:pPr marL="576263" lvl="1" indent="-285750">
              <a:spcBef>
                <a:spcPct val="30000"/>
              </a:spcBef>
              <a:buFont typeface="Arial" pitchFamily="34" charset="0"/>
              <a:buChar char="•"/>
            </a:pPr>
            <a:r>
              <a:rPr lang="en-US" sz="2400" b="1" i="1" dirty="0" smtClean="0">
                <a:solidFill>
                  <a:srgbClr val="CC6600"/>
                </a:solidFill>
                <a:effectLst/>
              </a:rPr>
              <a:t>How</a:t>
            </a:r>
            <a:r>
              <a:rPr lang="en-US" sz="2400" dirty="0" smtClean="0">
                <a:effectLst/>
              </a:rPr>
              <a:t> to outcompete rivals.</a:t>
            </a:r>
          </a:p>
          <a:p>
            <a:pPr marL="576263" lvl="1" indent="-285750">
              <a:spcBef>
                <a:spcPct val="30000"/>
              </a:spcBef>
              <a:buFont typeface="Arial" pitchFamily="34" charset="0"/>
              <a:buChar char="•"/>
            </a:pPr>
            <a:r>
              <a:rPr lang="en-US" sz="2400" b="1" i="1" dirty="0" smtClean="0">
                <a:solidFill>
                  <a:srgbClr val="CC6600"/>
                </a:solidFill>
                <a:effectLst/>
              </a:rPr>
              <a:t>How</a:t>
            </a:r>
            <a:r>
              <a:rPr lang="en-US" sz="2400" dirty="0" smtClean="0">
                <a:effectLst/>
              </a:rPr>
              <a:t> to respond to economic and market conditions and growth opportunities.</a:t>
            </a:r>
          </a:p>
          <a:p>
            <a:pPr marL="576263" lvl="1" indent="-285750">
              <a:spcBef>
                <a:spcPct val="30000"/>
              </a:spcBef>
              <a:buFont typeface="Arial" pitchFamily="34" charset="0"/>
              <a:buChar char="•"/>
            </a:pPr>
            <a:r>
              <a:rPr lang="en-US" sz="2400" b="1" i="1" dirty="0" smtClean="0">
                <a:solidFill>
                  <a:srgbClr val="CC6600"/>
                </a:solidFill>
                <a:effectLst/>
              </a:rPr>
              <a:t>How</a:t>
            </a:r>
            <a:r>
              <a:rPr lang="en-US" sz="2400" dirty="0" smtClean="0">
                <a:effectLst/>
              </a:rPr>
              <a:t> to manage functional pieces of the business.</a:t>
            </a:r>
          </a:p>
          <a:p>
            <a:pPr marL="576263" lvl="1" indent="-285750">
              <a:spcBef>
                <a:spcPct val="30000"/>
              </a:spcBef>
              <a:buFont typeface="Arial" pitchFamily="34" charset="0"/>
              <a:buChar char="•"/>
            </a:pPr>
            <a:r>
              <a:rPr lang="en-US" sz="2400" b="1" i="1" dirty="0" smtClean="0">
                <a:solidFill>
                  <a:srgbClr val="CC6600"/>
                </a:solidFill>
                <a:effectLst/>
              </a:rPr>
              <a:t>How</a:t>
            </a:r>
            <a:r>
              <a:rPr lang="en-US" sz="2400" b="1" dirty="0" smtClean="0">
                <a:solidFill>
                  <a:srgbClr val="CC3300"/>
                </a:solidFill>
                <a:effectLst/>
              </a:rPr>
              <a:t> </a:t>
            </a:r>
            <a:r>
              <a:rPr lang="en-US" sz="2400" dirty="0" smtClean="0">
                <a:effectLst/>
              </a:rPr>
              <a:t>to improve the firm’s financial and market performance.</a:t>
            </a:r>
          </a:p>
          <a:p>
            <a:pPr marL="285750" indent="-285750">
              <a:buFont typeface="Arial" pitchFamily="34" charset="0"/>
              <a:buChar char="•"/>
            </a:pPr>
            <a:endParaRPr lang="en-GB" dirty="0" smtClean="0"/>
          </a:p>
          <a:p>
            <a:pPr marL="285750" indent="-285750">
              <a:buFont typeface="Arial" pitchFamily="34" charset="0"/>
              <a:buChar char="•"/>
            </a:pPr>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xmlns="" val="608717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xfrm>
            <a:off x="6553200" y="6245225"/>
            <a:ext cx="2133600" cy="476250"/>
          </a:xfrm>
          <a:noFill/>
        </p:spPr>
        <p:txBody>
          <a:bodyPr/>
          <a:lstStyle/>
          <a:p>
            <a:fld id="{2B8A7FAD-37FB-4D62-B436-4EB6B58F9275}" type="slidenum">
              <a:rPr lang="en-US" smtClean="0"/>
              <a:pPr/>
              <a:t>8</a:t>
            </a:fld>
            <a:endParaRPr lang="en-US" smtClean="0"/>
          </a:p>
        </p:txBody>
      </p:sp>
      <p:sp>
        <p:nvSpPr>
          <p:cNvPr id="9220" name="Rectangle 2"/>
          <p:cNvSpPr>
            <a:spLocks noGrp="1" noChangeArrowheads="1"/>
          </p:cNvSpPr>
          <p:nvPr>
            <p:ph type="title"/>
          </p:nvPr>
        </p:nvSpPr>
        <p:spPr/>
        <p:txBody>
          <a:bodyPr/>
          <a:lstStyle/>
          <a:p>
            <a:pPr eaLnBrk="1" hangingPunct="1">
              <a:spcAft>
                <a:spcPct val="40000"/>
              </a:spcAft>
              <a:defRPr/>
            </a:pPr>
            <a:r>
              <a:rPr lang="en-US" sz="4000" smtClean="0"/>
              <a:t>What is Strategic Management?</a:t>
            </a:r>
          </a:p>
        </p:txBody>
      </p:sp>
      <p:sp>
        <p:nvSpPr>
          <p:cNvPr id="54276" name="Rectangle 3"/>
          <p:cNvSpPr>
            <a:spLocks noGrp="1" noChangeArrowheads="1"/>
          </p:cNvSpPr>
          <p:nvPr>
            <p:ph type="body" idx="1"/>
          </p:nvPr>
        </p:nvSpPr>
        <p:spPr>
          <a:xfrm>
            <a:off x="609600" y="1447800"/>
            <a:ext cx="8077200" cy="5105400"/>
          </a:xfrm>
        </p:spPr>
        <p:txBody>
          <a:bodyPr>
            <a:normAutofit fontScale="70000" lnSpcReduction="20000"/>
          </a:bodyPr>
          <a:lstStyle/>
          <a:p>
            <a:r>
              <a:rPr lang="en-US" i="1" dirty="0" smtClean="0"/>
              <a:t>The art and science of formulating, implementing, </a:t>
            </a:r>
            <a:r>
              <a:rPr lang="en-US" dirty="0" smtClean="0"/>
              <a:t>and evaluating cross-functional decisions that enable an organization to achieve its objectives</a:t>
            </a:r>
          </a:p>
          <a:p>
            <a:pPr eaLnBrk="1" hangingPunct="1"/>
            <a:r>
              <a:rPr lang="en-US" b="1" i="1" dirty="0" smtClean="0"/>
              <a:t>Plans and actions that lead to superior competitive standing</a:t>
            </a:r>
          </a:p>
          <a:p>
            <a:pPr lvl="1" eaLnBrk="1" hangingPunct="1">
              <a:spcAft>
                <a:spcPct val="30000"/>
              </a:spcAft>
              <a:buFont typeface="Wingdings" pitchFamily="2" charset="2"/>
              <a:buChar char="Ø"/>
            </a:pPr>
            <a:r>
              <a:rPr lang="en-US" dirty="0" smtClean="0"/>
              <a:t>Who are our competitors and what are their strengths and weaknesses?</a:t>
            </a:r>
          </a:p>
          <a:p>
            <a:pPr lvl="1" eaLnBrk="1" hangingPunct="1">
              <a:spcAft>
                <a:spcPct val="30000"/>
              </a:spcAft>
              <a:buFont typeface="Wingdings" pitchFamily="2" charset="2"/>
              <a:buChar char="Ø"/>
            </a:pPr>
            <a:r>
              <a:rPr lang="en-US" dirty="0" smtClean="0"/>
              <a:t>Who are our customers?</a:t>
            </a:r>
          </a:p>
          <a:p>
            <a:pPr lvl="1" eaLnBrk="1" hangingPunct="1">
              <a:spcAft>
                <a:spcPct val="30000"/>
              </a:spcAft>
              <a:buFont typeface="Wingdings" pitchFamily="2" charset="2"/>
              <a:buChar char="Ø"/>
            </a:pPr>
            <a:r>
              <a:rPr lang="en-US" dirty="0" smtClean="0"/>
              <a:t>What products or services should we offer?</a:t>
            </a:r>
          </a:p>
          <a:p>
            <a:pPr lvl="1" eaLnBrk="1" hangingPunct="1">
              <a:spcAft>
                <a:spcPct val="30000"/>
              </a:spcAft>
              <a:buFont typeface="Wingdings" pitchFamily="2" charset="2"/>
              <a:buChar char="Ø"/>
            </a:pPr>
            <a:r>
              <a:rPr lang="en-US" dirty="0" smtClean="0"/>
              <a:t>What does the future hold for our industry?</a:t>
            </a:r>
          </a:p>
          <a:p>
            <a:pPr lvl="1" eaLnBrk="1" hangingPunct="1">
              <a:spcAft>
                <a:spcPct val="30000"/>
              </a:spcAft>
              <a:buFont typeface="Wingdings" pitchFamily="2" charset="2"/>
              <a:buChar char="Ø"/>
            </a:pPr>
            <a:r>
              <a:rPr lang="en-US" dirty="0" smtClean="0"/>
              <a:t>How can we change the rules of the game?</a:t>
            </a:r>
          </a:p>
          <a:p>
            <a:r>
              <a:rPr lang="en-US" b="1" dirty="0"/>
              <a:t>Strategic management is a set of managerial decisions and actions that determines the </a:t>
            </a:r>
            <a:r>
              <a:rPr lang="en-US" b="1" dirty="0" smtClean="0"/>
              <a:t>long run </a:t>
            </a:r>
            <a:r>
              <a:rPr lang="en-US" dirty="0" smtClean="0"/>
              <a:t>performance </a:t>
            </a:r>
            <a:r>
              <a:rPr lang="en-US" dirty="0"/>
              <a:t>of a corporation.</a:t>
            </a:r>
            <a:endParaRPr lang="en-US" dirty="0" smtClean="0"/>
          </a:p>
        </p:txBody>
      </p:sp>
      <p:sp>
        <p:nvSpPr>
          <p:cNvPr id="5427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533400" y="457200"/>
            <a:ext cx="8610600" cy="896938"/>
          </a:xfrm>
        </p:spPr>
        <p:txBody>
          <a:bodyPr>
            <a:normAutofit fontScale="90000"/>
          </a:bodyPr>
          <a:lstStyle/>
          <a:p>
            <a:pPr eaLnBrk="1" hangingPunct="1">
              <a:spcAft>
                <a:spcPct val="40000"/>
              </a:spcAft>
              <a:defRPr/>
            </a:pPr>
            <a:r>
              <a:rPr lang="en-US" sz="3600" dirty="0" smtClean="0"/>
              <a:t>The Strategic </a:t>
            </a:r>
            <a:br>
              <a:rPr lang="en-US" sz="3600" dirty="0" smtClean="0"/>
            </a:br>
            <a:r>
              <a:rPr lang="en-US" sz="3600" dirty="0" smtClean="0"/>
              <a:t>Management Process</a:t>
            </a:r>
          </a:p>
        </p:txBody>
      </p:sp>
      <p:pic>
        <p:nvPicPr>
          <p:cNvPr id="58371" name="Picture 4" descr="95840_e0702"/>
          <p:cNvPicPr>
            <a:picLocks noChangeAspect="1" noChangeArrowheads="1"/>
          </p:cNvPicPr>
          <p:nvPr/>
        </p:nvPicPr>
        <p:blipFill>
          <a:blip r:embed="rId3" cstate="print"/>
          <a:srcRect/>
          <a:stretch>
            <a:fillRect/>
          </a:stretch>
        </p:blipFill>
        <p:spPr bwMode="auto">
          <a:xfrm>
            <a:off x="222250" y="1752600"/>
            <a:ext cx="8839200" cy="5105400"/>
          </a:xfrm>
          <a:prstGeom prst="rect">
            <a:avLst/>
          </a:prstGeom>
          <a:noFill/>
          <a:ln w="9525">
            <a:noFill/>
            <a:miter lim="800000"/>
            <a:headEnd/>
            <a:tailEnd/>
          </a:ln>
        </p:spPr>
      </p:pic>
      <p:sp>
        <p:nvSpPr>
          <p:cNvPr id="58372"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1404</Words>
  <Application>Microsoft Office PowerPoint</Application>
  <PresentationFormat>On-screen Show (4:3)</PresentationFormat>
  <Paragraphs>225</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Strategic Management  MGMT 462</vt:lpstr>
      <vt:lpstr>PART ONE: OVERVIEW OF STRATEGIC MANAGEMENT </vt:lpstr>
      <vt:lpstr>Slide 3</vt:lpstr>
      <vt:lpstr>Slide 4</vt:lpstr>
      <vt:lpstr>Slide 5</vt:lpstr>
      <vt:lpstr>Slide 6</vt:lpstr>
      <vt:lpstr>Slide 7</vt:lpstr>
      <vt:lpstr>What is Strategic Management?</vt:lpstr>
      <vt:lpstr>The Strategic  Management Process</vt:lpstr>
      <vt:lpstr>Stages of Strategic Management</vt:lpstr>
      <vt:lpstr>Cont…</vt:lpstr>
      <vt:lpstr>Slide 12</vt:lpstr>
      <vt:lpstr>Slide 13</vt:lpstr>
      <vt:lpstr>Slide 14</vt:lpstr>
      <vt:lpstr>Key Terms in Strategic Management</vt:lpstr>
      <vt:lpstr>Cont..</vt:lpstr>
      <vt:lpstr>Slide 17</vt:lpstr>
      <vt:lpstr>Slide 18</vt:lpstr>
      <vt:lpstr>Cont…</vt:lpstr>
      <vt:lpstr>Slide 20</vt:lpstr>
      <vt:lpstr>Cont..</vt:lpstr>
      <vt:lpstr>Slide 22</vt:lpstr>
      <vt:lpstr>Cont--</vt:lpstr>
      <vt:lpstr>Cont…</vt:lpstr>
      <vt:lpstr>Cont..</vt:lpstr>
      <vt:lpstr>Strategic Management Model</vt:lpstr>
      <vt:lpstr>Slide 27</vt:lpstr>
      <vt:lpstr>Slide 28</vt:lpstr>
      <vt:lpstr>Purpose of Strategy</vt:lpstr>
      <vt:lpstr>Benefits of strategic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MGMT 462</dc:title>
  <dc:creator>USER</dc:creator>
  <cp:lastModifiedBy>USER</cp:lastModifiedBy>
  <cp:revision>5</cp:revision>
  <dcterms:created xsi:type="dcterms:W3CDTF">2016-09-01T14:57:22Z</dcterms:created>
  <dcterms:modified xsi:type="dcterms:W3CDTF">2016-09-24T13:03:31Z</dcterms:modified>
</cp:coreProperties>
</file>