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43" r:id="rId3"/>
    <p:sldId id="259" r:id="rId4"/>
    <p:sldId id="344" r:id="rId5"/>
    <p:sldId id="345" r:id="rId6"/>
    <p:sldId id="346" r:id="rId7"/>
    <p:sldId id="349" r:id="rId8"/>
    <p:sldId id="347" r:id="rId9"/>
    <p:sldId id="336" r:id="rId10"/>
    <p:sldId id="348" r:id="rId11"/>
    <p:sldId id="337" r:id="rId12"/>
    <p:sldId id="338" r:id="rId13"/>
    <p:sldId id="339" r:id="rId14"/>
    <p:sldId id="340" r:id="rId15"/>
    <p:sldId id="341" r:id="rId16"/>
    <p:sldId id="342" r:id="rId17"/>
    <p:sldId id="315" r:id="rId18"/>
    <p:sldId id="269" r:id="rId19"/>
    <p:sldId id="316" r:id="rId20"/>
    <p:sldId id="350" r:id="rId21"/>
    <p:sldId id="317" r:id="rId22"/>
    <p:sldId id="351" r:id="rId23"/>
    <p:sldId id="318" r:id="rId24"/>
    <p:sldId id="319" r:id="rId25"/>
    <p:sldId id="320" r:id="rId26"/>
    <p:sldId id="280" r:id="rId27"/>
    <p:sldId id="321" r:id="rId28"/>
    <p:sldId id="322" r:id="rId29"/>
    <p:sldId id="323" r:id="rId30"/>
    <p:sldId id="357" r:id="rId31"/>
    <p:sldId id="329" r:id="rId32"/>
    <p:sldId id="324" r:id="rId33"/>
    <p:sldId id="325" r:id="rId34"/>
    <p:sldId id="326" r:id="rId35"/>
    <p:sldId id="327" r:id="rId36"/>
    <p:sldId id="352" r:id="rId37"/>
    <p:sldId id="355" r:id="rId38"/>
    <p:sldId id="356" r:id="rId39"/>
    <p:sldId id="353" r:id="rId40"/>
    <p:sldId id="354" r:id="rId41"/>
    <p:sldId id="283" r:id="rId42"/>
    <p:sldId id="287" r:id="rId43"/>
    <p:sldId id="288" r:id="rId44"/>
    <p:sldId id="289" r:id="rId45"/>
    <p:sldId id="290" r:id="rId46"/>
    <p:sldId id="291" r:id="rId47"/>
    <p:sldId id="292" r:id="rId48"/>
    <p:sldId id="335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30" r:id="rId59"/>
    <p:sldId id="331" r:id="rId60"/>
    <p:sldId id="33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FF8D6-1169-487A-B65C-A64EBF845118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8AD7-4E27-4D7B-A978-E34685BFB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E13BC-509E-4BE9-B4C8-7A0A5128A945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D3948-01DF-43FB-85DD-93F84F9BAEEE}" type="slidenum">
              <a:rPr lang="en-IE"/>
              <a:pPr/>
              <a:t>27</a:t>
            </a:fld>
            <a:endParaRPr lang="en-I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8A223-9B8D-479C-9786-4AE71A6A4852}" type="slidenum">
              <a:rPr lang="en-IE"/>
              <a:pPr/>
              <a:t>28</a:t>
            </a:fld>
            <a:endParaRPr lang="en-I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3EF34-3634-4F3C-B585-D990B1B1CAE4}" type="slidenum">
              <a:rPr lang="en-IE"/>
              <a:pPr/>
              <a:t>29</a:t>
            </a:fld>
            <a:endParaRPr lang="en-IE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D59F1-B217-48A0-8808-BF0FD5C8CC22}" type="slidenum">
              <a:rPr lang="en-IE"/>
              <a:pPr/>
              <a:t>32</a:t>
            </a:fld>
            <a:endParaRPr lang="en-I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8F804-2FE2-47A0-AE33-3E4606364FF8}" type="slidenum">
              <a:rPr lang="en-IE"/>
              <a:pPr/>
              <a:t>33</a:t>
            </a:fld>
            <a:endParaRPr lang="en-IE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D8053-4C87-4717-B449-24A9D636417B}" type="slidenum">
              <a:rPr lang="en-IE"/>
              <a:pPr/>
              <a:t>34</a:t>
            </a:fld>
            <a:endParaRPr lang="en-I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BD0D4-91FD-4101-AE90-4E0A8946F479}" type="slidenum">
              <a:rPr lang="en-IE"/>
              <a:pPr/>
              <a:t>35</a:t>
            </a:fld>
            <a:endParaRPr lang="en-I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CE200-F265-47BC-8FB0-97E74D1CA743}" type="slidenum">
              <a:rPr lang="en-US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10C77C-CD44-4944-83F6-45DB168EC8CD}" type="slidenum">
              <a:rPr lang="en-US">
                <a:latin typeface="Times New Roman" charset="0"/>
              </a:rPr>
              <a:pPr/>
              <a:t>51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787903-B099-4B88-B454-0F6E910D564E}" type="slidenum">
              <a:rPr lang="en-US">
                <a:latin typeface="Arial" charset="0"/>
              </a:rPr>
              <a:pPr/>
              <a:t>53</a:t>
            </a:fld>
            <a:endParaRPr lang="en-US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A51CF-6E34-46AB-9B89-4D5514995A02}" type="slidenum">
              <a:rPr lang="en-IE"/>
              <a:pPr/>
              <a:t>17</a:t>
            </a:fld>
            <a:endParaRPr lang="en-I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0C6A5-25D6-45CD-A992-EF46EF9F40CD}" type="slidenum">
              <a:rPr lang="en-IE"/>
              <a:pPr/>
              <a:t>58</a:t>
            </a:fld>
            <a:endParaRPr lang="en-I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2D065-0707-458E-A50E-6169A703E6B9}" type="slidenum">
              <a:rPr lang="en-IE"/>
              <a:pPr/>
              <a:t>59</a:t>
            </a:fld>
            <a:endParaRPr lang="en-IE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E36FD-7BD1-41EB-A10D-BEBBB44B6BEC}" type="slidenum">
              <a:rPr lang="en-IE"/>
              <a:pPr/>
              <a:t>60</a:t>
            </a:fld>
            <a:endParaRPr lang="en-IE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A137C-E0BF-4479-879F-F627B4E5D79B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CB201-CB60-49D2-9966-9012390AF80A}" type="slidenum">
              <a:rPr lang="en-IE"/>
              <a:pPr/>
              <a:t>19</a:t>
            </a:fld>
            <a:endParaRPr lang="en-I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7A6DB-4019-410E-A6DF-F2FA75C8F870}" type="slidenum">
              <a:rPr lang="en-IE"/>
              <a:pPr/>
              <a:t>21</a:t>
            </a:fld>
            <a:endParaRPr lang="en-IE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6440C-238E-4023-9D3A-0A01C0331074}" type="slidenum">
              <a:rPr lang="en-IE"/>
              <a:pPr/>
              <a:t>23</a:t>
            </a:fld>
            <a:endParaRPr lang="en-I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90651-E069-4FAC-A6E4-F9AFBA2DEA32}" type="slidenum">
              <a:rPr lang="en-IE"/>
              <a:pPr/>
              <a:t>24</a:t>
            </a:fld>
            <a:endParaRPr lang="en-IE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40375-9094-4CAB-83E0-5990B3809BAE}" type="slidenum">
              <a:rPr lang="en-IE"/>
              <a:pPr/>
              <a:t>25</a:t>
            </a:fld>
            <a:endParaRPr lang="en-I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4228C-04FB-49D1-9AD4-EA256AC1D375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770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 6 -</a:t>
            </a:r>
            <a:fld id="{EF0A10DB-56C7-4350-A902-680A97C52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5562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2009 Pearson Education, Inc. </a:t>
            </a:r>
          </a:p>
          <a:p>
            <a:pPr>
              <a:defRPr/>
            </a:pPr>
            <a:r>
              <a:rPr lang="en-US"/>
              <a:t>Publishing as Prentice Hall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70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 6 -</a:t>
            </a:r>
            <a:fld id="{680D1051-89A6-4665-90A3-E788E67EA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5562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2009 Pearson Education, Inc. </a:t>
            </a:r>
          </a:p>
          <a:p>
            <a:pPr>
              <a:defRPr/>
            </a:pPr>
            <a:r>
              <a:rPr lang="en-US"/>
              <a:t>Publishing as Prentice Hall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BC5A7E-D4C6-4E67-80B1-C1747A6FE67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73F472D0-B604-4182-8B7E-3020F4A01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3E3B-571C-4547-9F00-890176F0DCF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F229-B81D-49F8-9AC8-0994832D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Financial%20Position.doc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CHAPTER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Strategy Analysis and Choice/Strategy Formulation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Strategy-Formulation Analytical Framework</a:t>
            </a: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4953000" y="1447800"/>
            <a:ext cx="3200400" cy="1066800"/>
          </a:xfrm>
          <a:prstGeom prst="rect">
            <a:avLst/>
          </a:prstGeom>
          <a:solidFill>
            <a:srgbClr val="F686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Internal Factor Evaluation</a:t>
            </a:r>
            <a:br>
              <a:rPr lang="en-US" sz="1600" b="1" dirty="0">
                <a:latin typeface="+mn-lt"/>
              </a:rPr>
            </a:br>
            <a:r>
              <a:rPr lang="en-US" sz="1600" b="1" dirty="0">
                <a:latin typeface="+mn-lt"/>
              </a:rPr>
              <a:t>Matrix (IFE)</a:t>
            </a:r>
          </a:p>
        </p:txBody>
      </p:sp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4953000" y="3048000"/>
            <a:ext cx="3200400" cy="1066800"/>
          </a:xfrm>
          <a:prstGeom prst="rect">
            <a:avLst/>
          </a:prstGeom>
          <a:solidFill>
            <a:srgbClr val="F686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+mn-lt"/>
              </a:rPr>
              <a:t>External Factor Evaluation</a:t>
            </a:r>
            <a:br>
              <a:rPr lang="en-US" sz="1600" b="1">
                <a:latin typeface="+mn-lt"/>
              </a:rPr>
            </a:br>
            <a:r>
              <a:rPr lang="en-US" sz="1600" b="1">
                <a:latin typeface="+mn-lt"/>
              </a:rPr>
              <a:t>Matrix (EFE)</a:t>
            </a:r>
          </a:p>
        </p:txBody>
      </p:sp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4953000" y="4724400"/>
            <a:ext cx="3200400" cy="1066800"/>
          </a:xfrm>
          <a:prstGeom prst="rect">
            <a:avLst/>
          </a:prstGeom>
          <a:solidFill>
            <a:srgbClr val="F686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Competitive Profile Matrix</a:t>
            </a:r>
            <a:br>
              <a:rPr lang="en-US" sz="1600" b="1" dirty="0">
                <a:latin typeface="+mn-lt"/>
              </a:rPr>
            </a:br>
            <a:r>
              <a:rPr lang="en-US" sz="1600" b="1" dirty="0">
                <a:latin typeface="+mn-lt"/>
              </a:rPr>
              <a:t>(CPM)</a:t>
            </a:r>
          </a:p>
        </p:txBody>
      </p:sp>
      <p:sp>
        <p:nvSpPr>
          <p:cNvPr id="753678" name="Oval 14"/>
          <p:cNvSpPr>
            <a:spLocks noChangeArrowheads="1"/>
          </p:cNvSpPr>
          <p:nvPr/>
        </p:nvSpPr>
        <p:spPr bwMode="auto">
          <a:xfrm>
            <a:off x="762000" y="2895600"/>
            <a:ext cx="3352800" cy="1295400"/>
          </a:xfrm>
          <a:prstGeom prst="ellipse">
            <a:avLst/>
          </a:prstGeom>
          <a:solidFill>
            <a:srgbClr val="ED6B06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0D4B4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Stage 1: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The Input Stage</a:t>
            </a:r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 flipV="1">
            <a:off x="4114800" y="1905000"/>
            <a:ext cx="838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7"/>
          <p:cNvSpPr>
            <a:spLocks noChangeShapeType="1"/>
          </p:cNvSpPr>
          <p:nvPr/>
        </p:nvSpPr>
        <p:spPr bwMode="auto">
          <a:xfrm>
            <a:off x="4114800" y="3505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>
            <a:off x="4114800" y="35052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Slide Number Placeholder 5"/>
          <p:cNvSpPr txBox="1">
            <a:spLocks/>
          </p:cNvSpPr>
          <p:nvPr/>
        </p:nvSpPr>
        <p:spPr bwMode="auto">
          <a:xfrm>
            <a:off x="290513" y="6524625"/>
            <a:ext cx="7016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chemeClr val="bg1"/>
                </a:solidFill>
              </a:rPr>
              <a:t>Ch 7 -</a:t>
            </a:r>
            <a:fld id="{C9B02898-DB01-4BEB-A6FB-AC600B68A8F5}" type="slidenum">
              <a:rPr lang="en-US" sz="900">
                <a:solidFill>
                  <a:schemeClr val="bg1"/>
                </a:solidFill>
              </a:rPr>
              <a:pPr/>
              <a:t>10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5612" name="Slide Number Placeholder 5"/>
          <p:cNvSpPr txBox="1">
            <a:spLocks/>
          </p:cNvSpPr>
          <p:nvPr/>
        </p:nvSpPr>
        <p:spPr bwMode="auto">
          <a:xfrm>
            <a:off x="1423988" y="6524625"/>
            <a:ext cx="28082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Copyright © 2011 Pearson Education</a:t>
            </a:r>
            <a:endParaRPr lang="en-GB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28600"/>
            <a:ext cx="749935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EFE Matrix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1450" cy="5486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/>
              <a:t>An EFE (external factor evaluation) Matrix summarizes and evaluate all the external forces that affect an organization. It is developed in 5 stages:</a:t>
            </a:r>
          </a:p>
          <a:p>
            <a:pPr marL="59690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List key external factors identified in external audit;</a:t>
            </a:r>
          </a:p>
          <a:p>
            <a:pPr marL="59690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Assign to each factor weight ranging from say 0.0 (not important) to 1.0 (very important) indicating relative importance of that factor to be successful in the industry.</a:t>
            </a:r>
          </a:p>
          <a:p>
            <a:pPr marL="59690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Assign rating say between 1 (poor response) and 4 (superior response) based on effectiveness of the organization’s strategies.</a:t>
            </a:r>
          </a:p>
          <a:p>
            <a:pPr marL="59690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Multiply  weight by its rating to get weighted score</a:t>
            </a:r>
          </a:p>
          <a:p>
            <a:pPr marL="59690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Sum up to get total weighted  score for the organization.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0B2BD-B40F-423C-B0E9-6D8574327E8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 of EFE Matrix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8248652" cy="531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341"/>
                <a:gridCol w="1089576"/>
                <a:gridCol w="1005763"/>
                <a:gridCol w="1361972"/>
              </a:tblGrid>
              <a:tr h="620815">
                <a:tc>
                  <a:txBody>
                    <a:bodyPr/>
                    <a:lstStyle/>
                    <a:p>
                      <a:r>
                        <a:rPr lang="en-US" dirty="0" smtClean="0"/>
                        <a:t>Key External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score</a:t>
                      </a:r>
                      <a:endParaRPr lang="en-US" dirty="0"/>
                    </a:p>
                  </a:txBody>
                  <a:tcPr/>
                </a:tc>
              </a:tr>
              <a:tr h="485050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050">
                <a:tc>
                  <a:txBody>
                    <a:bodyPr/>
                    <a:lstStyle/>
                    <a:p>
                      <a:r>
                        <a:rPr lang="en-US" dirty="0" smtClean="0"/>
                        <a:t>1.  Domestic demand increasing 10% 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050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US" dirty="0" smtClean="0"/>
                        <a:t>Export demand increasing 15% 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050">
                <a:tc>
                  <a:txBody>
                    <a:bodyPr/>
                    <a:lstStyle/>
                    <a:p>
                      <a:r>
                        <a:rPr lang="en-US" dirty="0" smtClean="0"/>
                        <a:t>3.   Input price decreasing 5% 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050">
                <a:tc>
                  <a:txBody>
                    <a:bodyPr/>
                    <a:lstStyle/>
                    <a:p>
                      <a:r>
                        <a:rPr lang="en-US" dirty="0" smtClean="0"/>
                        <a:t>Threats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0815">
                <a:tc>
                  <a:txBody>
                    <a:bodyPr/>
                    <a:lstStyle/>
                    <a:p>
                      <a:r>
                        <a:rPr lang="en-US" dirty="0" smtClean="0"/>
                        <a:t>1.  Rival organizations increasing ad by 20% 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0815">
                <a:tc>
                  <a:txBody>
                    <a:bodyPr/>
                    <a:lstStyle/>
                    <a:p>
                      <a:r>
                        <a:rPr lang="en-US" dirty="0" smtClean="0"/>
                        <a:t>2.  Govt.  Tightening its regulation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050">
                <a:tc>
                  <a:txBody>
                    <a:bodyPr/>
                    <a:lstStyle/>
                    <a:p>
                      <a:r>
                        <a:rPr lang="en-US" dirty="0" smtClean="0"/>
                        <a:t>3.  Interest rates are increasing 3% annually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05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C5838-7803-4528-B7D5-9110F895A302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IFE (Internal Factor Evolution) Matrix</a:t>
            </a:r>
            <a:endParaRPr lang="en-US" sz="36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01050" cy="5257800"/>
          </a:xfrm>
        </p:spPr>
        <p:txBody>
          <a:bodyPr/>
          <a:lstStyle/>
          <a:p>
            <a:r>
              <a:rPr lang="en-US" sz="2400" smtClean="0"/>
              <a:t>IFE Matrix is a management strategy formulation tool that summarizes and evaluates major strengths and weaknesses in functional areas of the organization. </a:t>
            </a:r>
          </a:p>
          <a:p>
            <a:r>
              <a:rPr lang="en-US" sz="2400" smtClean="0"/>
              <a:t>Five steps to construct IFE Matrix:</a:t>
            </a:r>
          </a:p>
          <a:p>
            <a:pPr lvl="1"/>
            <a:r>
              <a:rPr lang="en-US" sz="2400" smtClean="0"/>
              <a:t>List key strengths and weaknesses</a:t>
            </a:r>
          </a:p>
          <a:p>
            <a:pPr lvl="1"/>
            <a:r>
              <a:rPr lang="en-US" sz="2400" smtClean="0"/>
              <a:t>Assign weight ranging from 0.0 (not important) to 1.0 (all important)</a:t>
            </a:r>
          </a:p>
          <a:p>
            <a:pPr lvl="1"/>
            <a:r>
              <a:rPr lang="en-US" sz="2400" smtClean="0"/>
              <a:t>Assign rating from 1 (major weakness) to 4 (major strength)</a:t>
            </a:r>
          </a:p>
          <a:p>
            <a:pPr lvl="1"/>
            <a:r>
              <a:rPr lang="en-US" sz="2400" smtClean="0"/>
              <a:t>Multiply weights and rating to get weighted score</a:t>
            </a:r>
          </a:p>
          <a:p>
            <a:pPr lvl="1"/>
            <a:r>
              <a:rPr lang="en-US" sz="2400" smtClean="0"/>
              <a:t>Sum the weighted score to get total weighted score for the organization.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8B2E6-E182-4CE5-9262-FBABAD5D3B6D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2162"/>
          </a:xfrm>
        </p:spPr>
        <p:txBody>
          <a:bodyPr/>
          <a:lstStyle/>
          <a:p>
            <a:r>
              <a:rPr lang="en-US" smtClean="0"/>
              <a:t>An example of IFE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295400"/>
          <a:ext cx="749935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/>
                <a:gridCol w="2606040"/>
                <a:gridCol w="1499870"/>
                <a:gridCol w="1499870"/>
                <a:gridCol w="1499870"/>
              </a:tblGrid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Key Internal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Score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 Weighted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2F85B-35BD-481B-A3EC-B04536BE636B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108950" cy="792163"/>
          </a:xfrm>
        </p:spPr>
        <p:txBody>
          <a:bodyPr/>
          <a:lstStyle/>
          <a:p>
            <a:r>
              <a:rPr lang="en-US" smtClean="0"/>
              <a:t>CP (Competitive Profile) Matrix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24850" cy="4724400"/>
          </a:xfrm>
        </p:spPr>
        <p:txBody>
          <a:bodyPr/>
          <a:lstStyle/>
          <a:p>
            <a:r>
              <a:rPr lang="en-US" sz="2800" smtClean="0"/>
              <a:t>CP Matrix identifies a organization’s strategic competitors and its particular strengths and weakness in relation to the organization’s strategic position. </a:t>
            </a:r>
          </a:p>
          <a:p>
            <a:r>
              <a:rPr lang="en-US" sz="2800" smtClean="0"/>
              <a:t>CP Matrix is broader as it includes both internal and external issues.</a:t>
            </a:r>
          </a:p>
          <a:p>
            <a:r>
              <a:rPr lang="en-US" sz="2800" smtClean="0"/>
              <a:t>CP Matrix rating refers to strengths and weakness between I (major weakness) and 4 (major strength).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41352-3595-43A5-97C2-9EFC0161B26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of CP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990600"/>
          <a:ext cx="7924805" cy="564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3"/>
                <a:gridCol w="838200"/>
                <a:gridCol w="838200"/>
                <a:gridCol w="762000"/>
                <a:gridCol w="838200"/>
                <a:gridCol w="762000"/>
                <a:gridCol w="914400"/>
                <a:gridCol w="762002"/>
              </a:tblGrid>
              <a:tr h="482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Org 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Org 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Org 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931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success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Price competitiveness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loyalty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147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05795-D033-47F6-819F-730ED7E7B81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Stage 2: The Matching Stage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1412875"/>
            <a:ext cx="6781800" cy="5021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endParaRPr lang="en-US" sz="2400">
              <a:solidFill>
                <a:srgbClr val="8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Match between organization’s internal resources &amp; skills and the opportunities &amp; risks created by its external factors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E.g. internal: strong R and D function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External changing demographics (population  getting older)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Strategy: Develop new products for older adults (</a:t>
            </a:r>
            <a:r>
              <a:rPr lang="en-US" sz="2400" i="1">
                <a:solidFill>
                  <a:srgbClr val="800000"/>
                </a:solidFill>
                <a:cs typeface="Arial" charset="0"/>
              </a:rPr>
              <a:t>related to long term objectives financial or strategic</a:t>
            </a:r>
            <a:r>
              <a:rPr lang="en-US" sz="2400">
                <a:solidFill>
                  <a:srgbClr val="800000"/>
                </a:solidFill>
                <a:cs typeface="Arial" charset="0"/>
              </a:rPr>
              <a:t>)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endParaRPr lang="en-US" sz="240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95800" y="1916113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Strategy-Formulation Analytical Framework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4953000" y="1752600"/>
            <a:ext cx="3200400" cy="685800"/>
          </a:xfrm>
          <a:prstGeom prst="rect">
            <a:avLst/>
          </a:prstGeom>
          <a:solidFill>
            <a:srgbClr val="F686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</a:rPr>
              <a:t>SWOT Matrix</a:t>
            </a:r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V="1">
            <a:off x="4114800" y="2057400"/>
            <a:ext cx="838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>
            <a:off x="41148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4114800" y="4038600"/>
            <a:ext cx="838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4953000" y="2743200"/>
            <a:ext cx="3200400" cy="685800"/>
          </a:xfrm>
          <a:prstGeom prst="rect">
            <a:avLst/>
          </a:prstGeom>
          <a:solidFill>
            <a:srgbClr val="F39B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</a:rPr>
              <a:t>SPACE Matrix</a:t>
            </a: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4953000" y="3657600"/>
            <a:ext cx="3200400" cy="685800"/>
          </a:xfrm>
          <a:prstGeom prst="rect">
            <a:avLst/>
          </a:prstGeom>
          <a:solidFill>
            <a:srgbClr val="F39B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</a:rPr>
              <a:t>BCG Matrix</a:t>
            </a:r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4953000" y="4648200"/>
            <a:ext cx="3200400" cy="685800"/>
          </a:xfrm>
          <a:prstGeom prst="rect">
            <a:avLst/>
          </a:prstGeom>
          <a:solidFill>
            <a:srgbClr val="F39B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</a:rPr>
              <a:t>IE Matrix</a:t>
            </a:r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4953000" y="5638800"/>
            <a:ext cx="3200400" cy="685800"/>
          </a:xfrm>
          <a:prstGeom prst="rect">
            <a:avLst/>
          </a:prstGeom>
          <a:solidFill>
            <a:srgbClr val="F39B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+mn-lt"/>
              </a:rPr>
              <a:t>Grand Strategy Matrix</a:t>
            </a:r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 flipV="1">
            <a:off x="4114800" y="31242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>
            <a:off x="4114800" y="40386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2224" name="Oval 16"/>
          <p:cNvSpPr>
            <a:spLocks noChangeArrowheads="1"/>
          </p:cNvSpPr>
          <p:nvPr/>
        </p:nvSpPr>
        <p:spPr bwMode="auto">
          <a:xfrm>
            <a:off x="762000" y="3429000"/>
            <a:ext cx="3352800" cy="1295400"/>
          </a:xfrm>
          <a:prstGeom prst="ellipse">
            <a:avLst/>
          </a:prstGeom>
          <a:solidFill>
            <a:srgbClr val="ED6B06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71602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Stage 2:</a:t>
            </a:r>
            <a:br>
              <a:rPr lang="en-US" sz="2000" b="1" dirty="0">
                <a:solidFill>
                  <a:schemeClr val="bg2"/>
                </a:solidFill>
                <a:latin typeface="+mj-lt"/>
              </a:rPr>
            </a:br>
            <a:r>
              <a:rPr lang="en-US" sz="2000" b="1" dirty="0">
                <a:solidFill>
                  <a:schemeClr val="bg2"/>
                </a:solidFill>
                <a:latin typeface="+mj-lt"/>
              </a:rPr>
              <a:t>The Matching Stage</a:t>
            </a:r>
          </a:p>
        </p:txBody>
      </p:sp>
      <p:sp>
        <p:nvSpPr>
          <p:cNvPr id="27663" name="Slide Number Placeholder 5"/>
          <p:cNvSpPr txBox="1">
            <a:spLocks/>
          </p:cNvSpPr>
          <p:nvPr/>
        </p:nvSpPr>
        <p:spPr bwMode="auto">
          <a:xfrm>
            <a:off x="290513" y="6524625"/>
            <a:ext cx="7016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chemeClr val="bg1"/>
                </a:solidFill>
              </a:rPr>
              <a:t>Ch 7 -</a:t>
            </a:r>
            <a:fld id="{09E736AD-EE2E-4615-8CD7-FD0A2003AB0A}" type="slidenum">
              <a:rPr lang="en-US" sz="900">
                <a:solidFill>
                  <a:schemeClr val="bg1"/>
                </a:solidFill>
              </a:rPr>
              <a:pPr/>
              <a:t>18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7664" name="Slide Number Placeholder 5"/>
          <p:cNvSpPr txBox="1">
            <a:spLocks/>
          </p:cNvSpPr>
          <p:nvPr/>
        </p:nvSpPr>
        <p:spPr bwMode="auto">
          <a:xfrm>
            <a:off x="1423988" y="6524625"/>
            <a:ext cx="28082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Copyright © 2011 Pearson Education</a:t>
            </a:r>
            <a:endParaRPr lang="en-GB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45720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</a:rPr>
              <a:t>Stage 2: The Matching Stage: </a:t>
            </a:r>
            <a:r>
              <a:rPr lang="en-US" sz="2800" b="1" dirty="0" smtClean="0">
                <a:solidFill>
                  <a:schemeClr val="tx2"/>
                </a:solidFill>
              </a:rPr>
              <a:t>1 </a:t>
            </a:r>
            <a:r>
              <a:rPr lang="en-US" sz="2800" b="1" i="1" dirty="0" smtClean="0"/>
              <a:t>SWOT </a:t>
            </a:r>
            <a:r>
              <a:rPr lang="en-US" sz="2800" b="1" i="1" dirty="0"/>
              <a:t>Matrix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196975"/>
            <a:ext cx="7989888" cy="47609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Four Types of Strategies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Strengths-Opportunities </a:t>
            </a:r>
            <a:r>
              <a:rPr lang="en-US"/>
              <a:t>(SO):</a:t>
            </a:r>
          </a:p>
          <a:p>
            <a:pPr lvl="1"/>
            <a:r>
              <a:rPr lang="en-US" b="1"/>
              <a:t>Use a firm’s internal strengths to take advantage of external opportunities  </a:t>
            </a:r>
            <a:br>
              <a:rPr lang="en-US" b="1"/>
            </a:br>
            <a:endParaRPr lang="en-US"/>
          </a:p>
          <a:p>
            <a:r>
              <a:rPr lang="en-US">
                <a:solidFill>
                  <a:srgbClr val="800000"/>
                </a:solidFill>
              </a:rPr>
              <a:t>Weaknesses-Opportunities </a:t>
            </a:r>
            <a:r>
              <a:rPr lang="en-US"/>
              <a:t>(WO):</a:t>
            </a:r>
          </a:p>
          <a:p>
            <a:pPr lvl="1"/>
            <a:r>
              <a:rPr lang="en-US" b="1"/>
              <a:t>Improving internal weaknesses by taking advantage</a:t>
            </a:r>
            <a:br>
              <a:rPr lang="en-US" b="1"/>
            </a:br>
            <a:r>
              <a:rPr lang="en-US" b="1"/>
              <a:t>of external opportunities</a:t>
            </a:r>
            <a:br>
              <a:rPr lang="en-US" b="1"/>
            </a:br>
            <a:endParaRPr lang="en-US"/>
          </a:p>
          <a:p>
            <a:r>
              <a:rPr lang="en-US">
                <a:solidFill>
                  <a:srgbClr val="800000"/>
                </a:solidFill>
              </a:rPr>
              <a:t>Strengths-Threats </a:t>
            </a:r>
            <a:r>
              <a:rPr lang="en-US"/>
              <a:t>(ST):</a:t>
            </a:r>
          </a:p>
          <a:p>
            <a:pPr lvl="1"/>
            <a:r>
              <a:rPr lang="en-US" b="1"/>
              <a:t>Use a firm’s strengths to avoid or reduce the impact of external threats.</a:t>
            </a:r>
          </a:p>
          <a:p>
            <a:endParaRPr lang="en-US"/>
          </a:p>
          <a:p>
            <a:r>
              <a:rPr lang="en-US">
                <a:solidFill>
                  <a:srgbClr val="800000"/>
                </a:solidFill>
              </a:rPr>
              <a:t>Weaknesses-Threats </a:t>
            </a:r>
            <a:r>
              <a:rPr lang="en-US"/>
              <a:t>(WT):</a:t>
            </a:r>
          </a:p>
          <a:p>
            <a:pPr lvl="1"/>
            <a:r>
              <a:rPr lang="en-US" b="1"/>
              <a:t>Defensive tactics aimed at reducing internal weaknesses and avoiding external threats</a:t>
            </a:r>
            <a:endParaRPr lang="en-US" sz="2800" b="1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95800" y="205740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Stages of Strategic Management</a:t>
            </a: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828800"/>
            <a:ext cx="7099300" cy="4419600"/>
          </a:xfrm>
        </p:spPr>
        <p:txBody>
          <a:bodyPr rtlCol="0"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Strategic Management process consists of  three stages:</a:t>
            </a:r>
          </a:p>
          <a:p>
            <a:pPr marL="59664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Strategy formulation,</a:t>
            </a:r>
          </a:p>
          <a:p>
            <a:pPr marL="59664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Strategy implementation, and</a:t>
            </a:r>
          </a:p>
          <a:p>
            <a:pPr marL="59664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Strategy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6A4CB-B0A5-401A-92CD-A7A7105BF77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smtClean="0"/>
              <a:t>SWOT Matrix </a:t>
            </a:r>
            <a:r>
              <a:rPr lang="en-US" sz="2800" smtClean="0"/>
              <a:t>(contd.)</a:t>
            </a:r>
            <a:endParaRPr lang="en-SG" sz="28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7924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1783080">
                <a:tc>
                  <a:txBody>
                    <a:bodyPr/>
                    <a:lstStyle/>
                    <a:p>
                      <a:endParaRPr lang="en-S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Strength -  S</a:t>
                      </a:r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</a:p>
                    <a:p>
                      <a:r>
                        <a:rPr lang="en-US" sz="1800" dirty="0" smtClean="0"/>
                        <a:t>4</a:t>
                      </a:r>
                      <a:endParaRPr lang="en-S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Weakness – W</a:t>
                      </a:r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</a:p>
                    <a:p>
                      <a:r>
                        <a:rPr lang="en-US" sz="1800" dirty="0" smtClean="0"/>
                        <a:t>4</a:t>
                      </a:r>
                      <a:endParaRPr lang="en-SG" sz="1800" dirty="0"/>
                    </a:p>
                  </a:txBody>
                  <a:tcPr/>
                </a:tc>
              </a:tr>
              <a:tr h="15849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Opportunities –O</a:t>
                      </a:r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</a:p>
                    <a:p>
                      <a:r>
                        <a:rPr lang="en-US" sz="1800" dirty="0" smtClean="0"/>
                        <a:t>4</a:t>
                      </a:r>
                      <a:endParaRPr lang="en-S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 Strategies</a:t>
                      </a:r>
                      <a:endParaRPr lang="en-SG" sz="1800" dirty="0" smtClean="0"/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  <a:endParaRPr lang="en-S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 Strategies</a:t>
                      </a:r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  <a:endParaRPr lang="en-SG" sz="1800" dirty="0"/>
                    </a:p>
                  </a:txBody>
                  <a:tcPr/>
                </a:tc>
              </a:tr>
              <a:tr h="15849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Threats- T</a:t>
                      </a:r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</a:p>
                    <a:p>
                      <a:r>
                        <a:rPr lang="en-US" sz="1800" dirty="0" smtClean="0"/>
                        <a:t>4</a:t>
                      </a:r>
                      <a:endParaRPr lang="en-S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 Strategies</a:t>
                      </a:r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  <a:endParaRPr lang="en-S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WT Strategies</a:t>
                      </a:r>
                    </a:p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2</a:t>
                      </a:r>
                    </a:p>
                    <a:p>
                      <a:r>
                        <a:rPr lang="en-US" sz="1800" dirty="0" smtClean="0"/>
                        <a:t>3</a:t>
                      </a:r>
                      <a:endParaRPr lang="en-SG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27026-725E-4FF9-854D-77D16DEB60FF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SWOT Matrix</a:t>
            </a:r>
          </a:p>
        </p:txBody>
      </p:sp>
      <p:graphicFrame>
        <p:nvGraphicFramePr>
          <p:cNvPr id="48149" name="Group 21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051489"/>
        </p:xfrm>
        <a:graphic>
          <a:graphicData uri="http://schemas.openxmlformats.org/drawingml/2006/table">
            <a:tbl>
              <a:tblPr/>
              <a:tblGrid>
                <a:gridCol w="2895600"/>
                <a:gridCol w="2590800"/>
                <a:gridCol w="2743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Leave Blank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Strengths – 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b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Strengths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Weaknesses – 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Weaknesses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Opportunities – 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Opportunities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Strategies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strengths to take advantage of opportunities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WO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Strategies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Overcoming weaknesses by taking advantage of opportunities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Threats – 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Threats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Strategies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strengths to avoid threats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WT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Strategies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Minimize weaknesses and avoid threats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SWOT Matrix </a:t>
            </a:r>
            <a:r>
              <a:rPr lang="en-US" sz="3200" smtClean="0"/>
              <a:t>contd.</a:t>
            </a:r>
            <a:endParaRPr lang="en-S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Eight steps to construct a SWOT Matrix: strategies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Listing key external opportunities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Listing key external threats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Listing key internal strengths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Listing key internal weakness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Matching internal strengths with external opportunities to get the SO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Matching internal weakness with external opportunities to get WO strategies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Matching internal strengths with external threats to get ST strategies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Matching internal  weakness with external threats to get WT strategies.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C4A00AD-810C-4A10-B804-44AA33DB15A8}" type="slidenum">
              <a:rPr lang="en-IE"/>
              <a:pPr/>
              <a:t>23</a:t>
            </a:fld>
            <a:endParaRPr lang="en-IE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1066800"/>
            <a:ext cx="8382000" cy="4953000"/>
          </a:xfrm>
          <a:prstGeom prst="rect">
            <a:avLst/>
          </a:prstGeom>
          <a:solidFill>
            <a:srgbClr val="E3DD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143000"/>
            <a:ext cx="8382000" cy="4903788"/>
            <a:chOff x="57" y="895"/>
            <a:chExt cx="5520" cy="3146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3721" y="3351"/>
              <a:ext cx="1607" cy="681"/>
            </a:xfrm>
            <a:prstGeom prst="rect">
              <a:avLst/>
            </a:prstGeom>
            <a:solidFill>
              <a:srgbClr val="E3DD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Develop a new employee benefits package</a:t>
              </a:r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3528" y="3351"/>
              <a:ext cx="193" cy="681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=</a:t>
              </a: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920" y="3408"/>
              <a:ext cx="1344" cy="633"/>
            </a:xfrm>
            <a:prstGeom prst="rect">
              <a:avLst/>
            </a:prstGeom>
            <a:solidFill>
              <a:srgbClr val="E3DD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 Strong union activity (threat)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753" y="3351"/>
              <a:ext cx="208" cy="681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+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57" y="3351"/>
              <a:ext cx="1696" cy="681"/>
            </a:xfrm>
            <a:prstGeom prst="rect">
              <a:avLst/>
            </a:prstGeom>
            <a:solidFill>
              <a:srgbClr val="E3DD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Poor employee morale (weakness)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721" y="2670"/>
              <a:ext cx="1856" cy="681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Develop new products for older adults</a:t>
              </a: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3528" y="2670"/>
              <a:ext cx="193" cy="681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=</a:t>
              </a: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961" y="2670"/>
              <a:ext cx="1567" cy="681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Decreasing numbers of young adults (threat)</a:t>
              </a: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1753" y="2670"/>
              <a:ext cx="208" cy="681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+</a:t>
              </a: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57" y="2670"/>
              <a:ext cx="1696" cy="681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Strong R&amp;D (strength)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3721" y="1783"/>
              <a:ext cx="1856" cy="887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Pursue horizontal integration by buying competitor's facilities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528" y="1783"/>
              <a:ext cx="193" cy="887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=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1961" y="1783"/>
              <a:ext cx="1567" cy="887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Exit of two major foreign competitors from the industry (opportunity)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1753" y="1783"/>
              <a:ext cx="208" cy="887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+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57" y="1783"/>
              <a:ext cx="1696" cy="887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Insufficient capacity (weakness)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3721" y="895"/>
              <a:ext cx="1856" cy="888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Acquire Cellfone, Inc.</a:t>
              </a: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3528" y="895"/>
              <a:ext cx="193" cy="888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=</a:t>
              </a:r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1961" y="895"/>
              <a:ext cx="1567" cy="888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20% annual growth in the cell phone industry (opportunity)</a:t>
              </a:r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1753" y="895"/>
              <a:ext cx="208" cy="888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+</a:t>
              </a:r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57" y="895"/>
              <a:ext cx="1696" cy="888"/>
            </a:xfrm>
            <a:prstGeom prst="rect">
              <a:avLst/>
            </a:prstGeom>
            <a:solidFill>
              <a:srgbClr val="E3DDCB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/>
            <a:lstStyle/>
            <a:p>
              <a:pPr>
                <a:spcBef>
                  <a:spcPct val="20000"/>
                </a:spcBef>
              </a:pPr>
              <a:r>
                <a:rPr lang="en-US" sz="1600"/>
                <a:t>Excess working capacity (strength)</a:t>
              </a:r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58" y="2670"/>
              <a:ext cx="169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58" y="3351"/>
              <a:ext cx="169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58" y="4032"/>
              <a:ext cx="169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8" y="1783"/>
              <a:ext cx="169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5577" y="896"/>
              <a:ext cx="0" cy="313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57" y="896"/>
              <a:ext cx="0" cy="313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58" y="895"/>
              <a:ext cx="169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1962" y="895"/>
              <a:ext cx="1566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962" y="1783"/>
              <a:ext cx="1566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1962" y="2670"/>
              <a:ext cx="1566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1962" y="3351"/>
              <a:ext cx="156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1962" y="4032"/>
              <a:ext cx="1566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1753" y="896"/>
              <a:ext cx="0" cy="313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>
              <a:off x="1961" y="896"/>
              <a:ext cx="0" cy="313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722" y="895"/>
              <a:ext cx="185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3722" y="4032"/>
              <a:ext cx="185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3722" y="1783"/>
              <a:ext cx="185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3722" y="2670"/>
              <a:ext cx="185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3722" y="3351"/>
              <a:ext cx="1855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>
              <a:off x="3721" y="896"/>
              <a:ext cx="0" cy="313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3528" y="896"/>
              <a:ext cx="0" cy="313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533400" y="685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Key Internal Factor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3352800" y="685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Key External Factor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6172200" y="685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Resultant Strategy</a:t>
            </a:r>
          </a:p>
        </p:txBody>
      </p: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1371600" y="2286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cs typeface="Arial" charset="0"/>
              </a:rPr>
              <a:t>Matching Key Factors to Formulate Alternative Strategies</a:t>
            </a: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466725" y="6230938"/>
            <a:ext cx="820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sz="1600" b="1"/>
              <a:t>Which types of strategies, e.g. intensive diversification…, are referred to above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79" name="Group 27"/>
          <p:cNvGraphicFramePr>
            <a:graphicFrameLocks noGrp="1"/>
          </p:cNvGraphicFramePr>
          <p:nvPr>
            <p:ph/>
          </p:nvPr>
        </p:nvGraphicFramePr>
        <p:xfrm>
          <a:off x="457200" y="188913"/>
          <a:ext cx="8002588" cy="6461760"/>
        </p:xfrm>
        <a:graphic>
          <a:graphicData uri="http://schemas.openxmlformats.org/drawingml/2006/table">
            <a:tbl>
              <a:tblPr/>
              <a:tblGrid>
                <a:gridCol w="4002088"/>
                <a:gridCol w="4000500"/>
              </a:tblGrid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Strengths:</a:t>
                      </a: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Weaknesses:</a:t>
                      </a: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and D almost complete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Basis for strong management team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 first major customer acquired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product can evolve into range of offerings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Located near a major centre of excellence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focused management/staff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Well-rounded and managed business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dependent on borrowings - Insufficient cash resources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Board of Directors is too narrow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Lack of awareness amongst prospective customers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relocate to larger premises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Absence of strong sales/marketing expertise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Overdependence on few key staff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Emerging new technologies may move market in new directions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Threats:</a:t>
                      </a: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Opportunities:</a:t>
                      </a: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145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 player may enter targeted market segment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technology may make products obsolescent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Economic slowdown could reduce demand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Euro/Yen may move against $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 may become price sensitive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 segment's growth could attract major competition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 segment is poised for rapid growth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Export markets offer great potential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Distribution channels seeking new products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Scope to diversify into related market segments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Key Strategies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Accelerate product launches by strengthening R and D team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Extend links with key technology centres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Raise additional venture capital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Expand senior management team in sales/marketing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Recruit non-executive directors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Strengthen human resources function and introduce share options for staff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Appoint advisers for intellectual property and finance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IE" sz="2400"/>
              <a:t>Seek new market segments/applications for products </a:t>
            </a:r>
          </a:p>
          <a:p>
            <a:pPr marL="609600" indent="-609600">
              <a:lnSpc>
                <a:spcPct val="90000"/>
              </a:lnSpc>
            </a:pPr>
            <a:endParaRPr lang="en-I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Limitations with SWOT Matrix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4074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mtClean="0">
                <a:latin typeface="Arial" charset="0"/>
                <a:cs typeface="Arial" charset="0"/>
              </a:rPr>
              <a:t>Does not show how to achieve a </a:t>
            </a:r>
            <a:r>
              <a:rPr 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competitive advantage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mtClean="0">
                <a:latin typeface="Arial" charset="0"/>
                <a:cs typeface="Arial" charset="0"/>
              </a:rPr>
              <a:t>Provides a </a:t>
            </a:r>
            <a:r>
              <a:rPr 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static assessment in time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mtClean="0">
                <a:latin typeface="Arial" charset="0"/>
                <a:cs typeface="Arial" charset="0"/>
              </a:rPr>
              <a:t>May lead the firm to </a:t>
            </a:r>
            <a:r>
              <a:rPr 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overemphasize</a:t>
            </a:r>
            <a:r>
              <a:rPr lang="en-US" smtClean="0">
                <a:latin typeface="Arial" charset="0"/>
                <a:cs typeface="Arial" charset="0"/>
              </a:rPr>
              <a:t> a single internal or external factor in formulating strategies</a:t>
            </a:r>
          </a:p>
        </p:txBody>
      </p:sp>
      <p:sp>
        <p:nvSpPr>
          <p:cNvPr id="38916" name="Slide Number Placeholder 5"/>
          <p:cNvSpPr txBox="1">
            <a:spLocks/>
          </p:cNvSpPr>
          <p:nvPr/>
        </p:nvSpPr>
        <p:spPr bwMode="auto">
          <a:xfrm>
            <a:off x="290513" y="6524625"/>
            <a:ext cx="7016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chemeClr val="bg1"/>
                </a:solidFill>
              </a:rPr>
              <a:t>Ch 7 -</a:t>
            </a:r>
            <a:fld id="{4375CCBB-7413-4CDA-ACE2-6E60568D41C2}" type="slidenum">
              <a:rPr lang="en-US" sz="900">
                <a:solidFill>
                  <a:schemeClr val="bg1"/>
                </a:solidFill>
              </a:rPr>
              <a:pPr/>
              <a:t>26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8917" name="Slide Number Placeholder 5"/>
          <p:cNvSpPr txBox="1">
            <a:spLocks/>
          </p:cNvSpPr>
          <p:nvPr/>
        </p:nvSpPr>
        <p:spPr bwMode="auto">
          <a:xfrm>
            <a:off x="1423988" y="6524625"/>
            <a:ext cx="28082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Copyright © 2011 Pearson Education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2 BCG </a:t>
            </a:r>
            <a:r>
              <a:rPr lang="en-US" sz="3200" b="1" dirty="0">
                <a:solidFill>
                  <a:schemeClr val="tx2"/>
                </a:solidFill>
              </a:rPr>
              <a:t>Matrix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Boston Consulting Group Matrix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6781800" cy="28305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Enhances multi-divisional firm in formulating strategies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Autonomous divisions = business portfolio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Divisions may compete in different industries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Focus on market-share position &amp; industry growth rate</a:t>
            </a:r>
            <a:endParaRPr lang="en-US" sz="2400"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BCG Matrix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Relative Market Share Position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6781800" cy="1187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Ratio of a division’s own market share in an industry to the market share held by the largest rival firm in that industry</a:t>
            </a:r>
            <a:endParaRPr lang="en-US" sz="2400">
              <a:cs typeface="Arial" charset="0"/>
            </a:endParaRPr>
          </a:p>
        </p:txBody>
      </p:sp>
      <p:pic>
        <p:nvPicPr>
          <p:cNvPr id="58373" name="Picture 5" descr="3n_uy1ma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0"/>
            <a:ext cx="1765300" cy="1771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096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sz="3800" b="1"/>
              <a:t>BCG Matrix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676400"/>
            <a:ext cx="7543800" cy="4267200"/>
            <a:chOff x="816" y="1248"/>
            <a:chExt cx="4752" cy="2832"/>
          </a:xfrm>
        </p:grpSpPr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3192" y="2712"/>
              <a:ext cx="2376" cy="1368"/>
            </a:xfrm>
            <a:prstGeom prst="rect">
              <a:avLst/>
            </a:prstGeom>
            <a:solidFill>
              <a:srgbClr val="E3DDCB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ctr">
                <a:spcBef>
                  <a:spcPct val="20000"/>
                </a:spcBef>
              </a:pPr>
              <a:r>
                <a:rPr lang="en-US" sz="3200">
                  <a:solidFill>
                    <a:srgbClr val="800000"/>
                  </a:solidFill>
                </a:rPr>
                <a:t>Dogs</a:t>
              </a:r>
            </a:p>
            <a:p>
              <a:pPr algn="ctr">
                <a:spcBef>
                  <a:spcPct val="20000"/>
                </a:spcBef>
              </a:pPr>
              <a:r>
                <a:rPr lang="en-US" sz="3200"/>
                <a:t>IV</a:t>
              </a:r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816" y="2712"/>
              <a:ext cx="2376" cy="1368"/>
            </a:xfrm>
            <a:prstGeom prst="rect">
              <a:avLst/>
            </a:prstGeom>
            <a:solidFill>
              <a:srgbClr val="E3DDCB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ctr">
                <a:spcBef>
                  <a:spcPct val="20000"/>
                </a:spcBef>
              </a:pPr>
              <a:r>
                <a:rPr lang="en-US" sz="3200">
                  <a:solidFill>
                    <a:srgbClr val="800000"/>
                  </a:solidFill>
                </a:rPr>
                <a:t>Cash Cows</a:t>
              </a:r>
            </a:p>
            <a:p>
              <a:pPr algn="ctr">
                <a:spcBef>
                  <a:spcPct val="20000"/>
                </a:spcBef>
              </a:pPr>
              <a:r>
                <a:rPr lang="en-US" sz="3200"/>
                <a:t>III</a:t>
              </a:r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3192" y="1248"/>
              <a:ext cx="2376" cy="1464"/>
            </a:xfrm>
            <a:prstGeom prst="rect">
              <a:avLst/>
            </a:prstGeom>
            <a:solidFill>
              <a:srgbClr val="E3DDCB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ctr">
                <a:spcBef>
                  <a:spcPct val="20000"/>
                </a:spcBef>
              </a:pPr>
              <a:r>
                <a:rPr lang="en-US" sz="3200">
                  <a:solidFill>
                    <a:srgbClr val="800000"/>
                  </a:solidFill>
                </a:rPr>
                <a:t>Question Marks</a:t>
              </a:r>
            </a:p>
            <a:p>
              <a:pPr algn="ctr">
                <a:spcBef>
                  <a:spcPct val="20000"/>
                </a:spcBef>
              </a:pPr>
              <a:r>
                <a:rPr lang="en-US" sz="3200"/>
                <a:t>I</a:t>
              </a:r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816" y="1248"/>
              <a:ext cx="2376" cy="1464"/>
            </a:xfrm>
            <a:prstGeom prst="rect">
              <a:avLst/>
            </a:prstGeom>
            <a:solidFill>
              <a:srgbClr val="E3DDCB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ctr">
                <a:spcBef>
                  <a:spcPct val="20000"/>
                </a:spcBef>
              </a:pPr>
              <a:r>
                <a:rPr lang="en-US" sz="3200">
                  <a:solidFill>
                    <a:srgbClr val="800000"/>
                  </a:solidFill>
                </a:rPr>
                <a:t>Stars</a:t>
              </a:r>
            </a:p>
            <a:p>
              <a:pPr algn="ctr">
                <a:spcBef>
                  <a:spcPct val="20000"/>
                </a:spcBef>
              </a:pPr>
              <a:r>
                <a:rPr lang="en-US" sz="3200"/>
                <a:t>II</a:t>
              </a:r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817" y="1248"/>
              <a:ext cx="4751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817" y="2712"/>
              <a:ext cx="4751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>
              <a:off x="817" y="4080"/>
              <a:ext cx="4751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816" y="1249"/>
              <a:ext cx="0" cy="283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3192" y="1249"/>
              <a:ext cx="0" cy="283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>
              <a:off x="5568" y="1249"/>
              <a:ext cx="0" cy="283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2209800" y="7620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000" b="1"/>
              <a:t>Relative Market Share Position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066800" y="1143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High</a:t>
            </a:r>
          </a:p>
          <a:p>
            <a:pPr algn="ctr"/>
            <a:r>
              <a:rPr lang="en-US" sz="1600" b="1"/>
              <a:t>1.0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4724400" y="1143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Medium</a:t>
            </a:r>
          </a:p>
          <a:p>
            <a:pPr algn="ctr"/>
            <a:r>
              <a:rPr lang="en-US" sz="1600" b="1"/>
              <a:t>.50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8534400" y="1143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Low</a:t>
            </a:r>
          </a:p>
          <a:p>
            <a:pPr algn="ctr"/>
            <a:r>
              <a:rPr lang="en-US" sz="1600" b="1"/>
              <a:t>0.0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rot="10800000">
            <a:off x="228600" y="1752600"/>
            <a:ext cx="38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2075" tIns="46038" rIns="92075" bIns="46038" anchor="ctr"/>
          <a:lstStyle/>
          <a:p>
            <a:pPr algn="ctr"/>
            <a:r>
              <a:rPr lang="en-US" sz="2000" b="1"/>
              <a:t>Industry Sales Growth Rate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609600" y="1828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High</a:t>
            </a:r>
          </a:p>
          <a:p>
            <a:pPr algn="ctr"/>
            <a:r>
              <a:rPr lang="en-US" sz="1600" b="1"/>
              <a:t>+20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685800" y="5638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Low</a:t>
            </a:r>
          </a:p>
          <a:p>
            <a:pPr algn="ctr"/>
            <a:r>
              <a:rPr lang="en-US" sz="1600" b="1"/>
              <a:t>-20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609600" y="3657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/>
              <a:t>Medium</a:t>
            </a:r>
          </a:p>
          <a:p>
            <a:pPr algn="ctr"/>
            <a:r>
              <a:rPr lang="en-US" sz="16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A Comprehensive Strategic-Management Model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8138"/>
            <a:ext cx="7543800" cy="49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400" b="1" smtClean="0">
                <a:latin typeface="Arial" charset="0"/>
                <a:cs typeface="Arial" charset="0"/>
              </a:rPr>
              <a:t>BCG Matrix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553200"/>
            <a:ext cx="2133600" cy="168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6-</a:t>
            </a:r>
            <a:fld id="{87A693CB-FFFA-46E3-AB9D-DFE8EF77A91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pic>
        <p:nvPicPr>
          <p:cNvPr id="33796" name="Picture 2" descr="http://www.vectorstudy.com/management_theories/img/growth_share_matri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BCG Matrix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765300"/>
            <a:ext cx="760571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BCG Matrix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Question Marks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6781800" cy="31067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Low relative market share – compete in high-growth industry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Cash needs are high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Case generation is low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endParaRPr lang="en-US" sz="2000">
              <a:solidFill>
                <a:srgbClr val="8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Decision to strengthen (</a:t>
            </a:r>
            <a:r>
              <a:rPr lang="en-US" sz="2400" b="1">
                <a:solidFill>
                  <a:srgbClr val="800000"/>
                </a:solidFill>
                <a:cs typeface="Arial" charset="0"/>
              </a:rPr>
              <a:t>intensive strategies</a:t>
            </a:r>
            <a:r>
              <a:rPr lang="en-US" sz="2400">
                <a:solidFill>
                  <a:srgbClr val="800000"/>
                </a:solidFill>
                <a:cs typeface="Arial" charset="0"/>
              </a:rPr>
              <a:t>) or divest</a:t>
            </a:r>
            <a:endParaRPr lang="en-US" sz="2400"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BCG Matrix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Stars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6781800" cy="30464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High relative market share and high growth rate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Best long-run opportunities for growth &amp; profitability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endParaRPr lang="en-US" sz="2000">
              <a:solidFill>
                <a:srgbClr val="8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Substantial investment to maintain or strengthen dominant position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 b="1">
                <a:solidFill>
                  <a:srgbClr val="800000"/>
                </a:solidFill>
                <a:cs typeface="Arial" charset="0"/>
              </a:rPr>
              <a:t>Integration strategies, intensive strategies, joint ventures</a:t>
            </a:r>
            <a:endParaRPr lang="en-US" sz="2000" b="1"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BCG Matrix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Cash Cows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6781800" cy="31988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High relative market share, competes in low-growth industry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Generate cash in excess of their needs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Milked for other purposes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Maintain strong position as long as possible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Product development, concentric </a:t>
            </a:r>
            <a:r>
              <a:rPr lang="en-US" sz="2000" b="1">
                <a:solidFill>
                  <a:srgbClr val="800000"/>
                </a:solidFill>
                <a:cs typeface="Arial" charset="0"/>
              </a:rPr>
              <a:t>diversification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If weakens—</a:t>
            </a:r>
            <a:r>
              <a:rPr lang="en-US" sz="2000" b="1">
                <a:solidFill>
                  <a:srgbClr val="800000"/>
                </a:solidFill>
                <a:cs typeface="Arial" charset="0"/>
              </a:rPr>
              <a:t>retrenchment or divestiture</a:t>
            </a:r>
            <a:endParaRPr lang="en-US" sz="2000" b="1"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BCG Matrix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Dogs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62000" y="2667000"/>
            <a:ext cx="6781800" cy="22844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>
                <a:solidFill>
                  <a:srgbClr val="800000"/>
                </a:solidFill>
                <a:cs typeface="Arial" charset="0"/>
              </a:rPr>
              <a:t>Low relative market share &amp; compete in slow or no market growth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000">
                <a:solidFill>
                  <a:srgbClr val="800000"/>
                </a:solidFill>
                <a:cs typeface="Arial" charset="0"/>
              </a:rPr>
              <a:t>Weak internal &amp; external position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endParaRPr lang="en-US" sz="2000">
              <a:solidFill>
                <a:srgbClr val="8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 b="1">
                <a:solidFill>
                  <a:srgbClr val="800000"/>
                </a:solidFill>
                <a:cs typeface="Arial" charset="0"/>
              </a:rPr>
              <a:t>Liquidation, divestiture, retrenchment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3. SPACE (Strategic Position and Action Evaluation)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SPACE Matrix in its 4 quadrant framework indicates whether aggressive, conservative, defensive or competitive strategies are  appropriate for a organization.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Axes of the SPACE Matrix represent 2 internal and 2 external dimensions.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Internal dimensions are: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FS (Financial strength)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CA (Competitive Advantage)</a:t>
            </a:r>
          </a:p>
          <a:p>
            <a:pPr marL="0" lvl="1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    External  dimensions are:</a:t>
            </a:r>
          </a:p>
          <a:p>
            <a:pPr marL="400050" lvl="2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  ES (Environmental Stability)</a:t>
            </a:r>
          </a:p>
          <a:p>
            <a:pPr marL="400050" lvl="2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   IS (Industry Strength)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Factors That Make Up the SPACE Matrix Axes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b="39941"/>
          <a:stretch>
            <a:fillRect/>
          </a:stretch>
        </p:blipFill>
        <p:spPr bwMode="auto">
          <a:xfrm>
            <a:off x="533400" y="1752600"/>
            <a:ext cx="8167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Factors That Make Up the SPACE Matrix Axes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 t="60059"/>
          <a:stretch>
            <a:fillRect/>
          </a:stretch>
        </p:blipFill>
        <p:spPr bwMode="auto">
          <a:xfrm>
            <a:off x="381000" y="1905000"/>
            <a:ext cx="83423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Factors of SPACE Matrix </a:t>
            </a:r>
            <a:r>
              <a:rPr lang="en-US" sz="2400" smtClean="0"/>
              <a:t>(contd.)</a:t>
            </a:r>
            <a:endParaRPr lang="en-SG" sz="24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06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66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Internal Strategic Position</a:t>
                      </a:r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External Strategic Position</a:t>
                      </a:r>
                      <a:endParaRPr lang="en-SG" sz="2800" dirty="0"/>
                    </a:p>
                  </a:txBody>
                  <a:tcPr/>
                </a:tc>
              </a:tr>
              <a:tr h="5754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FS (Financial Strengths)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 (Environmental Stability)</a:t>
                      </a:r>
                      <a:endParaRPr lang="en-SG" sz="2400" dirty="0"/>
                    </a:p>
                  </a:txBody>
                  <a:tcPr/>
                </a:tc>
              </a:tr>
              <a:tr h="165248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Return on Investment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Leverage Ratios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Liquidity Ratios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Working Capital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Cash Flow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 Rate of Inflation</a:t>
                      </a:r>
                    </a:p>
                    <a:p>
                      <a:r>
                        <a:rPr lang="en-US" sz="2000" dirty="0" smtClean="0"/>
                        <a:t>2. Price Elasticity of Demand</a:t>
                      </a:r>
                    </a:p>
                    <a:p>
                      <a:r>
                        <a:rPr lang="en-US" sz="2000" dirty="0" smtClean="0"/>
                        <a:t>3. Competitive Pressure</a:t>
                      </a:r>
                    </a:p>
                    <a:p>
                      <a:r>
                        <a:rPr lang="en-US" sz="2000" dirty="0" smtClean="0"/>
                        <a:t>4. Price range of competing products</a:t>
                      </a:r>
                    </a:p>
                    <a:p>
                      <a:r>
                        <a:rPr lang="en-US" sz="2000" dirty="0" smtClean="0"/>
                        <a:t>5.  Technological change</a:t>
                      </a:r>
                      <a:endParaRPr lang="en-SG" sz="2000" dirty="0"/>
                    </a:p>
                  </a:txBody>
                  <a:tcPr/>
                </a:tc>
              </a:tr>
              <a:tr h="6235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 (Competitive Advantage)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 (Industry Strength)</a:t>
                      </a:r>
                      <a:endParaRPr lang="en-SG" sz="2400" dirty="0"/>
                    </a:p>
                  </a:txBody>
                  <a:tcPr/>
                </a:tc>
              </a:tr>
              <a:tr h="158104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Market share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Product quality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Customer loyalty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Control over input suppliers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Growth potential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Profit potential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Financial stability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Productivity</a:t>
                      </a:r>
                      <a:endParaRPr lang="en-SG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Strategy formulation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Strategy formulation includes: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Developing a vision and mission statements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Identifying organization’s external opportunities and threats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Indentifying internal strengths and weaknesses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Setting long-term objectives and alternative strategies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Analyzing alternative strategies and choosing particular strategy.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31D5A-91CC-46E9-9062-A4BB33570AC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600" smtClean="0"/>
              <a:t>SPACE Matrix </a:t>
            </a:r>
            <a:r>
              <a:rPr lang="en-US" sz="2400" smtClean="0"/>
              <a:t>(contd.)</a:t>
            </a:r>
            <a:endParaRPr lang="en-SG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    FS  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Conservative  Strategies                 Aggressive  Strategies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CA                                                                                                      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_                                                                                                         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Defensive   Strategies                    Competitive  Strategies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      ES    _</a:t>
            </a:r>
            <a:endParaRPr lang="en-S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38862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1676400"/>
            <a:ext cx="7620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2438400"/>
            <a:ext cx="1066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362200" y="3200400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48000" y="38862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800" y="38862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SPACE Matrix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6-</a:t>
            </a:r>
            <a:fld id="{E74EF312-780F-4C43-99C7-A6945B03818B}" type="slidenum">
              <a:rPr lang="en-US"/>
              <a:pPr/>
              <a:t>41</a:t>
            </a:fld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3" y="1600200"/>
            <a:ext cx="5337175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Steps to Develop a SPACE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Select a set of variables to define financial position (FP), competitive position (CP), </a:t>
            </a:r>
            <a:r>
              <a:rPr lang="en-US" dirty="0" smtClean="0">
                <a:ea typeface="+mn-ea"/>
              </a:rPr>
              <a:t>stability position </a:t>
            </a:r>
            <a:r>
              <a:rPr lang="en-US" dirty="0">
                <a:ea typeface="+mn-ea"/>
              </a:rPr>
              <a:t>(SP), and industry position (IP</a:t>
            </a:r>
            <a:r>
              <a:rPr lang="en-US" dirty="0" smtClean="0">
                <a:ea typeface="+mn-ea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Steps to Develop a SPACE Matrix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376092"/>
              </a:buClr>
              <a:buFont typeface="Calibri" pitchFamily="-111" charset="0"/>
              <a:buAutoNum type="arabicPeriod" startAt="2"/>
            </a:pPr>
            <a:r>
              <a:rPr lang="en-US" dirty="0" smtClean="0">
                <a:latin typeface="Arial" charset="0"/>
                <a:cs typeface="Arial" charset="0"/>
              </a:rPr>
              <a:t>Assign a numerical value ranging from 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+1 (worst) to +7 (best) </a:t>
            </a:r>
            <a:r>
              <a:rPr lang="en-US" dirty="0" smtClean="0">
                <a:latin typeface="Arial" charset="0"/>
                <a:cs typeface="Arial" charset="0"/>
              </a:rPr>
              <a:t>to each of the variables that make up the 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FP and IP </a:t>
            </a:r>
            <a:r>
              <a:rPr lang="en-US" dirty="0" smtClean="0">
                <a:latin typeface="Arial" charset="0"/>
                <a:cs typeface="Arial" charset="0"/>
              </a:rPr>
              <a:t>dimensions. </a:t>
            </a:r>
          </a:p>
          <a:p>
            <a:pPr marL="514350" indent="-514350">
              <a:buClr>
                <a:srgbClr val="376092"/>
              </a:buClr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Assign a numerical value ranging from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–1 (best) to –7 (worst)</a:t>
            </a:r>
            <a:r>
              <a:rPr lang="en-US" dirty="0" smtClean="0">
                <a:latin typeface="Arial" charset="0"/>
                <a:cs typeface="Arial" charset="0"/>
              </a:rPr>
              <a:t> to each of the variables that make up the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 and CP</a:t>
            </a:r>
            <a:r>
              <a:rPr lang="en-US" dirty="0" smtClean="0">
                <a:latin typeface="Arial" charset="0"/>
                <a:cs typeface="Arial" charset="0"/>
              </a:rPr>
              <a:t> dimensions</a:t>
            </a:r>
          </a:p>
          <a:p>
            <a:pPr marL="514350" indent="-514350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Steps to Develop a SPACE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  <a:defRPr/>
            </a:pPr>
            <a:r>
              <a:rPr lang="en-US" sz="2800" dirty="0">
                <a:ea typeface="+mn-ea"/>
              </a:rPr>
              <a:t>Compute an average score for FP, CP, IP, and </a:t>
            </a:r>
            <a:r>
              <a:rPr lang="en-US" sz="2800" dirty="0" smtClean="0">
                <a:ea typeface="+mn-ea"/>
              </a:rPr>
              <a:t>SP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  <a:defRPr/>
            </a:pPr>
            <a:r>
              <a:rPr lang="en-US" sz="2800" dirty="0">
                <a:ea typeface="+mn-ea"/>
              </a:rPr>
              <a:t>Plot the average scores for FP, IP, SP, and CP on the appropriate axis in the SPACE </a:t>
            </a:r>
            <a:r>
              <a:rPr lang="en-US" sz="2800" dirty="0" smtClean="0">
                <a:ea typeface="+mn-ea"/>
              </a:rPr>
              <a:t>Matrix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  <a:defRPr/>
            </a:pPr>
            <a:r>
              <a:rPr lang="en-US" sz="2800" dirty="0">
                <a:ea typeface="+mn-ea"/>
              </a:rPr>
              <a:t>Add the two scores on the </a:t>
            </a:r>
            <a:r>
              <a:rPr lang="en-US" sz="2800" i="1" dirty="0">
                <a:ea typeface="+mn-ea"/>
              </a:rPr>
              <a:t>x</a:t>
            </a:r>
            <a:r>
              <a:rPr lang="en-US" sz="2800" dirty="0">
                <a:ea typeface="+mn-ea"/>
              </a:rPr>
              <a:t>-axis and plot the resultant point on </a:t>
            </a:r>
            <a:r>
              <a:rPr lang="en-US" sz="2800" i="1" dirty="0">
                <a:ea typeface="+mn-ea"/>
              </a:rPr>
              <a:t>X. </a:t>
            </a:r>
            <a:r>
              <a:rPr lang="en-US" sz="2800" dirty="0">
                <a:ea typeface="+mn-ea"/>
              </a:rPr>
              <a:t>Add the two scores </a:t>
            </a:r>
            <a:r>
              <a:rPr lang="en-US" sz="2800" dirty="0" smtClean="0">
                <a:ea typeface="+mn-ea"/>
              </a:rPr>
              <a:t>on the </a:t>
            </a:r>
            <a:r>
              <a:rPr lang="en-US" sz="2800" i="1" dirty="0">
                <a:ea typeface="+mn-ea"/>
              </a:rPr>
              <a:t>y</a:t>
            </a:r>
            <a:r>
              <a:rPr lang="en-US" sz="2800" dirty="0">
                <a:ea typeface="+mn-ea"/>
              </a:rPr>
              <a:t>-axis and plot the resultant point on </a:t>
            </a:r>
            <a:r>
              <a:rPr lang="en-US" sz="2800" i="1" dirty="0">
                <a:ea typeface="+mn-ea"/>
              </a:rPr>
              <a:t>Y. </a:t>
            </a:r>
            <a:r>
              <a:rPr lang="en-US" sz="2800" dirty="0">
                <a:ea typeface="+mn-ea"/>
              </a:rPr>
              <a:t>Plot the intersection of the new </a:t>
            </a:r>
            <a:r>
              <a:rPr lang="en-US" sz="2800" i="1" dirty="0">
                <a:ea typeface="+mn-ea"/>
              </a:rPr>
              <a:t>xy </a:t>
            </a:r>
            <a:r>
              <a:rPr lang="en-US" sz="2800" dirty="0">
                <a:ea typeface="+mn-ea"/>
              </a:rPr>
              <a:t>point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Steps to Develop a SPACE Matrix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376092"/>
              </a:buClr>
              <a:buFont typeface="Calibri" pitchFamily="-111" charset="0"/>
              <a:buAutoNum type="arabicPeriod" startAt="6"/>
            </a:pPr>
            <a:r>
              <a:rPr lang="en-US" smtClean="0">
                <a:latin typeface="Arial" charset="0"/>
                <a:cs typeface="Arial" charset="0"/>
              </a:rPr>
              <a:t>Draw a </a:t>
            </a:r>
            <a:r>
              <a:rPr lang="en-US" i="1" smtClean="0">
                <a:latin typeface="Arial" charset="0"/>
                <a:cs typeface="Arial" charset="0"/>
              </a:rPr>
              <a:t>directional vector </a:t>
            </a:r>
            <a:r>
              <a:rPr lang="en-US" smtClean="0">
                <a:latin typeface="Arial" charset="0"/>
                <a:cs typeface="Arial" charset="0"/>
              </a:rPr>
              <a:t>from the origin of the SPACE Matrix through the new intersection point</a:t>
            </a:r>
          </a:p>
          <a:p>
            <a:pPr marL="866775" lvl="1" indent="-514350">
              <a:buClr>
                <a:srgbClr val="376092"/>
              </a:buClr>
            </a:pPr>
            <a:r>
              <a:rPr lang="en-US" smtClean="0">
                <a:latin typeface="Arial" charset="0"/>
                <a:cs typeface="Arial" charset="0"/>
              </a:rPr>
              <a:t>This vector reveals the type of strategies recommended for the organization: </a:t>
            </a:r>
            <a:r>
              <a:rPr lang="en-US" smtClean="0">
                <a:solidFill>
                  <a:srgbClr val="558ED5"/>
                </a:solidFill>
                <a:latin typeface="Arial" charset="0"/>
                <a:cs typeface="Arial" charset="0"/>
              </a:rPr>
              <a:t>aggressive, competitive, defensive, or conservative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Example Strategy Profiles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1600200"/>
            <a:ext cx="6845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Example Strategy Profiles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685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A SPACE </a:t>
            </a:r>
            <a:r>
              <a:rPr lang="en-US" b="1" dirty="0" smtClean="0">
                <a:hlinkClick r:id="rId2" action="ppaction://hlinkfile"/>
              </a:rPr>
              <a:t>Matrix</a:t>
            </a:r>
            <a:r>
              <a:rPr lang="en-US" b="1" dirty="0" smtClean="0"/>
              <a:t> for a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 Average is -13.0 ÷ 3 = -4.33</a:t>
            </a:r>
          </a:p>
          <a:p>
            <a:r>
              <a:rPr lang="en-US" sz="2800" dirty="0" smtClean="0"/>
              <a:t>IP Average is +10.0 ÷ 3 = 3.33</a:t>
            </a:r>
          </a:p>
          <a:p>
            <a:r>
              <a:rPr lang="en-US" sz="2800" dirty="0" smtClean="0"/>
              <a:t>CP Average is -9.0 ÷ 3 = -3.00 </a:t>
            </a:r>
          </a:p>
          <a:p>
            <a:r>
              <a:rPr lang="en-US" sz="2800" dirty="0" smtClean="0"/>
              <a:t>FP Average is +9.0 ÷ 4 = 2.25</a:t>
            </a:r>
          </a:p>
          <a:p>
            <a:r>
              <a:rPr lang="en-US" sz="2800" dirty="0" smtClean="0"/>
              <a:t>Directional Vector Coordinates:</a:t>
            </a:r>
          </a:p>
          <a:p>
            <a:pPr lvl="4"/>
            <a:r>
              <a:rPr lang="en-US" sz="2800" dirty="0" smtClean="0"/>
              <a:t> x-axis: -3.00 + (+3.33) = +0.33</a:t>
            </a:r>
          </a:p>
          <a:p>
            <a:pPr lvl="4"/>
            <a:r>
              <a:rPr lang="en-US" sz="2800" dirty="0" smtClean="0"/>
              <a:t>y-axis: -4.33 + (+2.25) = -2.08</a:t>
            </a:r>
          </a:p>
          <a:p>
            <a:r>
              <a:rPr lang="en-US" sz="2400" dirty="0" smtClean="0"/>
              <a:t>The bank should pursue _____________Strategies.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4. The </a:t>
            </a:r>
            <a:r>
              <a:rPr lang="en-US" dirty="0">
                <a:solidFill>
                  <a:schemeClr val="tx2"/>
                </a:solidFill>
                <a:ea typeface="+mn-ea"/>
              </a:rPr>
              <a:t>Internal-External Matrix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546225"/>
            <a:ext cx="8407400" cy="4525963"/>
          </a:xfrm>
        </p:spPr>
        <p:txBody>
          <a:bodyPr/>
          <a:lstStyle/>
          <a:p>
            <a:pPr eaLnBrk="1" hangingPunct="1">
              <a:buSzPct val="100000"/>
            </a:pPr>
            <a:r>
              <a:rPr lang="en-US" smtClean="0">
                <a:latin typeface="Arial" charset="0"/>
                <a:cs typeface="Arial" charset="0"/>
              </a:rPr>
              <a:t>Positions an organization’s various divisions in a nine-cell display</a:t>
            </a:r>
          </a:p>
          <a:p>
            <a:pPr eaLnBrk="1" hangingPunct="1">
              <a:buSzPct val="100000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Pct val="100000"/>
            </a:pPr>
            <a:r>
              <a:rPr lang="en-US" smtClean="0">
                <a:latin typeface="Arial" charset="0"/>
                <a:cs typeface="Arial" charset="0"/>
              </a:rPr>
              <a:t>Similar to BCG Matrix except the IE Matrix:</a:t>
            </a:r>
          </a:p>
          <a:p>
            <a:pPr marL="685800" lvl="1" indent="-342900" eaLnBrk="1" hangingPunct="1">
              <a:buFontTx/>
              <a:buChar char="-"/>
            </a:pPr>
            <a:r>
              <a:rPr lang="en-US" smtClean="0">
                <a:latin typeface="Arial" charset="0"/>
                <a:cs typeface="Arial" charset="0"/>
              </a:rPr>
              <a:t>Requires more information about the divisions</a:t>
            </a:r>
          </a:p>
          <a:p>
            <a:pPr marL="685800" lvl="1" indent="-342900" eaLnBrk="1" hangingPunct="1">
              <a:buFontTx/>
              <a:buChar char="-"/>
            </a:pPr>
            <a:r>
              <a:rPr lang="en-US" smtClean="0">
                <a:latin typeface="Arial" charset="0"/>
                <a:cs typeface="Arial" charset="0"/>
              </a:rPr>
              <a:t>Strategic implications of each matrix are different</a:t>
            </a:r>
          </a:p>
        </p:txBody>
      </p:sp>
      <p:sp>
        <p:nvSpPr>
          <p:cNvPr id="61444" name="Slide Number Placeholder 5"/>
          <p:cNvSpPr txBox="1">
            <a:spLocks/>
          </p:cNvSpPr>
          <p:nvPr/>
        </p:nvSpPr>
        <p:spPr bwMode="auto">
          <a:xfrm>
            <a:off x="290513" y="6524625"/>
            <a:ext cx="7016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chemeClr val="bg1"/>
                </a:solidFill>
              </a:rPr>
              <a:t>Ch 7 -</a:t>
            </a:r>
            <a:fld id="{BB81EEEE-6104-4DB3-8C57-87F8B21A3319}" type="slidenum">
              <a:rPr lang="en-US" sz="900">
                <a:solidFill>
                  <a:schemeClr val="bg1"/>
                </a:solidFill>
              </a:rPr>
              <a:pPr/>
              <a:t>49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1445" name="Slide Number Placeholder 5"/>
          <p:cNvSpPr txBox="1">
            <a:spLocks/>
          </p:cNvSpPr>
          <p:nvPr/>
        </p:nvSpPr>
        <p:spPr bwMode="auto">
          <a:xfrm>
            <a:off x="1423988" y="6524625"/>
            <a:ext cx="28082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Copyright © 2011 Pearson Education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Nature of Strategy Analysis and choice</a:t>
            </a:r>
            <a:br>
              <a:rPr lang="en-US" smtClean="0"/>
            </a:br>
            <a:endParaRPr lang="en-SG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Generating and analyzing alternative strategies and selecting a set of strategies involve making </a:t>
            </a:r>
            <a:r>
              <a:rPr lang="en-US" u="sng" smtClean="0"/>
              <a:t>subjective decision based on objective information.</a:t>
            </a:r>
          </a:p>
          <a:p>
            <a:r>
              <a:rPr lang="en-US" smtClean="0"/>
              <a:t>Alternative strategies are derived from the organization’s vision, mission, objectives, external audit, and internal audit, and are build on past strategies that have worked well. </a:t>
            </a:r>
            <a:endParaRPr lang="en-S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E7AA3-DAC6-4337-BA3B-9F4F867E24A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Internal-External (IE) Matrix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6-</a:t>
            </a:r>
            <a:fld id="{9241A115-2569-4578-BD35-D06CBFA31ED1}" type="slidenum">
              <a:rPr lang="en-US"/>
              <a:pPr/>
              <a:t>50</a:t>
            </a:fld>
            <a:endParaRPr lang="en-US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28800"/>
            <a:ext cx="74898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+mn-ea"/>
              </a:rPr>
              <a:t>IE Matrix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407400" cy="4525963"/>
          </a:xfrm>
        </p:spPr>
        <p:txBody>
          <a:bodyPr/>
          <a:lstStyle/>
          <a:p>
            <a:pPr eaLnBrk="1" hangingPunct="1">
              <a:buSzPct val="100000"/>
            </a:pPr>
            <a:r>
              <a:rPr lang="en-US" smtClean="0">
                <a:latin typeface="Arial" charset="0"/>
                <a:cs typeface="Arial" charset="0"/>
              </a:rPr>
              <a:t>Based on two key dimensions</a:t>
            </a:r>
          </a:p>
          <a:p>
            <a:pPr marL="685800" lvl="1" indent="-342900" eaLnBrk="1" hangingPunct="1">
              <a:buFontTx/>
              <a:buChar char="-"/>
            </a:pPr>
            <a:r>
              <a:rPr lang="en-US" smtClean="0">
                <a:latin typeface="Arial" charset="0"/>
                <a:cs typeface="Arial" charset="0"/>
              </a:rPr>
              <a:t>The IFE total weighted scores on the x-axis</a:t>
            </a:r>
          </a:p>
          <a:p>
            <a:pPr marL="685800" lvl="1" indent="-342900" eaLnBrk="1" hangingPunct="1">
              <a:buFontTx/>
              <a:buChar char="-"/>
            </a:pPr>
            <a:r>
              <a:rPr lang="en-US" smtClean="0">
                <a:latin typeface="Arial" charset="0"/>
                <a:cs typeface="Arial" charset="0"/>
              </a:rPr>
              <a:t>The EFE total weighted scores on the y-axis</a:t>
            </a:r>
          </a:p>
          <a:p>
            <a:pPr marL="685800" lvl="1" indent="-342900" eaLnBrk="1" hangingPunct="1">
              <a:buFontTx/>
              <a:buChar char="-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Pct val="100000"/>
            </a:pPr>
            <a:r>
              <a:rPr lang="en-US" smtClean="0">
                <a:latin typeface="Arial" charset="0"/>
                <a:cs typeface="Arial" charset="0"/>
              </a:rPr>
              <a:t>Divided into three major regions</a:t>
            </a:r>
          </a:p>
          <a:p>
            <a:pPr marL="685800" lvl="1" indent="-342900" eaLnBrk="1" hangingPunct="1">
              <a:buFontTx/>
              <a:buChar char="-"/>
            </a:pPr>
            <a:r>
              <a:rPr lang="en-US" smtClean="0">
                <a:latin typeface="Arial" charset="0"/>
                <a:cs typeface="Arial" charset="0"/>
              </a:rPr>
              <a:t>Grow and build – Cells I, II, or IV</a:t>
            </a:r>
          </a:p>
          <a:p>
            <a:pPr marL="685800" lvl="1" indent="-342900" eaLnBrk="1" hangingPunct="1">
              <a:buFontTx/>
              <a:buChar char="-"/>
            </a:pPr>
            <a:r>
              <a:rPr lang="en-US" smtClean="0">
                <a:latin typeface="Arial" charset="0"/>
                <a:cs typeface="Arial" charset="0"/>
              </a:rPr>
              <a:t>Hold and maintain – Cells III, V, or VII</a:t>
            </a:r>
          </a:p>
          <a:p>
            <a:pPr marL="685800" lvl="1" indent="-342900" eaLnBrk="1" hangingPunct="1">
              <a:buFontTx/>
              <a:buChar char="-"/>
            </a:pPr>
            <a:r>
              <a:rPr lang="en-US" smtClean="0">
                <a:latin typeface="Arial" charset="0"/>
                <a:cs typeface="Arial" charset="0"/>
              </a:rPr>
              <a:t>Harvest or divest – Cells VI, VIII, or IX</a:t>
            </a:r>
          </a:p>
          <a:p>
            <a:pPr marL="685800" lvl="1" indent="-342900" eaLnBrk="1" hangingPunct="1">
              <a:buFontTx/>
              <a:buChar char="-"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3492" name="Slide Number Placeholder 5"/>
          <p:cNvSpPr txBox="1">
            <a:spLocks/>
          </p:cNvSpPr>
          <p:nvPr/>
        </p:nvSpPr>
        <p:spPr bwMode="auto">
          <a:xfrm>
            <a:off x="290513" y="6524625"/>
            <a:ext cx="7016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chemeClr val="bg1"/>
                </a:solidFill>
              </a:rPr>
              <a:t>Ch 7 -</a:t>
            </a:r>
            <a:fld id="{29ECA34A-9529-48CC-AD7E-32B83BD6F939}" type="slidenum">
              <a:rPr lang="en-US" sz="900">
                <a:solidFill>
                  <a:schemeClr val="bg1"/>
                </a:solidFill>
              </a:rPr>
              <a:pPr/>
              <a:t>51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3493" name="Slide Number Placeholder 5"/>
          <p:cNvSpPr txBox="1">
            <a:spLocks/>
          </p:cNvSpPr>
          <p:nvPr/>
        </p:nvSpPr>
        <p:spPr bwMode="auto">
          <a:xfrm>
            <a:off x="1423988" y="6524625"/>
            <a:ext cx="28082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Copyright © 2011 Pearson Education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IE Matrix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6-</a:t>
            </a:r>
            <a:fld id="{4A85FFEB-24F4-4232-A96D-11D28D991072}" type="slidenum">
              <a:rPr lang="en-US"/>
              <a:pPr/>
              <a:t>52</a:t>
            </a:fld>
            <a:endParaRPr lang="en-US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1600200"/>
            <a:ext cx="70993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Education, Inc. publishing as Prentice Hall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7924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Slide Number Placeholder 5"/>
          <p:cNvSpPr txBox="1">
            <a:spLocks/>
          </p:cNvSpPr>
          <p:nvPr/>
        </p:nvSpPr>
        <p:spPr bwMode="auto">
          <a:xfrm>
            <a:off x="290513" y="6524625"/>
            <a:ext cx="7016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chemeClr val="bg1"/>
                </a:solidFill>
              </a:rPr>
              <a:t>Ch 7 -</a:t>
            </a:r>
            <a:fld id="{3AA3591D-E4EB-4265-859C-56C999EB4193}" type="slidenum">
              <a:rPr lang="en-US" sz="900">
                <a:solidFill>
                  <a:schemeClr val="bg1"/>
                </a:solidFill>
              </a:rPr>
              <a:pPr/>
              <a:t>53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5540" name="Slide Number Placeholder 5"/>
          <p:cNvSpPr txBox="1">
            <a:spLocks/>
          </p:cNvSpPr>
          <p:nvPr/>
        </p:nvSpPr>
        <p:spPr bwMode="auto">
          <a:xfrm>
            <a:off x="1423988" y="6524625"/>
            <a:ext cx="28082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Copyright © 2011 Pearson Education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Grand Strategy Matrix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Grand Strategy Matrix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based on two evaluative dimensions: 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competitive position and 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market (industry) growth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6-</a:t>
            </a:r>
            <a:fld id="{5F9FAC2A-DA46-423F-8337-A999F313A583}" type="slidenum">
              <a:rPr lang="en-US"/>
              <a:pPr/>
              <a:t>54</a:t>
            </a:fld>
            <a:endParaRPr 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Education, Inc. publishing as Prentice Hall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Grand Strategy Matrix</a:t>
            </a:r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6-</a:t>
            </a:r>
            <a:fld id="{E37E7B47-709A-4DAF-8336-F8C001A44AEB}" type="slidenum">
              <a:rPr lang="en-US"/>
              <a:pPr/>
              <a:t>55</a:t>
            </a:fld>
            <a:endParaRPr lang="en-US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349" y="1499418"/>
            <a:ext cx="7634851" cy="48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Grand Strategy Matrix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mtClean="0">
                <a:latin typeface="Arial" charset="0"/>
                <a:cs typeface="Arial" charset="0"/>
              </a:rPr>
              <a:t>Quadrant I </a:t>
            </a:r>
          </a:p>
          <a:p>
            <a:pPr lvl="1"/>
            <a:r>
              <a:rPr lang="en-US" sz="2600" smtClean="0">
                <a:latin typeface="Arial" charset="0"/>
                <a:cs typeface="Arial" charset="0"/>
              </a:rPr>
              <a:t>continued concentration on current markets (market penetration and market development) and products (product development) is an appropriate strategy</a:t>
            </a:r>
          </a:p>
          <a:p>
            <a:r>
              <a:rPr lang="en-US" b="1" smtClean="0">
                <a:latin typeface="Arial" charset="0"/>
                <a:cs typeface="Arial" charset="0"/>
              </a:rPr>
              <a:t>Quadrant II </a:t>
            </a:r>
          </a:p>
          <a:p>
            <a:pPr lvl="1"/>
            <a:r>
              <a:rPr lang="en-US" sz="2600" smtClean="0">
                <a:latin typeface="Arial" charset="0"/>
                <a:cs typeface="Arial" charset="0"/>
              </a:rPr>
              <a:t>unable to compete effectively</a:t>
            </a:r>
          </a:p>
          <a:p>
            <a:pPr lvl="1"/>
            <a:r>
              <a:rPr lang="en-US" sz="2600" smtClean="0">
                <a:latin typeface="Arial" charset="0"/>
                <a:cs typeface="Arial" charset="0"/>
              </a:rPr>
              <a:t>need to determine why the firm’s current approach is ineffective and how the company can best change to improve its competitiveness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6-</a:t>
            </a:r>
            <a:fld id="{BD259D40-3F1A-4B85-A5CE-93682F86AFA0}" type="slidenum">
              <a:rPr lang="en-US"/>
              <a:pPr/>
              <a:t>56</a:t>
            </a:fld>
            <a:endParaRPr lang="en-US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Education, Inc. publishing as Prentice Hall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Grand Strategy Matrix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mtClean="0">
                <a:latin typeface="Arial" charset="0"/>
                <a:cs typeface="Arial" charset="0"/>
              </a:rPr>
              <a:t>Quadrant III </a:t>
            </a:r>
          </a:p>
          <a:p>
            <a:pPr lvl="1"/>
            <a:r>
              <a:rPr lang="en-US" sz="2600" smtClean="0">
                <a:latin typeface="Arial" charset="0"/>
                <a:cs typeface="Arial" charset="0"/>
              </a:rPr>
              <a:t>must make some drastic changes quickly to avoid further decline and possible liquidation </a:t>
            </a:r>
          </a:p>
          <a:p>
            <a:pPr lvl="1"/>
            <a:r>
              <a:rPr lang="en-US" sz="2600" smtClean="0">
                <a:latin typeface="Arial" charset="0"/>
                <a:cs typeface="Arial" charset="0"/>
              </a:rPr>
              <a:t>Extensive cost and asset reduction (retrenchment) should be pursued first</a:t>
            </a:r>
          </a:p>
          <a:p>
            <a:r>
              <a:rPr lang="en-US" b="1" smtClean="0">
                <a:latin typeface="Arial" charset="0"/>
                <a:cs typeface="Arial" charset="0"/>
              </a:rPr>
              <a:t>Quadrant IV </a:t>
            </a:r>
          </a:p>
          <a:p>
            <a:pPr lvl="1"/>
            <a:r>
              <a:rPr lang="en-US" sz="2600" smtClean="0">
                <a:latin typeface="Arial" charset="0"/>
                <a:cs typeface="Arial" charset="0"/>
              </a:rPr>
              <a:t>have characteristically high cash-flow levels and limited internal growth needs and often can pursue related or unrelated diversification successfully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6-</a:t>
            </a:r>
            <a:fld id="{72719D55-33F5-44F8-B834-FF9E439DEAF7}" type="slidenum">
              <a:rPr lang="en-US"/>
              <a:pPr/>
              <a:t>57</a:t>
            </a:fld>
            <a:endParaRPr 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©2013 Pearson Education, Inc. publishing as Prentice Hall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Strategy-Formulation Analytical Framework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4114800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62000" y="2590800"/>
            <a:ext cx="3352800" cy="1295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>
                <a:solidFill>
                  <a:srgbClr val="FFFFCC"/>
                </a:solidFill>
                <a:cs typeface="Arial" charset="0"/>
              </a:rPr>
              <a:t>Stage 3:</a:t>
            </a:r>
            <a:br>
              <a:rPr lang="en-US" b="1">
                <a:solidFill>
                  <a:srgbClr val="FFFFCC"/>
                </a:solidFill>
                <a:cs typeface="Arial" charset="0"/>
              </a:rPr>
            </a:br>
            <a:r>
              <a:rPr lang="en-US" b="1">
                <a:solidFill>
                  <a:srgbClr val="FFFFCC"/>
                </a:solidFill>
                <a:cs typeface="Arial" charset="0"/>
              </a:rPr>
              <a:t>The Decision Stage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334000" y="2514600"/>
            <a:ext cx="3048000" cy="1447800"/>
          </a:xfrm>
          <a:prstGeom prst="rect">
            <a:avLst/>
          </a:prstGeom>
          <a:solidFill>
            <a:srgbClr val="E3DD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800000"/>
                </a:solidFill>
                <a:cs typeface="Arial" charset="0"/>
              </a:rPr>
              <a:t>Quantitative Strategic</a:t>
            </a:r>
            <a:br>
              <a:rPr lang="en-US" sz="2000" b="1">
                <a:solidFill>
                  <a:srgbClr val="800000"/>
                </a:solidFill>
                <a:cs typeface="Arial" charset="0"/>
              </a:rPr>
            </a:br>
            <a:r>
              <a:rPr lang="en-US" sz="2000" b="1">
                <a:solidFill>
                  <a:srgbClr val="800000"/>
                </a:solidFill>
                <a:cs typeface="Arial" charset="0"/>
              </a:rPr>
              <a:t>Planning Matrix</a:t>
            </a:r>
            <a:br>
              <a:rPr lang="en-US" sz="2000" b="1">
                <a:solidFill>
                  <a:srgbClr val="800000"/>
                </a:solidFill>
                <a:cs typeface="Arial" charset="0"/>
              </a:rPr>
            </a:br>
            <a:r>
              <a:rPr lang="en-US" sz="2000" b="1">
                <a:solidFill>
                  <a:srgbClr val="800000"/>
                </a:solidFill>
                <a:cs typeface="Arial" charset="0"/>
              </a:rPr>
              <a:t>(QSPM)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30288" y="4478338"/>
            <a:ext cx="6781800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  <a:cs typeface="Arial" charset="0"/>
              </a:rPr>
              <a:t>Technique designed to determine the relative attractiveness of feasible alternative actions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z="3400"/>
              <a:t>Steps to Develop a QSPM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Make a list of the firm’s key external opportunities/threats and internal strengths/weaknesses in the left column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Assign weights to each key external and internal factor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Examine the Stage 2 (matching) matrices, and identify alternative strategies that the organization should consider implementing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Determine the Attractiveness Scores (A.S)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Compare the Total Attractiveness Scores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Compute the Sum Total Attractiveness Score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Process of Strategy Analysis and Choice</a:t>
            </a:r>
            <a:r>
              <a:rPr lang="en-US" smtClean="0"/>
              <a:t/>
            </a:r>
            <a:br>
              <a:rPr lang="en-US" smtClean="0"/>
            </a:br>
            <a:endParaRPr lang="en-SG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2800" smtClean="0"/>
              <a:t>As it’s not possible to consider infinite number of alternative strategies, </a:t>
            </a:r>
            <a:r>
              <a:rPr lang="en-US" sz="2800" smtClean="0">
                <a:solidFill>
                  <a:srgbClr val="FF0000"/>
                </a:solidFill>
              </a:rPr>
              <a:t>a manageable set of most attractive alternative strategies are developed.  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Identifying and evaluating alternative strategies should involve as many managers and employees as possible </a:t>
            </a:r>
            <a:r>
              <a:rPr lang="en-US" sz="2800" smtClean="0"/>
              <a:t>from each department who earlier participated in formulation of organizational vision, mission, internal and external audits.</a:t>
            </a:r>
          </a:p>
          <a:p>
            <a:r>
              <a:rPr lang="en-US" sz="2800" smtClean="0"/>
              <a:t>After identifying all feasible strategies, they must be ranked to arrive at </a:t>
            </a:r>
            <a:r>
              <a:rPr lang="en-US" sz="2800" smtClean="0">
                <a:solidFill>
                  <a:srgbClr val="FF0000"/>
                </a:solidFill>
              </a:rPr>
              <a:t>a list of prioritized strategies reflecting the collective wisdom of the organization</a:t>
            </a:r>
            <a:r>
              <a:rPr lang="en-US" sz="2800" smtClean="0"/>
              <a:t>.</a:t>
            </a:r>
          </a:p>
          <a:p>
            <a:endParaRPr lang="en-S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267A8-7571-455E-B1E8-B741233AADB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D4B3-F967-45EB-9C6E-8B447362B255}" type="slidenum">
              <a:rPr lang="en-IE"/>
              <a:pPr/>
              <a:t>60</a:t>
            </a:fld>
            <a:endParaRPr lang="en-IE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1625"/>
            <a:ext cx="4392612" cy="458788"/>
          </a:xfrm>
          <a:noFill/>
          <a:ln/>
        </p:spPr>
        <p:txBody>
          <a:bodyPr lIns="92075" tIns="46038" rIns="92075" bIns="46038"/>
          <a:lstStyle/>
          <a:p>
            <a:r>
              <a:rPr lang="en-US" sz="2000" b="1"/>
              <a:t>QSPM : information from IFE and EFE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914400"/>
            <a:ext cx="8763000" cy="5334000"/>
            <a:chOff x="144" y="576"/>
            <a:chExt cx="5520" cy="3360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4752" y="2040"/>
              <a:ext cx="912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3888" y="2040"/>
              <a:ext cx="864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3072" y="2040"/>
              <a:ext cx="81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2160" y="2040"/>
              <a:ext cx="912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144" y="2040"/>
              <a:ext cx="201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r>
                <a:rPr lang="en-US" b="1" u="sng"/>
                <a:t>Key Internal Factors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Management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Marketing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Finance/Accounting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Production/Operations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Research and Development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Computer Information Systems</a:t>
              </a:r>
            </a:p>
            <a:p>
              <a:pPr>
                <a:spcBef>
                  <a:spcPct val="20000"/>
                </a:spcBef>
              </a:pPr>
              <a:r>
                <a:rPr lang="en-US" b="1"/>
                <a:t>Sum total A.S.</a:t>
              </a: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4752" y="576"/>
              <a:ext cx="912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>
                <a:spcBef>
                  <a:spcPct val="20000"/>
                </a:spcBef>
              </a:pPr>
              <a:r>
                <a:rPr lang="en-US" u="sng"/>
                <a:t>Strategy 3</a:t>
              </a: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3888" y="576"/>
              <a:ext cx="864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>
                <a:spcBef>
                  <a:spcPct val="20000"/>
                </a:spcBef>
              </a:pPr>
              <a:r>
                <a:rPr lang="en-US" u="sng"/>
                <a:t>Strategy 2</a:t>
              </a: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072" y="576"/>
              <a:ext cx="816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>
                <a:spcBef>
                  <a:spcPct val="20000"/>
                </a:spcBef>
              </a:pPr>
              <a:r>
                <a:rPr lang="en-US" u="sng"/>
                <a:t>Strategy 1</a:t>
              </a: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160" y="576"/>
              <a:ext cx="912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>
                <a:spcBef>
                  <a:spcPct val="20000"/>
                </a:spcBef>
              </a:pPr>
              <a:r>
                <a:rPr lang="en-US" u="sng"/>
                <a:t>Weight</a:t>
              </a: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44" y="576"/>
              <a:ext cx="2016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</a:pPr>
              <a:r>
                <a:rPr lang="en-US" b="1" u="sng"/>
                <a:t>Key External Factors  </a:t>
              </a:r>
              <a:r>
                <a:rPr lang="en-US"/>
                <a:t>Economy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Political/Legal/Governmental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Social/Cultural/Demographic/Environmental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Technological</a:t>
              </a:r>
            </a:p>
            <a:p>
              <a:pPr>
                <a:spcBef>
                  <a:spcPct val="20000"/>
                </a:spcBef>
              </a:pPr>
              <a:r>
                <a:rPr lang="en-US"/>
                <a:t>Competitive</a:t>
              </a:r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145" y="576"/>
              <a:ext cx="5519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145" y="3936"/>
              <a:ext cx="5519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>
              <a:off x="144" y="577"/>
              <a:ext cx="0" cy="3359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5664" y="577"/>
              <a:ext cx="0" cy="3359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3962400" y="228600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400" b="1"/>
              <a:t>Strategic Alternatives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468313" y="6364288"/>
            <a:ext cx="8351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IE" sz="1400" i="1"/>
              <a:t>AS 1 to 4 and blank if  factor does not effect strategy: TAS = Weight x AS  </a:t>
            </a:r>
            <a:r>
              <a:rPr lang="en-IE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The Process of Generating and Selecting Strategies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Nature of Strategy Analysis &amp; Choice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Establishing long-term objectives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Generating alternative strategies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Selecting strategies to pursue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Best alternative – achieve mission &amp; objectives</a:t>
            </a:r>
          </a:p>
          <a:p>
            <a:pPr>
              <a:buFont typeface="Wingdings" pitchFamily="2" charset="2"/>
              <a:buNone/>
            </a:pPr>
            <a:endParaRPr lang="en-US" smtClean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The Strategy-Formulation Analytical Framework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1914525"/>
            <a:ext cx="81407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 Comprehensive Strategy-Formulation Analytical Framework  (SFAF)</a:t>
            </a:r>
            <a:br>
              <a:rPr lang="en-US" sz="3200" dirty="0" smtClean="0"/>
            </a:br>
            <a:endParaRPr lang="en-SG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Stage 1: Input Stage</a:t>
            </a:r>
            <a:r>
              <a:rPr lang="en-US" sz="2400" smtClean="0"/>
              <a:t>:</a:t>
            </a:r>
          </a:p>
          <a:p>
            <a:pPr lvl="1"/>
            <a:r>
              <a:rPr lang="en-US" sz="2400" smtClean="0"/>
              <a:t>EFE Matrix, </a:t>
            </a:r>
          </a:p>
          <a:p>
            <a:pPr lvl="1"/>
            <a:r>
              <a:rPr lang="en-US" sz="2400" smtClean="0"/>
              <a:t>IFE (Internal  Factor Evaluation) Matrix, and</a:t>
            </a:r>
          </a:p>
          <a:p>
            <a:pPr lvl="1"/>
            <a:r>
              <a:rPr lang="en-US" sz="2400" smtClean="0"/>
              <a:t>CP (Competitive Profile) Matrix </a:t>
            </a:r>
          </a:p>
          <a:p>
            <a:pPr lvl="1"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Stage 2: Matching Stage</a:t>
            </a:r>
          </a:p>
          <a:p>
            <a:pPr lvl="1"/>
            <a:r>
              <a:rPr lang="en-US" sz="2400" smtClean="0"/>
              <a:t>SWOT ( Strength-Weakness-Opportunities-Threat) Matrix, </a:t>
            </a:r>
          </a:p>
          <a:p>
            <a:pPr lvl="1"/>
            <a:r>
              <a:rPr lang="en-US" sz="2400" smtClean="0"/>
              <a:t>SPACE (Strategic Position and Action Evaluation) Matrix, </a:t>
            </a:r>
          </a:p>
          <a:p>
            <a:pPr lvl="1"/>
            <a:r>
              <a:rPr lang="en-US" sz="2400" smtClean="0"/>
              <a:t>IE (Internal-External) Matrix, </a:t>
            </a:r>
          </a:p>
          <a:p>
            <a:pPr lvl="1"/>
            <a:r>
              <a:rPr lang="en-US" sz="2400" smtClean="0"/>
              <a:t>GS (Grand Strategy) Matrix</a:t>
            </a:r>
          </a:p>
          <a:p>
            <a:pPr lvl="1"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Stage 3: Decision making stage</a:t>
            </a:r>
          </a:p>
          <a:p>
            <a:pPr lvl="1"/>
            <a:r>
              <a:rPr lang="en-US" sz="2400" smtClean="0"/>
              <a:t>QSP (Quantitative Strategic Planning) Matrix</a:t>
            </a:r>
            <a:endParaRPr lang="en-S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85F5-18DD-49D3-8A15-50C22E84A4B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2564</Words>
  <Application>Microsoft Office PowerPoint</Application>
  <PresentationFormat>On-screen Show (4:3)</PresentationFormat>
  <Paragraphs>538</Paragraphs>
  <Slides>60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CHAPTER SIX</vt:lpstr>
      <vt:lpstr>Stages of Strategic Management </vt:lpstr>
      <vt:lpstr>A Comprehensive Strategic-Management Model</vt:lpstr>
      <vt:lpstr>Strategy formulation</vt:lpstr>
      <vt:lpstr> Nature of Strategy Analysis and choice </vt:lpstr>
      <vt:lpstr> Process of Strategy Analysis and Choice </vt:lpstr>
      <vt:lpstr>The Process of Generating and Selecting Strategies</vt:lpstr>
      <vt:lpstr>The Strategy-Formulation Analytical Framework</vt:lpstr>
      <vt:lpstr> A Comprehensive Strategy-Formulation Analytical Framework  (SFAF) </vt:lpstr>
      <vt:lpstr>Slide 10</vt:lpstr>
      <vt:lpstr>EFE Matrix</vt:lpstr>
      <vt:lpstr>Example of EFE Matrix </vt:lpstr>
      <vt:lpstr>IFE (Internal Factor Evolution) Matrix</vt:lpstr>
      <vt:lpstr>An example of IFE Matrix</vt:lpstr>
      <vt:lpstr>CP (Competitive Profile) Matrix </vt:lpstr>
      <vt:lpstr>Example of CP Matrix</vt:lpstr>
      <vt:lpstr>Slide 17</vt:lpstr>
      <vt:lpstr>Slide 18</vt:lpstr>
      <vt:lpstr>Slide 19</vt:lpstr>
      <vt:lpstr>SWOT Matrix (contd.)</vt:lpstr>
      <vt:lpstr>SWOT Matrix</vt:lpstr>
      <vt:lpstr>SWOT Matrix contd.</vt:lpstr>
      <vt:lpstr>Slide 23</vt:lpstr>
      <vt:lpstr>Slide 24</vt:lpstr>
      <vt:lpstr>Key Strategies</vt:lpstr>
      <vt:lpstr>Limitations with SWOT Matrix</vt:lpstr>
      <vt:lpstr>Slide 27</vt:lpstr>
      <vt:lpstr>Slide 28</vt:lpstr>
      <vt:lpstr>BCG Matrix</vt:lpstr>
      <vt:lpstr>BCG Matrix</vt:lpstr>
      <vt:lpstr>The BCG Matrix</vt:lpstr>
      <vt:lpstr>Slide 32</vt:lpstr>
      <vt:lpstr>Slide 33</vt:lpstr>
      <vt:lpstr>Slide 34</vt:lpstr>
      <vt:lpstr>Slide 35</vt:lpstr>
      <vt:lpstr>3. SPACE (Strategic Position and Action Evaluation) Matrix</vt:lpstr>
      <vt:lpstr>Factors That Make Up the SPACE Matrix Axes</vt:lpstr>
      <vt:lpstr>Factors That Make Up the SPACE Matrix Axes</vt:lpstr>
      <vt:lpstr>Factors of SPACE Matrix (contd.)</vt:lpstr>
      <vt:lpstr>SPACE Matrix (contd.)</vt:lpstr>
      <vt:lpstr>The SPACE Matrix</vt:lpstr>
      <vt:lpstr>Steps to Develop a SPACE Matrix</vt:lpstr>
      <vt:lpstr>Steps to Develop a SPACE Matrix</vt:lpstr>
      <vt:lpstr>Steps to Develop a SPACE Matrix</vt:lpstr>
      <vt:lpstr>Steps to Develop a SPACE Matrix</vt:lpstr>
      <vt:lpstr>Example Strategy Profiles</vt:lpstr>
      <vt:lpstr>Example Strategy Profiles</vt:lpstr>
      <vt:lpstr>A SPACE Matrix for a Bank</vt:lpstr>
      <vt:lpstr>4. The Internal-External Matrix</vt:lpstr>
      <vt:lpstr>The Internal-External (IE) Matrix</vt:lpstr>
      <vt:lpstr>IE Matrix</vt:lpstr>
      <vt:lpstr>The IE Matrix</vt:lpstr>
      <vt:lpstr>Slide 53</vt:lpstr>
      <vt:lpstr>The Grand Strategy Matrix</vt:lpstr>
      <vt:lpstr>The Grand Strategy Matrix</vt:lpstr>
      <vt:lpstr>The Grand Strategy Matrix</vt:lpstr>
      <vt:lpstr>The Grand Strategy Matrix</vt:lpstr>
      <vt:lpstr>Slide 58</vt:lpstr>
      <vt:lpstr>Steps to Develop a QSPM</vt:lpstr>
      <vt:lpstr>QSPM : information from IFE and EFE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</dc:title>
  <dc:creator>USER</dc:creator>
  <cp:lastModifiedBy>Mesy</cp:lastModifiedBy>
  <cp:revision>8</cp:revision>
  <dcterms:created xsi:type="dcterms:W3CDTF">2016-11-11T06:54:45Z</dcterms:created>
  <dcterms:modified xsi:type="dcterms:W3CDTF">2016-11-27T14:56:31Z</dcterms:modified>
</cp:coreProperties>
</file>