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9" r:id="rId3"/>
    <p:sldId id="260" r:id="rId4"/>
    <p:sldId id="261" r:id="rId5"/>
    <p:sldId id="262" r:id="rId6"/>
    <p:sldId id="263" r:id="rId7"/>
    <p:sldId id="264" r:id="rId8"/>
    <p:sldId id="265" r:id="rId9"/>
    <p:sldId id="278" r:id="rId10"/>
    <p:sldId id="257" r:id="rId11"/>
    <p:sldId id="267" r:id="rId12"/>
    <p:sldId id="266" r:id="rId13"/>
    <p:sldId id="268" r:id="rId14"/>
    <p:sldId id="269" r:id="rId15"/>
    <p:sldId id="270" r:id="rId16"/>
    <p:sldId id="272" r:id="rId17"/>
    <p:sldId id="271" r:id="rId18"/>
    <p:sldId id="274" r:id="rId19"/>
    <p:sldId id="275" r:id="rId20"/>
    <p:sldId id="276" r:id="rId21"/>
    <p:sldId id="273"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4660"/>
  </p:normalViewPr>
  <p:slideViewPr>
    <p:cSldViewPr>
      <p:cViewPr varScale="1">
        <p:scale>
          <a:sx n="70" d="100"/>
          <a:sy n="70" d="100"/>
        </p:scale>
        <p:origin x="-15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E1F07B-91DE-4AC2-8B60-1B9E552EA15F}" type="datetimeFigureOut">
              <a:rPr lang="en-US" smtClean="0"/>
              <a:pPr/>
              <a:t>10/8/2016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8AAC78-7923-4691-9650-58D2447608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CB4112F8-A8C5-417A-9732-44BCEE977F04}" type="slidenum">
              <a:rPr lang="en-US" smtClean="0"/>
              <a:pPr/>
              <a:t>9</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623C0E-0A5F-4067-B3FC-5058BEDAB410}" type="datetimeFigureOut">
              <a:rPr lang="en-US" smtClean="0"/>
              <a:pPr/>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25170-C8B9-4B79-9E66-115C54618A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23C0E-0A5F-4067-B3FC-5058BEDAB410}" type="datetimeFigureOut">
              <a:rPr lang="en-US" smtClean="0"/>
              <a:pPr/>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25170-C8B9-4B79-9E66-115C54618A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23C0E-0A5F-4067-B3FC-5058BEDAB410}" type="datetimeFigureOut">
              <a:rPr lang="en-US" smtClean="0"/>
              <a:pPr/>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25170-C8B9-4B79-9E66-115C54618A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623C0E-0A5F-4067-B3FC-5058BEDAB410}" type="datetimeFigureOut">
              <a:rPr lang="en-US" smtClean="0"/>
              <a:pPr/>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25170-C8B9-4B79-9E66-115C54618A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23C0E-0A5F-4067-B3FC-5058BEDAB410}" type="datetimeFigureOut">
              <a:rPr lang="en-US" smtClean="0"/>
              <a:pPr/>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F25170-C8B9-4B79-9E66-115C54618A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623C0E-0A5F-4067-B3FC-5058BEDAB410}" type="datetimeFigureOut">
              <a:rPr lang="en-US" smtClean="0"/>
              <a:pPr/>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F25170-C8B9-4B79-9E66-115C54618A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623C0E-0A5F-4067-B3FC-5058BEDAB410}" type="datetimeFigureOut">
              <a:rPr lang="en-US" smtClean="0"/>
              <a:pPr/>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F25170-C8B9-4B79-9E66-115C54618A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623C0E-0A5F-4067-B3FC-5058BEDAB410}" type="datetimeFigureOut">
              <a:rPr lang="en-US" smtClean="0"/>
              <a:pPr/>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F25170-C8B9-4B79-9E66-115C54618A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23C0E-0A5F-4067-B3FC-5058BEDAB410}" type="datetimeFigureOut">
              <a:rPr lang="en-US" smtClean="0"/>
              <a:pPr/>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F25170-C8B9-4B79-9E66-115C54618A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23C0E-0A5F-4067-B3FC-5058BEDAB410}" type="datetimeFigureOut">
              <a:rPr lang="en-US" smtClean="0"/>
              <a:pPr/>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F25170-C8B9-4B79-9E66-115C54618A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23C0E-0A5F-4067-B3FC-5058BEDAB410}" type="datetimeFigureOut">
              <a:rPr lang="en-US" smtClean="0"/>
              <a:pPr/>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F25170-C8B9-4B79-9E66-115C54618A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23C0E-0A5F-4067-B3FC-5058BEDAB410}" type="datetimeFigureOut">
              <a:rPr lang="en-US" smtClean="0"/>
              <a:pPr/>
              <a:t>10/8/2016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25170-C8B9-4B79-9E66-115C54618A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ed.com/talks/simon_sinek_how_great_leaders_inspire_ac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iffen.com/difference/Category:Culture" TargetMode="External"/><Relationship Id="rId2" Type="http://schemas.openxmlformats.org/officeDocument/2006/relationships/hyperlink" Target="http://www.diffen.com/difference/Effective_vs_Effici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iffen.com/difference/Strategy_vs_Tacti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iffen.com/difference/Category:Busines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diffen.com/difference/Strategic_vs_Tactica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Hewlett-Packard" TargetMode="External"/><Relationship Id="rId3" Type="http://schemas.openxmlformats.org/officeDocument/2006/relationships/hyperlink" Target="http://en.wikipedia.org/wiki/Blackpool_FC" TargetMode="External"/><Relationship Id="rId7" Type="http://schemas.openxmlformats.org/officeDocument/2006/relationships/hyperlink" Target="http://en.wikipedia.org/wiki/Google" TargetMode="External"/><Relationship Id="rId12" Type="http://schemas.openxmlformats.org/officeDocument/2006/relationships/hyperlink" Target="http://en.wikipedia.org/wiki/Nokia_Siemens_Networks" TargetMode="External"/><Relationship Id="rId2" Type="http://schemas.openxmlformats.org/officeDocument/2006/relationships/hyperlink" Target="http://en.wikipedia.org/wiki/Amazon.com" TargetMode="External"/><Relationship Id="rId1" Type="http://schemas.openxmlformats.org/officeDocument/2006/relationships/slideLayout" Target="../slideLayouts/slideLayout2.xml"/><Relationship Id="rId6" Type="http://schemas.openxmlformats.org/officeDocument/2006/relationships/hyperlink" Target="http://en.wikipedia.org/wiki/Ford" TargetMode="External"/><Relationship Id="rId11" Type="http://schemas.openxmlformats.org/officeDocument/2006/relationships/hyperlink" Target="http://en.wikipedia.org/wiki/Motorola" TargetMode="External"/><Relationship Id="rId5" Type="http://schemas.openxmlformats.org/officeDocument/2006/relationships/hyperlink" Target="http://en.wikipedia.org/wiki/Disney" TargetMode="External"/><Relationship Id="rId10" Type="http://schemas.openxmlformats.org/officeDocument/2006/relationships/hyperlink" Target="http://en.wikipedia.org/wiki/Microsoft" TargetMode="External"/><Relationship Id="rId4" Type="http://schemas.openxmlformats.org/officeDocument/2006/relationships/hyperlink" Target="http://en.wikipedia.org/wiki/Premier_League" TargetMode="External"/><Relationship Id="rId9" Type="http://schemas.openxmlformats.org/officeDocument/2006/relationships/hyperlink" Target="http://en.wikipedia.org/wiki/IB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ile:///D:\..\..\..\Program%20Files\TurningPoint\2003\Question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effectLst>
                  <a:outerShdw blurRad="50800" dist="38100" algn="tr" rotWithShape="0">
                    <a:prstClr val="black">
                      <a:alpha val="40000"/>
                    </a:prstClr>
                  </a:outerShdw>
                </a:effectLst>
              </a:rPr>
              <a:t>PART TWO: STRATEGY FORMULATION </a:t>
            </a:r>
            <a:endParaRPr lang="en-US" dirty="0"/>
          </a:p>
        </p:txBody>
      </p:sp>
      <p:sp>
        <p:nvSpPr>
          <p:cNvPr id="3" name="Subtitle 2"/>
          <p:cNvSpPr>
            <a:spLocks noGrp="1"/>
          </p:cNvSpPr>
          <p:nvPr>
            <p:ph type="subTitle" idx="1"/>
          </p:nvPr>
        </p:nvSpPr>
        <p:spPr/>
        <p:txBody>
          <a:bodyPr/>
          <a:lstStyle/>
          <a:p>
            <a:r>
              <a:rPr lang="en-US" b="1" dirty="0">
                <a:effectLst>
                  <a:outerShdw blurRad="50800" dist="38100" algn="tr" rotWithShape="0">
                    <a:prstClr val="black">
                      <a:alpha val="40000"/>
                    </a:prstClr>
                  </a:outerShdw>
                </a:effectLst>
              </a:rPr>
              <a:t>CHAPTER THREE: The Business Mission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fontScale="90000"/>
          </a:bodyPr>
          <a:lstStyle/>
          <a:p>
            <a:r>
              <a:rPr lang="en-US" dirty="0" smtClean="0"/>
              <a:t>Vision statement Vs Mission statement</a:t>
            </a:r>
            <a:endParaRPr lang="en-US" dirty="0"/>
          </a:p>
        </p:txBody>
      </p:sp>
      <p:sp>
        <p:nvSpPr>
          <p:cNvPr id="3" name="Content Placeholder 2"/>
          <p:cNvSpPr>
            <a:spLocks noGrp="1"/>
          </p:cNvSpPr>
          <p:nvPr>
            <p:ph idx="1"/>
          </p:nvPr>
        </p:nvSpPr>
        <p:spPr>
          <a:xfrm>
            <a:off x="304800" y="1066800"/>
            <a:ext cx="8534400" cy="5334000"/>
          </a:xfrm>
        </p:spPr>
        <p:txBody>
          <a:bodyPr>
            <a:normAutofit fontScale="85000" lnSpcReduction="10000"/>
          </a:bodyPr>
          <a:lstStyle/>
          <a:p>
            <a:r>
              <a:rPr lang="en-US" dirty="0" smtClean="0"/>
              <a:t>A vision statement outlines what a company wants to be in the </a:t>
            </a:r>
            <a:r>
              <a:rPr lang="en-US" i="1" dirty="0" smtClean="0"/>
              <a:t>future</a:t>
            </a:r>
            <a:r>
              <a:rPr lang="en-US" dirty="0" smtClean="0"/>
              <a:t>. </a:t>
            </a:r>
          </a:p>
          <a:p>
            <a:r>
              <a:rPr lang="en-US" dirty="0" smtClean="0"/>
              <a:t>The Vision Statement focuses on the future; it is a source of inspiration and motivation. </a:t>
            </a:r>
          </a:p>
          <a:p>
            <a:r>
              <a:rPr lang="en-US" dirty="0" smtClean="0"/>
              <a:t>Often it describes not just the future of the organization but the future of the industry or society in which the organization hopes to effect change.</a:t>
            </a:r>
          </a:p>
          <a:p>
            <a:r>
              <a:rPr lang="en-US" dirty="0" smtClean="0"/>
              <a:t>The vision statement is, in a sense, loftier. </a:t>
            </a:r>
          </a:p>
          <a:p>
            <a:r>
              <a:rPr lang="en-US" dirty="0" smtClean="0"/>
              <a:t>It outlines the worldview of the organization and </a:t>
            </a:r>
            <a:r>
              <a:rPr lang="en-US" dirty="0" smtClean="0">
                <a:hlinkClick r:id="rId2"/>
              </a:rPr>
              <a:t>why it exists</a:t>
            </a:r>
            <a:r>
              <a:rPr lang="en-US" dirty="0" smtClean="0"/>
              <a:t>. </a:t>
            </a:r>
          </a:p>
          <a:p>
            <a:r>
              <a:rPr lang="en-US" dirty="0" smtClean="0"/>
              <a:t>It attracts people — not just employees but also customers and vendors — who believe in the vision of the organization.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4873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381000" y="914400"/>
            <a:ext cx="8534400" cy="5486400"/>
          </a:xfrm>
        </p:spPr>
        <p:txBody>
          <a:bodyPr>
            <a:normAutofit fontScale="85000" lnSpcReduction="20000"/>
          </a:bodyPr>
          <a:lstStyle/>
          <a:p>
            <a:r>
              <a:rPr lang="en-US" dirty="0" smtClean="0"/>
              <a:t>When developing a </a:t>
            </a:r>
            <a:r>
              <a:rPr lang="en-US" b="1" dirty="0" smtClean="0"/>
              <a:t>vision statement</a:t>
            </a:r>
            <a:r>
              <a:rPr lang="en-US" dirty="0" smtClean="0"/>
              <a:t>, it should be seen that the following questions are answered: </a:t>
            </a:r>
          </a:p>
          <a:p>
            <a:pPr lvl="1"/>
            <a:r>
              <a:rPr lang="en-US" dirty="0" smtClean="0"/>
              <a:t>What do we want to do going forward? </a:t>
            </a:r>
          </a:p>
          <a:p>
            <a:pPr lvl="1"/>
            <a:r>
              <a:rPr lang="en-US" dirty="0" smtClean="0"/>
              <a:t>When do we want to do it? </a:t>
            </a:r>
          </a:p>
          <a:p>
            <a:pPr lvl="1"/>
            <a:r>
              <a:rPr lang="en-US" dirty="0" smtClean="0"/>
              <a:t>How do we want to do it? </a:t>
            </a:r>
          </a:p>
          <a:p>
            <a:pPr>
              <a:buNone/>
            </a:pPr>
            <a:r>
              <a:rPr lang="en-US" b="1" dirty="0" smtClean="0"/>
              <a:t>Features of an </a:t>
            </a:r>
            <a:r>
              <a:rPr lang="en-US" b="1" dirty="0" smtClean="0">
                <a:hlinkClick r:id="rId2" tooltip="Effective vs Efficient"/>
              </a:rPr>
              <a:t>effective</a:t>
            </a:r>
            <a:r>
              <a:rPr lang="en-US" b="1" dirty="0" smtClean="0"/>
              <a:t> vision statement include: </a:t>
            </a:r>
          </a:p>
          <a:p>
            <a:r>
              <a:rPr lang="en-US" dirty="0" smtClean="0"/>
              <a:t>Clarity and lack of ambiguity </a:t>
            </a:r>
          </a:p>
          <a:p>
            <a:r>
              <a:rPr lang="en-US" dirty="0" smtClean="0"/>
              <a:t>Paint a vivid and clear picture, not ambiguous </a:t>
            </a:r>
          </a:p>
          <a:p>
            <a:r>
              <a:rPr lang="en-US" dirty="0" smtClean="0"/>
              <a:t>Describing a bright future (hope) </a:t>
            </a:r>
          </a:p>
          <a:p>
            <a:r>
              <a:rPr lang="en-US" dirty="0" smtClean="0"/>
              <a:t>Memorable and engaging expression </a:t>
            </a:r>
          </a:p>
          <a:p>
            <a:r>
              <a:rPr lang="en-US" dirty="0" smtClean="0"/>
              <a:t>Realistic aspirations, achievable </a:t>
            </a:r>
          </a:p>
          <a:p>
            <a:r>
              <a:rPr lang="en-US" dirty="0" smtClean="0"/>
              <a:t>Alignment with organizational values and </a:t>
            </a:r>
            <a:r>
              <a:rPr lang="en-US" dirty="0" smtClean="0">
                <a:hlinkClick r:id="rId3" tooltip="Category:Culture"/>
              </a:rPr>
              <a:t>culture</a:t>
            </a:r>
            <a:r>
              <a:rPr lang="en-US" dirty="0" smtClean="0"/>
              <a:t> </a:t>
            </a:r>
          </a:p>
          <a:p>
            <a:r>
              <a:rPr lang="en-US" dirty="0" smtClean="0"/>
              <a:t>Time bound if it talks of achieving any goal or objective </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92162"/>
          </a:xfrm>
        </p:spPr>
        <p:txBody>
          <a:bodyPr/>
          <a:lstStyle/>
          <a:p>
            <a:r>
              <a:rPr lang="en-US" dirty="0" smtClean="0"/>
              <a:t>Mission statement</a:t>
            </a:r>
            <a:endParaRPr lang="en-US" dirty="0"/>
          </a:p>
        </p:txBody>
      </p:sp>
      <p:sp>
        <p:nvSpPr>
          <p:cNvPr id="3" name="Content Placeholder 2"/>
          <p:cNvSpPr>
            <a:spLocks noGrp="1"/>
          </p:cNvSpPr>
          <p:nvPr>
            <p:ph idx="1"/>
          </p:nvPr>
        </p:nvSpPr>
        <p:spPr>
          <a:xfrm>
            <a:off x="304800" y="1066800"/>
            <a:ext cx="8534400" cy="5410200"/>
          </a:xfrm>
        </p:spPr>
        <p:txBody>
          <a:bodyPr>
            <a:normAutofit fontScale="92500" lnSpcReduction="10000"/>
          </a:bodyPr>
          <a:lstStyle/>
          <a:p>
            <a:r>
              <a:rPr lang="en-US" dirty="0" smtClean="0"/>
              <a:t>The Mission Statement concentrates on the present; it defines the customer(s), critical processes and it informs you about the desired level of performance. </a:t>
            </a:r>
          </a:p>
          <a:p>
            <a:r>
              <a:rPr lang="en-US" dirty="0" smtClean="0"/>
              <a:t>The mission statement guides the day-to-day operations and decision-making of the organization. </a:t>
            </a:r>
          </a:p>
          <a:p>
            <a:r>
              <a:rPr lang="en-US" dirty="0" smtClean="0"/>
              <a:t>It helps in </a:t>
            </a:r>
            <a:r>
              <a:rPr lang="en-US" dirty="0">
                <a:hlinkClick r:id="rId2" tooltip="Strategy vs Tactic"/>
              </a:rPr>
              <a:t>tactical planning</a:t>
            </a:r>
            <a:r>
              <a:rPr lang="en-US" dirty="0"/>
              <a:t> </a:t>
            </a:r>
            <a:r>
              <a:rPr lang="en-US" dirty="0" smtClean="0"/>
              <a:t>and "rallying the troops" around a common near- to medium-term goal. </a:t>
            </a:r>
          </a:p>
          <a:p>
            <a:r>
              <a:rPr lang="en-US" dirty="0" smtClean="0"/>
              <a:t>The mission statement helps members of the organization get on the same page on what they should do and how they should do it.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792162"/>
          </a:xfrm>
        </p:spPr>
        <p:txBody>
          <a:bodyPr>
            <a:normAutofit fontScale="90000"/>
          </a:bodyPr>
          <a:lstStyle/>
          <a:p>
            <a:r>
              <a:rPr lang="en-US" b="1" dirty="0" smtClean="0"/>
              <a:t/>
            </a:r>
            <a:br>
              <a:rPr lang="en-US" b="1" dirty="0" smtClean="0"/>
            </a:br>
            <a:r>
              <a:rPr lang="en-US" b="1" dirty="0" smtClean="0"/>
              <a:t>What to Include in a Mission Statement</a:t>
            </a:r>
            <a:br>
              <a:rPr lang="en-US" b="1" dirty="0" smtClean="0"/>
            </a:br>
            <a:endParaRPr lang="en-US" dirty="0"/>
          </a:p>
        </p:txBody>
      </p:sp>
      <p:sp>
        <p:nvSpPr>
          <p:cNvPr id="3" name="Content Placeholder 2"/>
          <p:cNvSpPr>
            <a:spLocks noGrp="1"/>
          </p:cNvSpPr>
          <p:nvPr>
            <p:ph idx="1"/>
          </p:nvPr>
        </p:nvSpPr>
        <p:spPr>
          <a:xfrm>
            <a:off x="304800" y="1066800"/>
            <a:ext cx="8534400" cy="5334000"/>
          </a:xfrm>
        </p:spPr>
        <p:txBody>
          <a:bodyPr>
            <a:normAutofit fontScale="85000" lnSpcReduction="20000"/>
          </a:bodyPr>
          <a:lstStyle/>
          <a:p>
            <a:r>
              <a:rPr lang="en-US" dirty="0" smtClean="0"/>
              <a:t>When developing a </a:t>
            </a:r>
            <a:r>
              <a:rPr lang="en-US" b="1" dirty="0" smtClean="0"/>
              <a:t>mission statement</a:t>
            </a:r>
            <a:r>
              <a:rPr lang="en-US" dirty="0" smtClean="0"/>
              <a:t>, it should be seen that the following questions are answered: </a:t>
            </a:r>
          </a:p>
          <a:p>
            <a:pPr lvl="1"/>
            <a:r>
              <a:rPr lang="en-US" dirty="0" smtClean="0"/>
              <a:t>What do we do today? </a:t>
            </a:r>
          </a:p>
          <a:p>
            <a:pPr lvl="1"/>
            <a:r>
              <a:rPr lang="en-US" dirty="0" smtClean="0"/>
              <a:t>For whom do we do it? </a:t>
            </a:r>
          </a:p>
          <a:p>
            <a:pPr lvl="1"/>
            <a:r>
              <a:rPr lang="en-US" dirty="0" smtClean="0"/>
              <a:t>What is the benefit? </a:t>
            </a:r>
          </a:p>
          <a:p>
            <a:r>
              <a:rPr lang="en-US" dirty="0" smtClean="0"/>
              <a:t>Features of an effective mission statement are: </a:t>
            </a:r>
          </a:p>
          <a:p>
            <a:pPr lvl="1">
              <a:buFont typeface="Wingdings" pitchFamily="2" charset="2"/>
              <a:buChar char="ü"/>
            </a:pPr>
            <a:r>
              <a:rPr lang="en-US" dirty="0" smtClean="0"/>
              <a:t>Purpose and values of the organization </a:t>
            </a:r>
          </a:p>
          <a:p>
            <a:pPr lvl="1">
              <a:buFont typeface="Wingdings" pitchFamily="2" charset="2"/>
              <a:buChar char="ü"/>
            </a:pPr>
            <a:r>
              <a:rPr lang="en-US" dirty="0" smtClean="0"/>
              <a:t>What </a:t>
            </a:r>
            <a:r>
              <a:rPr lang="en-US" dirty="0" smtClean="0">
                <a:hlinkClick r:id="rId2" tooltip="Category:Business"/>
              </a:rPr>
              <a:t>business</a:t>
            </a:r>
            <a:r>
              <a:rPr lang="en-US" dirty="0" smtClean="0"/>
              <a:t> the organization wants to be in (products or services, market) or who are the organization's primary "clients" (stakeholders) </a:t>
            </a:r>
          </a:p>
          <a:p>
            <a:pPr lvl="1">
              <a:buFont typeface="Wingdings" pitchFamily="2" charset="2"/>
              <a:buChar char="ü"/>
            </a:pPr>
            <a:r>
              <a:rPr lang="en-US" dirty="0" smtClean="0"/>
              <a:t>What are the responsibilities of the organization towards these "clients" </a:t>
            </a:r>
          </a:p>
          <a:p>
            <a:pPr lvl="1">
              <a:buFont typeface="Wingdings" pitchFamily="2" charset="2"/>
              <a:buChar char="ü"/>
            </a:pPr>
            <a:r>
              <a:rPr lang="en-US" dirty="0" smtClean="0"/>
              <a:t>What are the main objectives that support the company in accomplishing its mission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3" name="Content Placeholder 2"/>
          <p:cNvSpPr>
            <a:spLocks noGrp="1"/>
          </p:cNvSpPr>
          <p:nvPr>
            <p:ph idx="1"/>
          </p:nvPr>
        </p:nvSpPr>
        <p:spPr>
          <a:xfrm>
            <a:off x="381000" y="1295400"/>
            <a:ext cx="8458200" cy="5181600"/>
          </a:xfrm>
        </p:spPr>
        <p:txBody>
          <a:bodyPr>
            <a:normAutofit lnSpcReduction="10000"/>
          </a:bodyPr>
          <a:lstStyle/>
          <a:p>
            <a:pPr>
              <a:buNone/>
            </a:pPr>
            <a:r>
              <a:rPr lang="en-US" dirty="0" smtClean="0"/>
              <a:t>Wal-Mart </a:t>
            </a:r>
          </a:p>
          <a:p>
            <a:pPr>
              <a:buNone/>
            </a:pPr>
            <a:r>
              <a:rPr lang="en-US" dirty="0" smtClean="0"/>
              <a:t>Vision St:-to become the worldwide leader in retailing. </a:t>
            </a:r>
          </a:p>
          <a:p>
            <a:pPr>
              <a:buNone/>
            </a:pPr>
            <a:r>
              <a:rPr lang="en-US" dirty="0" smtClean="0"/>
              <a:t>Mission St:- to help people save money so they can live better.</a:t>
            </a:r>
          </a:p>
          <a:p>
            <a:pPr>
              <a:buNone/>
            </a:pPr>
            <a:r>
              <a:rPr lang="en-US" dirty="0" smtClean="0"/>
              <a:t>Ethiopian airline </a:t>
            </a:r>
          </a:p>
          <a:p>
            <a:pPr lvl="1"/>
            <a:r>
              <a:rPr lang="en-US" sz="2000" dirty="0" smtClean="0"/>
              <a:t>To become the leading Aviation group in Africa by providing safe and reliable passenger and cargo air transport, Aviation Training, Flight Catering, MRO and Ground Services whose quality and price “value proposition” is always better than its competitors,</a:t>
            </a:r>
          </a:p>
          <a:p>
            <a:pPr lvl="1"/>
            <a:r>
              <a:rPr lang="en-US" sz="2000" dirty="0" smtClean="0"/>
              <a:t>To ensure being an airline of choice to its customers, employer of choice to its employees and an investment of choice to its Owner,</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227590" y="1143000"/>
            <a:ext cx="8687810" cy="53390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792162"/>
          </a:xfrm>
        </p:spPr>
        <p:txBody>
          <a:bodyPr/>
          <a:lstStyle/>
          <a:p>
            <a:r>
              <a:rPr lang="en-US" dirty="0" smtClean="0"/>
              <a:t>Cont…</a:t>
            </a:r>
            <a:endParaRPr lang="en-US"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187375" y="1143000"/>
            <a:ext cx="8757856"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381000" y="1371600"/>
            <a:ext cx="8511632"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Comparison chart</a:t>
            </a:r>
            <a:br>
              <a:rPr lang="en-US" b="1" dirty="0" smtClean="0"/>
            </a:br>
            <a:endParaRPr lang="en-US" dirty="0"/>
          </a:p>
        </p:txBody>
      </p:sp>
      <p:sp>
        <p:nvSpPr>
          <p:cNvPr id="3" name="Content Placeholder 2"/>
          <p:cNvSpPr>
            <a:spLocks noGrp="1"/>
          </p:cNvSpPr>
          <p:nvPr>
            <p:ph idx="1"/>
          </p:nvPr>
        </p:nvSpPr>
        <p:spPr>
          <a:xfrm>
            <a:off x="457200" y="1066800"/>
            <a:ext cx="8229600" cy="5334000"/>
          </a:xfrm>
        </p:spPr>
        <p:txBody>
          <a:bodyPr>
            <a:normAutofit/>
          </a:bodyPr>
          <a:lstStyle/>
          <a:p>
            <a:pPr>
              <a:buNone/>
            </a:pP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409044" y="966132"/>
            <a:ext cx="8353955" cy="55182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Comparison cont…</a:t>
            </a:r>
            <a:endParaRPr lang="en-US" dirty="0"/>
          </a:p>
        </p:txBody>
      </p:sp>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cstate="print"/>
          <a:srcRect/>
          <a:stretch>
            <a:fillRect/>
          </a:stretch>
        </p:blipFill>
        <p:spPr bwMode="auto">
          <a:xfrm>
            <a:off x="304801" y="1243012"/>
            <a:ext cx="8458200" cy="523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32" y="152400"/>
            <a:ext cx="8712968" cy="706090"/>
          </a:xfrm>
        </p:spPr>
        <p:txBody>
          <a:bodyPr>
            <a:normAutofit fontScale="90000"/>
          </a:bodyPr>
          <a:lstStyle/>
          <a:p>
            <a:pPr algn="l"/>
            <a:r>
              <a:rPr lang="en-AU" sz="3600" dirty="0" smtClean="0"/>
              <a:t/>
            </a:r>
            <a:br>
              <a:rPr lang="en-AU" sz="3600" dirty="0" smtClean="0"/>
            </a:br>
            <a:r>
              <a:rPr lang="en-AU" b="1" dirty="0" smtClean="0"/>
              <a:t>Organizational Vision </a:t>
            </a:r>
            <a:r>
              <a:rPr lang="en-AU" dirty="0"/>
              <a:t/>
            </a:r>
            <a:br>
              <a:rPr lang="en-AU" dirty="0"/>
            </a:br>
            <a:endParaRPr lang="en-AU" dirty="0"/>
          </a:p>
        </p:txBody>
      </p:sp>
      <p:sp>
        <p:nvSpPr>
          <p:cNvPr id="3" name="Content Placeholder 2"/>
          <p:cNvSpPr>
            <a:spLocks noGrp="1"/>
          </p:cNvSpPr>
          <p:nvPr>
            <p:ph idx="1"/>
          </p:nvPr>
        </p:nvSpPr>
        <p:spPr>
          <a:xfrm>
            <a:off x="304800" y="914400"/>
            <a:ext cx="8640960" cy="5454352"/>
          </a:xfrm>
        </p:spPr>
        <p:txBody>
          <a:bodyPr/>
          <a:lstStyle/>
          <a:p>
            <a:pPr lvl="0">
              <a:buNone/>
            </a:pPr>
            <a:endParaRPr lang="en-AU" dirty="0" smtClean="0"/>
          </a:p>
          <a:p>
            <a:r>
              <a:rPr lang="en-AU" dirty="0" smtClean="0"/>
              <a:t>  </a:t>
            </a:r>
            <a:r>
              <a:rPr lang="en-AU" i="1" dirty="0" smtClean="0"/>
              <a:t>Vision </a:t>
            </a:r>
            <a:r>
              <a:rPr lang="en-AU" dirty="0" smtClean="0"/>
              <a:t>has become one of the most overused and least understood word</a:t>
            </a:r>
          </a:p>
          <a:p>
            <a:pPr lvl="0">
              <a:buNone/>
            </a:pPr>
            <a:endParaRPr lang="en-AU" dirty="0" smtClean="0"/>
          </a:p>
          <a:p>
            <a:pPr lvl="0"/>
            <a:r>
              <a:rPr lang="en-AU" dirty="0" smtClean="0"/>
              <a:t>A well-conceived vision consists of two major components: </a:t>
            </a:r>
          </a:p>
          <a:p>
            <a:pPr lvl="1"/>
            <a:r>
              <a:rPr lang="en-AU" sz="3600" b="1" dirty="0" smtClean="0"/>
              <a:t>core ideology </a:t>
            </a:r>
            <a:r>
              <a:rPr lang="en-AU" sz="3600" i="1" dirty="0" smtClean="0"/>
              <a:t>, </a:t>
            </a:r>
            <a:r>
              <a:rPr lang="en-AU" sz="3600" dirty="0" smtClean="0"/>
              <a:t>and </a:t>
            </a:r>
          </a:p>
          <a:p>
            <a:pPr lvl="1"/>
            <a:r>
              <a:rPr lang="en-AU" sz="3600" b="1" dirty="0" smtClean="0"/>
              <a:t>envisioned future</a:t>
            </a:r>
          </a:p>
          <a:p>
            <a:pPr>
              <a:buNone/>
            </a:pPr>
            <a:endParaRPr lang="en-AU" dirty="0" smtClean="0"/>
          </a:p>
          <a:p>
            <a:pPr>
              <a:buNone/>
            </a:pPr>
            <a:endParaRPr lang="en-AU" dirty="0"/>
          </a:p>
        </p:txBody>
      </p:sp>
      <p:sp>
        <p:nvSpPr>
          <p:cNvPr id="4" name="Slide Number Placeholder 3"/>
          <p:cNvSpPr>
            <a:spLocks noGrp="1"/>
          </p:cNvSpPr>
          <p:nvPr>
            <p:ph type="sldNum" sz="quarter" idx="12"/>
          </p:nvPr>
        </p:nvSpPr>
        <p:spPr/>
        <p:txBody>
          <a:bodyPr/>
          <a:lstStyle/>
          <a:p>
            <a:fld id="{828DE4D6-DFC4-491E-BD95-C8F71D6B1C64}" type="slidenum">
              <a:rPr lang="en-AU" smtClean="0"/>
              <a:pPr/>
              <a:t>2</a:t>
            </a:fld>
            <a:endParaRPr lang="en-A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Comparison cont…</a:t>
            </a:r>
            <a:endParaRPr lang="en-US" dirty="0"/>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cstate="print"/>
          <a:srcRect/>
          <a:stretch>
            <a:fillRect/>
          </a:stretch>
        </p:blipFill>
        <p:spPr bwMode="auto">
          <a:xfrm>
            <a:off x="381001" y="1447800"/>
            <a:ext cx="8305799"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fontScale="90000"/>
          </a:bodyPr>
          <a:lstStyle/>
          <a:p>
            <a:r>
              <a:rPr lang="en-US" b="1" dirty="0" smtClean="0"/>
              <a:t/>
            </a:r>
            <a:br>
              <a:rPr lang="en-US" b="1" dirty="0" smtClean="0"/>
            </a:br>
            <a:r>
              <a:rPr lang="en-US" b="1" dirty="0" smtClean="0"/>
              <a:t>Which comes first? </a:t>
            </a:r>
            <a:br>
              <a:rPr lang="en-US" b="1" dirty="0" smtClean="0"/>
            </a:br>
            <a:endParaRPr lang="en-US" dirty="0"/>
          </a:p>
        </p:txBody>
      </p:sp>
      <p:sp>
        <p:nvSpPr>
          <p:cNvPr id="3" name="Content Placeholder 2"/>
          <p:cNvSpPr>
            <a:spLocks noGrp="1"/>
          </p:cNvSpPr>
          <p:nvPr>
            <p:ph idx="1"/>
          </p:nvPr>
        </p:nvSpPr>
        <p:spPr>
          <a:xfrm>
            <a:off x="381000" y="1143000"/>
            <a:ext cx="8458200" cy="5410200"/>
          </a:xfrm>
        </p:spPr>
        <p:txBody>
          <a:bodyPr>
            <a:normAutofit/>
          </a:bodyPr>
          <a:lstStyle/>
          <a:p>
            <a:r>
              <a:rPr lang="en-US" dirty="0" smtClean="0"/>
              <a:t>For a new start up business, new program or plan to re-engineer your current services, the vision statement will be formulated first as it will guide the mission statement and the rest of the </a:t>
            </a:r>
            <a:r>
              <a:rPr lang="en-US" dirty="0" smtClean="0">
                <a:hlinkClick r:id="rId2" tooltip="Strategic vs Tactical"/>
              </a:rPr>
              <a:t>strategic</a:t>
            </a:r>
            <a:r>
              <a:rPr lang="en-US" dirty="0" smtClean="0"/>
              <a:t> plan. </a:t>
            </a:r>
          </a:p>
          <a:p>
            <a:r>
              <a:rPr lang="en-US" dirty="0" smtClean="0"/>
              <a:t>For an established business where the mission is established, often the mission guides the vision statement and the rest of the strategic plan for the future.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-1 5%</a:t>
            </a:r>
            <a:endParaRPr lang="en-US" dirty="0"/>
          </a:p>
        </p:txBody>
      </p:sp>
      <p:sp>
        <p:nvSpPr>
          <p:cNvPr id="3" name="Content Placeholder 2"/>
          <p:cNvSpPr>
            <a:spLocks noGrp="1"/>
          </p:cNvSpPr>
          <p:nvPr>
            <p:ph idx="1"/>
          </p:nvPr>
        </p:nvSpPr>
        <p:spPr>
          <a:xfrm>
            <a:off x="381000" y="1371600"/>
            <a:ext cx="8382000" cy="4800600"/>
          </a:xfrm>
        </p:spPr>
        <p:txBody>
          <a:bodyPr/>
          <a:lstStyle/>
          <a:p>
            <a:r>
              <a:rPr lang="en-US" dirty="0" smtClean="0">
                <a:solidFill>
                  <a:srgbClr val="003366"/>
                </a:solidFill>
                <a:effectLst>
                  <a:outerShdw blurRad="38100" dist="38100" dir="2700000" algn="tl">
                    <a:srgbClr val="C0C0C0"/>
                  </a:outerShdw>
                </a:effectLst>
                <a:latin typeface="Tahoma" pitchFamily="34" charset="0"/>
                <a:cs typeface="Arial" pitchFamily="34" charset="0"/>
              </a:rPr>
              <a:t>Discuss </a:t>
            </a:r>
            <a:r>
              <a:rPr lang="en-US" smtClean="0">
                <a:solidFill>
                  <a:srgbClr val="003366"/>
                </a:solidFill>
                <a:effectLst>
                  <a:outerShdw blurRad="38100" dist="38100" dir="2700000" algn="tl">
                    <a:srgbClr val="C0C0C0"/>
                  </a:outerShdw>
                </a:effectLst>
                <a:latin typeface="Tahoma" pitchFamily="34" charset="0"/>
                <a:cs typeface="Arial" pitchFamily="34" charset="0"/>
              </a:rPr>
              <a:t>organizational vision</a:t>
            </a:r>
            <a:r>
              <a:rPr lang="en-US" u="sng" smtClean="0">
                <a:solidFill>
                  <a:srgbClr val="003366"/>
                </a:solidFill>
                <a:effectLst>
                  <a:outerShdw blurRad="38100" dist="38100" dir="2700000" algn="tl">
                    <a:srgbClr val="C0C0C0"/>
                  </a:outerShdw>
                </a:effectLst>
                <a:latin typeface="Tahoma" pitchFamily="34" charset="0"/>
                <a:cs typeface="Arial" pitchFamily="34" charset="0"/>
              </a:rPr>
              <a:t>?</a:t>
            </a:r>
            <a:endParaRPr lang="en-US" u="sng" dirty="0" smtClean="0">
              <a:solidFill>
                <a:srgbClr val="003366"/>
              </a:solidFill>
              <a:effectLst>
                <a:outerShdw blurRad="38100" dist="38100" dir="2700000" algn="tl">
                  <a:srgbClr val="C0C0C0"/>
                </a:outerShdw>
              </a:effectLst>
              <a:latin typeface="Tahoma"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28DE4D6-DFC4-491E-BD95-C8F71D6B1C64}" type="slidenum">
              <a:rPr lang="en-AU" smtClean="0"/>
              <a:pPr/>
              <a:t>3</a:t>
            </a:fld>
            <a:endParaRPr lang="en-AU"/>
          </a:p>
        </p:txBody>
      </p:sp>
      <p:pic>
        <p:nvPicPr>
          <p:cNvPr id="2050" name="Picture 2"/>
          <p:cNvPicPr>
            <a:picLocks noGrp="1" noChangeAspect="1" noChangeArrowheads="1"/>
          </p:cNvPicPr>
          <p:nvPr>
            <p:ph idx="1"/>
          </p:nvPr>
        </p:nvPicPr>
        <p:blipFill>
          <a:blip r:embed="rId2" cstate="print"/>
          <a:srcRect/>
          <a:stretch>
            <a:fillRect/>
          </a:stretch>
        </p:blipFill>
        <p:spPr bwMode="auto">
          <a:xfrm>
            <a:off x="971600" y="620688"/>
            <a:ext cx="6264695" cy="57939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lvl="0" algn="l"/>
            <a:r>
              <a:rPr lang="en-AU" b="1" dirty="0" smtClean="0"/>
              <a:t/>
            </a:r>
            <a:br>
              <a:rPr lang="en-AU" b="1" dirty="0" smtClean="0"/>
            </a:br>
            <a:r>
              <a:rPr lang="en-AU" b="1" dirty="0" smtClean="0"/>
              <a:t>Core ideology </a:t>
            </a:r>
            <a:r>
              <a:rPr lang="en-AU" sz="6000" dirty="0" smtClean="0"/>
              <a:t/>
            </a:r>
            <a:br>
              <a:rPr lang="en-AU" sz="6000" dirty="0" smtClean="0"/>
            </a:br>
            <a:endParaRPr lang="en-AU" dirty="0"/>
          </a:p>
        </p:txBody>
      </p:sp>
      <p:sp>
        <p:nvSpPr>
          <p:cNvPr id="3" name="Content Placeholder 2"/>
          <p:cNvSpPr>
            <a:spLocks noGrp="1"/>
          </p:cNvSpPr>
          <p:nvPr>
            <p:ph idx="1"/>
          </p:nvPr>
        </p:nvSpPr>
        <p:spPr>
          <a:xfrm>
            <a:off x="533400" y="1143000"/>
            <a:ext cx="8153400" cy="5181600"/>
          </a:xfrm>
        </p:spPr>
        <p:txBody>
          <a:bodyPr/>
          <a:lstStyle/>
          <a:p>
            <a:pPr lvl="1"/>
            <a:r>
              <a:rPr lang="en-AU" dirty="0" smtClean="0"/>
              <a:t>defines a company’s timeless character. </a:t>
            </a:r>
            <a:endParaRPr lang="en-AU" sz="4000" dirty="0" smtClean="0"/>
          </a:p>
          <a:p>
            <a:pPr lvl="1"/>
            <a:r>
              <a:rPr lang="en-AU" dirty="0" smtClean="0"/>
              <a:t>is something you </a:t>
            </a:r>
            <a:r>
              <a:rPr lang="en-AU" i="1" dirty="0" smtClean="0"/>
              <a:t>discover </a:t>
            </a:r>
            <a:r>
              <a:rPr lang="en-AU" dirty="0" smtClean="0"/>
              <a:t>—by looking inside and not something you  invent.</a:t>
            </a:r>
            <a:endParaRPr lang="en-AU" sz="4000" dirty="0" smtClean="0"/>
          </a:p>
          <a:p>
            <a:pPr lvl="1"/>
            <a:r>
              <a:rPr lang="en-AU" dirty="0" smtClean="0"/>
              <a:t>should not  change  while its practices ,strategies, markets , customers, and products etc... should change continually </a:t>
            </a:r>
            <a:endParaRPr lang="en-AU" sz="4000" dirty="0" smtClean="0"/>
          </a:p>
          <a:p>
            <a:pPr lvl="1"/>
            <a:r>
              <a:rPr lang="en-AU" dirty="0" smtClean="0"/>
              <a:t>has two parts: core </a:t>
            </a:r>
            <a:r>
              <a:rPr lang="en-AU" b="1" dirty="0" smtClean="0"/>
              <a:t>Values</a:t>
            </a:r>
            <a:r>
              <a:rPr lang="en-AU" dirty="0" smtClean="0"/>
              <a:t> and core </a:t>
            </a:r>
            <a:r>
              <a:rPr lang="en-AU" b="1" dirty="0" smtClean="0"/>
              <a:t>Purpose</a:t>
            </a:r>
            <a:endParaRPr lang="en-AU" sz="4000" dirty="0" smtClean="0"/>
          </a:p>
          <a:p>
            <a:endParaRPr lang="en-AU" dirty="0"/>
          </a:p>
        </p:txBody>
      </p:sp>
      <p:sp>
        <p:nvSpPr>
          <p:cNvPr id="4" name="Slide Number Placeholder 3"/>
          <p:cNvSpPr>
            <a:spLocks noGrp="1"/>
          </p:cNvSpPr>
          <p:nvPr>
            <p:ph type="sldNum" sz="quarter" idx="12"/>
          </p:nvPr>
        </p:nvSpPr>
        <p:spPr/>
        <p:txBody>
          <a:bodyPr/>
          <a:lstStyle/>
          <a:p>
            <a:fld id="{828DE4D6-DFC4-491E-BD95-C8F71D6B1C64}" type="slidenum">
              <a:rPr lang="en-AU" smtClean="0"/>
              <a:pPr/>
              <a:t>4</a:t>
            </a:fld>
            <a:endParaRPr lang="en-A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77500" lnSpcReduction="20000"/>
          </a:bodyPr>
          <a:lstStyle/>
          <a:p>
            <a:pPr lvl="0"/>
            <a:r>
              <a:rPr lang="en-AU" b="1" dirty="0" smtClean="0"/>
              <a:t>Core values </a:t>
            </a:r>
          </a:p>
          <a:p>
            <a:pPr lvl="1"/>
            <a:r>
              <a:rPr lang="en-AU" dirty="0" smtClean="0"/>
              <a:t>are the handful of guiding principles by which a company navigates.      ( e.g. imagination , Innovation, Empowerment, Integrity, Passion , fun, diversity, team work, community)</a:t>
            </a:r>
            <a:endParaRPr lang="en-AU" sz="4000" dirty="0" smtClean="0"/>
          </a:p>
          <a:p>
            <a:pPr lvl="1"/>
            <a:r>
              <a:rPr lang="en-AU" dirty="0" smtClean="0"/>
              <a:t>These values are nurtured   for their own sake, not to capitalize on business opportunities. </a:t>
            </a:r>
          </a:p>
          <a:p>
            <a:pPr lvl="1"/>
            <a:r>
              <a:rPr lang="en-AU" dirty="0" smtClean="0"/>
              <a:t>A company’s market or strategy or product lines etc... may change to remain true to its core values.</a:t>
            </a:r>
            <a:endParaRPr lang="en-AU" sz="4000" dirty="0" smtClean="0"/>
          </a:p>
          <a:p>
            <a:pPr>
              <a:buNone/>
            </a:pPr>
            <a:endParaRPr lang="en-AU" sz="4400" dirty="0" smtClean="0"/>
          </a:p>
          <a:p>
            <a:pPr lvl="0"/>
            <a:r>
              <a:rPr lang="en-AU" b="1" dirty="0" smtClean="0"/>
              <a:t>Core purpose</a:t>
            </a:r>
          </a:p>
          <a:p>
            <a:pPr lvl="1"/>
            <a:r>
              <a:rPr lang="en-AU" dirty="0" smtClean="0"/>
              <a:t> is an organization’s most fundamental reason for being. ( e.g. to make people happy )</a:t>
            </a:r>
            <a:endParaRPr lang="en-AU" sz="4000" dirty="0" smtClean="0"/>
          </a:p>
          <a:p>
            <a:pPr lvl="1"/>
            <a:r>
              <a:rPr lang="en-AU" dirty="0" smtClean="0"/>
              <a:t>reflects the idealistic motivations for doing the company’s work and should not be confused with the company’s current product lines or customer segments.  </a:t>
            </a:r>
            <a:endParaRPr lang="en-AU" sz="4000" dirty="0" smtClean="0"/>
          </a:p>
          <a:p>
            <a:pPr lvl="1"/>
            <a:r>
              <a:rPr lang="en-AU" dirty="0" smtClean="0"/>
              <a:t>Company’s core purpose can never be completed</a:t>
            </a:r>
            <a:endParaRPr lang="en-AU" sz="4000" dirty="0" smtClean="0"/>
          </a:p>
          <a:p>
            <a:pPr>
              <a:buNone/>
            </a:pPr>
            <a:r>
              <a:rPr lang="en-AU" dirty="0" smtClean="0"/>
              <a:t> </a:t>
            </a:r>
            <a:endParaRPr lang="en-AU" sz="4400" dirty="0" smtClean="0"/>
          </a:p>
          <a:p>
            <a:endParaRPr lang="en-AU" dirty="0"/>
          </a:p>
        </p:txBody>
      </p:sp>
      <p:sp>
        <p:nvSpPr>
          <p:cNvPr id="4" name="Slide Number Placeholder 3"/>
          <p:cNvSpPr>
            <a:spLocks noGrp="1"/>
          </p:cNvSpPr>
          <p:nvPr>
            <p:ph type="sldNum" sz="quarter" idx="12"/>
          </p:nvPr>
        </p:nvSpPr>
        <p:spPr/>
        <p:txBody>
          <a:bodyPr/>
          <a:lstStyle/>
          <a:p>
            <a:fld id="{828DE4D6-DFC4-491E-BD95-C8F71D6B1C64}" type="slidenum">
              <a:rPr lang="en-AU" smtClean="0"/>
              <a:pPr/>
              <a:t>5</a:t>
            </a:fld>
            <a:endParaRPr lang="en-A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algn="l"/>
            <a:r>
              <a:rPr lang="en-AU" b="1" dirty="0" smtClean="0">
                <a:solidFill>
                  <a:schemeClr val="tx2">
                    <a:lumMod val="60000"/>
                    <a:lumOff val="40000"/>
                  </a:schemeClr>
                </a:solidFill>
              </a:rPr>
              <a:t/>
            </a:r>
            <a:br>
              <a:rPr lang="en-AU" b="1" dirty="0" smtClean="0">
                <a:solidFill>
                  <a:schemeClr val="tx2">
                    <a:lumMod val="60000"/>
                    <a:lumOff val="40000"/>
                  </a:schemeClr>
                </a:solidFill>
              </a:rPr>
            </a:br>
            <a:r>
              <a:rPr lang="en-AU" b="1" dirty="0" smtClean="0">
                <a:solidFill>
                  <a:schemeClr val="tx2">
                    <a:lumMod val="60000"/>
                    <a:lumOff val="40000"/>
                  </a:schemeClr>
                </a:solidFill>
              </a:rPr>
              <a:t>An envisioned future</a:t>
            </a:r>
            <a:r>
              <a:rPr lang="en-AU" sz="6000" dirty="0" smtClean="0">
                <a:solidFill>
                  <a:schemeClr val="tx2">
                    <a:lumMod val="60000"/>
                    <a:lumOff val="40000"/>
                  </a:schemeClr>
                </a:solidFill>
              </a:rPr>
              <a:t/>
            </a:r>
            <a:br>
              <a:rPr lang="en-AU" sz="6000" dirty="0" smtClean="0">
                <a:solidFill>
                  <a:schemeClr val="tx2">
                    <a:lumMod val="60000"/>
                    <a:lumOff val="40000"/>
                  </a:schemeClr>
                </a:solidFill>
              </a:rPr>
            </a:br>
            <a:endParaRPr lang="en-AU" dirty="0">
              <a:solidFill>
                <a:schemeClr val="tx2">
                  <a:lumMod val="60000"/>
                  <a:lumOff val="40000"/>
                </a:schemeClr>
              </a:solidFill>
            </a:endParaRPr>
          </a:p>
        </p:txBody>
      </p:sp>
      <p:sp>
        <p:nvSpPr>
          <p:cNvPr id="3" name="Content Placeholder 2"/>
          <p:cNvSpPr>
            <a:spLocks noGrp="1"/>
          </p:cNvSpPr>
          <p:nvPr>
            <p:ph idx="1"/>
          </p:nvPr>
        </p:nvSpPr>
        <p:spPr>
          <a:xfrm>
            <a:off x="251520" y="1052736"/>
            <a:ext cx="8640960" cy="5073427"/>
          </a:xfrm>
        </p:spPr>
        <p:txBody>
          <a:bodyPr>
            <a:normAutofit fontScale="92500" lnSpcReduction="20000"/>
          </a:bodyPr>
          <a:lstStyle/>
          <a:p>
            <a:pPr lvl="0"/>
            <a:r>
              <a:rPr lang="en-AU" dirty="0" smtClean="0"/>
              <a:t>has two elements: BHAGs and vivid descriptions</a:t>
            </a:r>
            <a:endParaRPr lang="en-AU" sz="4400" dirty="0" smtClean="0"/>
          </a:p>
          <a:p>
            <a:pPr lvl="1"/>
            <a:r>
              <a:rPr lang="en-AU" b="1" dirty="0" smtClean="0"/>
              <a:t>Big, Hairy, Audacious Goals (BHAGs)  </a:t>
            </a:r>
            <a:r>
              <a:rPr lang="en-AU" dirty="0" smtClean="0"/>
              <a:t>which are ambitious plans that rev up the entire organization and  require 10 to 30 years’ work to complete.</a:t>
            </a:r>
          </a:p>
          <a:p>
            <a:pPr lvl="1">
              <a:buNone/>
            </a:pPr>
            <a:endParaRPr lang="en-AU" sz="4000" dirty="0" smtClean="0"/>
          </a:p>
          <a:p>
            <a:pPr lvl="1"/>
            <a:r>
              <a:rPr lang="en-AU" b="1" dirty="0" smtClean="0"/>
              <a:t>Vivid descriptions </a:t>
            </a:r>
            <a:r>
              <a:rPr lang="en-AU" dirty="0" smtClean="0"/>
              <a:t>paint a picture of what it will be like to achieve the BHAGs. They make the goals vibrant, engaging—and tangible.</a:t>
            </a:r>
          </a:p>
          <a:p>
            <a:r>
              <a:rPr lang="en-AU" dirty="0" smtClean="0"/>
              <a:t>Don’t confuse </a:t>
            </a:r>
          </a:p>
          <a:p>
            <a:pPr lvl="1"/>
            <a:r>
              <a:rPr lang="en-AU" dirty="0" smtClean="0"/>
              <a:t>a company’s core ideology with its envisioned future </a:t>
            </a:r>
          </a:p>
          <a:p>
            <a:pPr lvl="1"/>
            <a:r>
              <a:rPr lang="en-AU" dirty="0" smtClean="0"/>
              <a:t>a BHAG with a core purpose. A BHAG is  reachable  but core purpose can never be completed.</a:t>
            </a:r>
          </a:p>
          <a:p>
            <a:pPr lvl="1">
              <a:buNone/>
            </a:pPr>
            <a:endParaRPr lang="en-AU" sz="4000" dirty="0" smtClean="0"/>
          </a:p>
          <a:p>
            <a:pPr>
              <a:buNone/>
            </a:pPr>
            <a:endParaRPr lang="en-AU" dirty="0"/>
          </a:p>
        </p:txBody>
      </p:sp>
      <p:sp>
        <p:nvSpPr>
          <p:cNvPr id="4" name="Slide Number Placeholder 3"/>
          <p:cNvSpPr>
            <a:spLocks noGrp="1"/>
          </p:cNvSpPr>
          <p:nvPr>
            <p:ph type="sldNum" sz="quarter" idx="12"/>
          </p:nvPr>
        </p:nvSpPr>
        <p:spPr/>
        <p:txBody>
          <a:bodyPr/>
          <a:lstStyle/>
          <a:p>
            <a:fld id="{828DE4D6-DFC4-491E-BD95-C8F71D6B1C64}" type="slidenum">
              <a:rPr lang="en-AU" smtClean="0"/>
              <a:pPr/>
              <a:t>6</a:t>
            </a:fld>
            <a:endParaRPr lang="en-A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AU" dirty="0" smtClean="0"/>
              <a:t>Examples of BHAG of some companies </a:t>
            </a:r>
            <a:endParaRPr lang="en-AU" dirty="0"/>
          </a:p>
        </p:txBody>
      </p:sp>
      <p:sp>
        <p:nvSpPr>
          <p:cNvPr id="3" name="Content Placeholder 2"/>
          <p:cNvSpPr>
            <a:spLocks noGrp="1"/>
          </p:cNvSpPr>
          <p:nvPr>
            <p:ph idx="1"/>
          </p:nvPr>
        </p:nvSpPr>
        <p:spPr>
          <a:xfrm>
            <a:off x="0" y="764704"/>
            <a:ext cx="9144000" cy="5832648"/>
          </a:xfrm>
        </p:spPr>
        <p:txBody>
          <a:bodyPr>
            <a:normAutofit fontScale="85000" lnSpcReduction="20000"/>
          </a:bodyPr>
          <a:lstStyle/>
          <a:p>
            <a:r>
              <a:rPr lang="en-AU" dirty="0" smtClean="0"/>
              <a:t> </a:t>
            </a:r>
            <a:r>
              <a:rPr lang="en-AU" dirty="0" smtClean="0">
                <a:hlinkClick r:id="rId2" tooltip="Amazon.com"/>
              </a:rPr>
              <a:t>Amazon</a:t>
            </a:r>
            <a:r>
              <a:rPr lang="en-AU" dirty="0" smtClean="0"/>
              <a:t>: Every book, ever printed, in any language, all available in less than 60 seconds.</a:t>
            </a:r>
          </a:p>
          <a:p>
            <a:r>
              <a:rPr lang="en-AU" dirty="0" smtClean="0">
                <a:hlinkClick r:id="rId3" tooltip="Blackpool FC"/>
              </a:rPr>
              <a:t>Blackpool FC</a:t>
            </a:r>
            <a:r>
              <a:rPr lang="en-AU" dirty="0" smtClean="0"/>
              <a:t>: Reach English </a:t>
            </a:r>
            <a:r>
              <a:rPr lang="en-AU" dirty="0" smtClean="0">
                <a:hlinkClick r:id="rId4" tooltip="Premier League"/>
              </a:rPr>
              <a:t>Premier League</a:t>
            </a:r>
            <a:r>
              <a:rPr lang="en-AU" dirty="0" smtClean="0"/>
              <a:t>.</a:t>
            </a:r>
          </a:p>
          <a:p>
            <a:r>
              <a:rPr lang="en-AU" dirty="0" smtClean="0">
                <a:hlinkClick r:id="rId5" tooltip="Disney"/>
              </a:rPr>
              <a:t>Disney</a:t>
            </a:r>
            <a:r>
              <a:rPr lang="en-AU" dirty="0" smtClean="0"/>
              <a:t>: Be the best company in the world for all fields of family entertainment.</a:t>
            </a:r>
          </a:p>
          <a:p>
            <a:r>
              <a:rPr lang="en-AU" dirty="0" smtClean="0">
                <a:hlinkClick r:id="rId6" tooltip="Ford"/>
              </a:rPr>
              <a:t>Ford</a:t>
            </a:r>
            <a:r>
              <a:rPr lang="en-AU" dirty="0" smtClean="0"/>
              <a:t>: Democratize the automobile.</a:t>
            </a:r>
          </a:p>
          <a:p>
            <a:r>
              <a:rPr lang="en-AU" dirty="0" smtClean="0">
                <a:hlinkClick r:id="rId7" tooltip="Google"/>
              </a:rPr>
              <a:t>Google</a:t>
            </a:r>
            <a:r>
              <a:rPr lang="en-AU" dirty="0" smtClean="0"/>
              <a:t>: Organize the world's information and make it universally accessible and useful.</a:t>
            </a:r>
          </a:p>
          <a:p>
            <a:r>
              <a:rPr lang="en-AU" dirty="0" smtClean="0">
                <a:hlinkClick r:id="rId8" tooltip="Hewlett-Packard"/>
              </a:rPr>
              <a:t>Hewlett-Packard</a:t>
            </a:r>
            <a:r>
              <a:rPr lang="en-AU" dirty="0" smtClean="0"/>
              <a:t>: Be one of the best managed corporations in the world.</a:t>
            </a:r>
          </a:p>
          <a:p>
            <a:r>
              <a:rPr lang="en-AU" u="sng" dirty="0" smtClean="0"/>
              <a:t> </a:t>
            </a:r>
            <a:r>
              <a:rPr lang="en-AU" dirty="0" smtClean="0">
                <a:hlinkClick r:id="rId9" tooltip="IBM"/>
              </a:rPr>
              <a:t>IBM</a:t>
            </a:r>
            <a:r>
              <a:rPr lang="en-AU" dirty="0" smtClean="0"/>
              <a:t>: Commit to a $5 billion gamble on the 360</a:t>
            </a:r>
          </a:p>
          <a:p>
            <a:r>
              <a:rPr lang="en-AU" dirty="0" smtClean="0">
                <a:hlinkClick r:id="rId10" tooltip="Microsoft"/>
              </a:rPr>
              <a:t>Microsoft</a:t>
            </a:r>
            <a:r>
              <a:rPr lang="en-AU" dirty="0" smtClean="0"/>
              <a:t>: A computer on every desk and in every home.</a:t>
            </a:r>
          </a:p>
          <a:p>
            <a:r>
              <a:rPr lang="en-AU" dirty="0" smtClean="0">
                <a:hlinkClick r:id="rId11" tooltip="Motorola"/>
              </a:rPr>
              <a:t>Motorola</a:t>
            </a:r>
            <a:r>
              <a:rPr lang="en-AU" dirty="0" smtClean="0"/>
              <a:t>: Sell 100,000 TVs at $179.95</a:t>
            </a:r>
          </a:p>
          <a:p>
            <a:r>
              <a:rPr lang="en-AU" dirty="0" smtClean="0">
                <a:hlinkClick r:id="rId12" tooltip="Nokia Siemens Networks"/>
              </a:rPr>
              <a:t>Nokia Siemens Networks</a:t>
            </a:r>
            <a:r>
              <a:rPr lang="en-AU" dirty="0" smtClean="0"/>
              <a:t>: Connect 5 billion people by 2015.</a:t>
            </a:r>
          </a:p>
          <a:p>
            <a:endParaRPr lang="en-AU" dirty="0" smtClean="0"/>
          </a:p>
          <a:p>
            <a:pPr>
              <a:buNone/>
            </a:pPr>
            <a:endParaRPr lang="en-AU" dirty="0" smtClean="0"/>
          </a:p>
          <a:p>
            <a:endParaRPr lang="en-AU" dirty="0" smtClean="0"/>
          </a:p>
          <a:p>
            <a:pPr>
              <a:buNone/>
            </a:pPr>
            <a:endParaRPr lang="en-AU" dirty="0"/>
          </a:p>
        </p:txBody>
      </p:sp>
      <p:sp>
        <p:nvSpPr>
          <p:cNvPr id="4" name="Slide Number Placeholder 3"/>
          <p:cNvSpPr>
            <a:spLocks noGrp="1"/>
          </p:cNvSpPr>
          <p:nvPr>
            <p:ph type="sldNum" sz="quarter" idx="12"/>
          </p:nvPr>
        </p:nvSpPr>
        <p:spPr/>
        <p:txBody>
          <a:bodyPr/>
          <a:lstStyle/>
          <a:p>
            <a:fld id="{828DE4D6-DFC4-491E-BD95-C8F71D6B1C64}" type="slidenum">
              <a:rPr lang="en-AU" smtClean="0"/>
              <a:pPr/>
              <a:t>7</a:t>
            </a:fld>
            <a:endParaRPr lang="en-A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418058"/>
          </a:xfrm>
        </p:spPr>
        <p:txBody>
          <a:bodyPr>
            <a:normAutofit fontScale="90000"/>
          </a:bodyPr>
          <a:lstStyle/>
          <a:p>
            <a:r>
              <a:rPr lang="en-AU" sz="3600" b="1" dirty="0" smtClean="0">
                <a:solidFill>
                  <a:schemeClr val="tx2">
                    <a:lumMod val="60000"/>
                    <a:lumOff val="40000"/>
                  </a:schemeClr>
                </a:solidFill>
              </a:rPr>
              <a:t>Putting It All Together: Sony in the 1950s</a:t>
            </a:r>
            <a:endParaRPr lang="en-AU" sz="3600" dirty="0">
              <a:solidFill>
                <a:schemeClr val="tx2">
                  <a:lumMod val="60000"/>
                  <a:lumOff val="40000"/>
                </a:schemeClr>
              </a:solidFill>
            </a:endParaRPr>
          </a:p>
        </p:txBody>
      </p:sp>
      <p:sp>
        <p:nvSpPr>
          <p:cNvPr id="3" name="Content Placeholder 2"/>
          <p:cNvSpPr>
            <a:spLocks noGrp="1"/>
          </p:cNvSpPr>
          <p:nvPr>
            <p:ph idx="1"/>
          </p:nvPr>
        </p:nvSpPr>
        <p:spPr>
          <a:xfrm>
            <a:off x="179512" y="548680"/>
            <a:ext cx="8784976" cy="6309320"/>
          </a:xfrm>
        </p:spPr>
        <p:txBody>
          <a:bodyPr>
            <a:normAutofit fontScale="85000" lnSpcReduction="20000"/>
          </a:bodyPr>
          <a:lstStyle/>
          <a:p>
            <a:pPr algn="ctr">
              <a:buNone/>
            </a:pPr>
            <a:r>
              <a:rPr lang="en-AU" sz="2600" b="1" dirty="0" smtClean="0">
                <a:solidFill>
                  <a:schemeClr val="tx2">
                    <a:lumMod val="60000"/>
                    <a:lumOff val="40000"/>
                  </a:schemeClr>
                </a:solidFill>
              </a:rPr>
              <a:t>Core Ideology</a:t>
            </a:r>
          </a:p>
          <a:p>
            <a:pPr>
              <a:buNone/>
            </a:pPr>
            <a:r>
              <a:rPr lang="en-AU" sz="2600" b="1" dirty="0" smtClean="0"/>
              <a:t>Core Values</a:t>
            </a:r>
          </a:p>
          <a:p>
            <a:pPr>
              <a:buNone/>
            </a:pPr>
            <a:r>
              <a:rPr lang="en-AU" sz="1600" b="1" dirty="0" smtClean="0"/>
              <a:t>	• </a:t>
            </a:r>
            <a:r>
              <a:rPr lang="en-AU" sz="2000" b="1" dirty="0" smtClean="0"/>
              <a:t>Elevation of the Japanese culture </a:t>
            </a:r>
            <a:r>
              <a:rPr lang="en-AU" sz="2000" dirty="0" smtClean="0"/>
              <a:t>and national status</a:t>
            </a:r>
          </a:p>
          <a:p>
            <a:pPr>
              <a:buNone/>
            </a:pPr>
            <a:r>
              <a:rPr lang="en-AU" sz="2000" b="1" dirty="0" smtClean="0"/>
              <a:t>	• Being a pioneer—not following others; </a:t>
            </a:r>
            <a:r>
              <a:rPr lang="en-AU" sz="2000" dirty="0" smtClean="0"/>
              <a:t>doing the impossible</a:t>
            </a:r>
          </a:p>
          <a:p>
            <a:pPr>
              <a:buNone/>
            </a:pPr>
            <a:r>
              <a:rPr lang="en-AU" sz="2000" b="1" dirty="0" smtClean="0"/>
              <a:t>	• Encouraging individual ability and </a:t>
            </a:r>
            <a:r>
              <a:rPr lang="en-AU" sz="2000" dirty="0" smtClean="0"/>
              <a:t>creativity</a:t>
            </a:r>
          </a:p>
          <a:p>
            <a:pPr>
              <a:buNone/>
            </a:pPr>
            <a:r>
              <a:rPr lang="en-AU" sz="2600" b="1" dirty="0" smtClean="0"/>
              <a:t>Purpose</a:t>
            </a:r>
          </a:p>
          <a:p>
            <a:pPr>
              <a:buNone/>
            </a:pPr>
            <a:r>
              <a:rPr lang="en-AU" sz="2400" dirty="0" smtClean="0"/>
              <a:t>To experience the sheer joy of innovation and the application of technology  for the benefit and pleasure of the general public</a:t>
            </a:r>
          </a:p>
          <a:p>
            <a:pPr algn="ctr">
              <a:buNone/>
            </a:pPr>
            <a:r>
              <a:rPr lang="en-AU" sz="2600" b="1" dirty="0" smtClean="0">
                <a:solidFill>
                  <a:schemeClr val="tx2">
                    <a:lumMod val="60000"/>
                    <a:lumOff val="40000"/>
                  </a:schemeClr>
                </a:solidFill>
              </a:rPr>
              <a:t>Envisioned Future</a:t>
            </a:r>
          </a:p>
          <a:p>
            <a:pPr>
              <a:buNone/>
            </a:pPr>
            <a:r>
              <a:rPr lang="en-AU" sz="2600" b="1" dirty="0" smtClean="0"/>
              <a:t>BHAG</a:t>
            </a:r>
          </a:p>
          <a:p>
            <a:pPr>
              <a:buNone/>
            </a:pPr>
            <a:r>
              <a:rPr lang="en-AU" sz="2600" dirty="0" smtClean="0"/>
              <a:t>Become the company most known for changing the worldwide poor-quality image of Japanese products</a:t>
            </a:r>
          </a:p>
          <a:p>
            <a:pPr>
              <a:buNone/>
            </a:pPr>
            <a:r>
              <a:rPr lang="en-AU" sz="2800" b="1" dirty="0" smtClean="0"/>
              <a:t>Vivid Description</a:t>
            </a:r>
            <a:r>
              <a:rPr lang="en-AU" sz="2800" dirty="0" smtClean="0"/>
              <a:t> We will create products that become pervasive around the world.... We will be the first Japanese company to go into the U.S. market and distribute directly.... We will succeed with innovations that U.S. companies have failed at—such as the transistor radio....  Fifty years from now, our brand name will be as well known as any in the world...and will signify innovation and quality that rival the most innovative companies anywhere.... “Made in Japan” will mean something fine, not something shoddy.</a:t>
            </a:r>
            <a:endParaRPr lang="en-AU" sz="2800" b="1" dirty="0" smtClean="0"/>
          </a:p>
        </p:txBody>
      </p:sp>
      <p:sp>
        <p:nvSpPr>
          <p:cNvPr id="4" name="Slide Number Placeholder 3"/>
          <p:cNvSpPr>
            <a:spLocks noGrp="1"/>
          </p:cNvSpPr>
          <p:nvPr>
            <p:ph type="sldNum" sz="quarter" idx="12"/>
          </p:nvPr>
        </p:nvSpPr>
        <p:spPr/>
        <p:txBody>
          <a:bodyPr/>
          <a:lstStyle/>
          <a:p>
            <a:fld id="{828DE4D6-DFC4-491E-BD95-C8F71D6B1C64}" type="slidenum">
              <a:rPr lang="en-AU" smtClean="0"/>
              <a:pPr/>
              <a:t>8</a:t>
            </a:fld>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0"/>
          </p:nvPr>
        </p:nvSpPr>
        <p:spPr>
          <a:xfrm>
            <a:off x="6553200" y="6245225"/>
            <a:ext cx="2133600" cy="476250"/>
          </a:xfrm>
          <a:noFill/>
        </p:spPr>
        <p:txBody>
          <a:bodyPr/>
          <a:lstStyle/>
          <a:p>
            <a:fld id="{68BD43C2-7BD7-417C-A4F3-F88774BF39EF}" type="slidenum">
              <a:rPr lang="en-US" smtClean="0"/>
              <a:pPr/>
              <a:t>9</a:t>
            </a:fld>
            <a:endParaRPr lang="en-US" smtClean="0"/>
          </a:p>
        </p:txBody>
      </p:sp>
      <p:sp>
        <p:nvSpPr>
          <p:cNvPr id="11268" name="Rectangle 2"/>
          <p:cNvSpPr>
            <a:spLocks noGrp="1" noChangeArrowheads="1"/>
          </p:cNvSpPr>
          <p:nvPr>
            <p:ph type="title"/>
          </p:nvPr>
        </p:nvSpPr>
        <p:spPr/>
        <p:txBody>
          <a:bodyPr/>
          <a:lstStyle/>
          <a:p>
            <a:pPr eaLnBrk="1" hangingPunct="1">
              <a:spcAft>
                <a:spcPct val="40000"/>
              </a:spcAft>
              <a:defRPr/>
            </a:pPr>
            <a:r>
              <a:rPr lang="en-US" smtClean="0"/>
              <a:t>Organizational Mission</a:t>
            </a:r>
          </a:p>
        </p:txBody>
      </p:sp>
      <p:sp>
        <p:nvSpPr>
          <p:cNvPr id="9220" name="Rectangle 3"/>
          <p:cNvSpPr>
            <a:spLocks noGrp="1" noChangeArrowheads="1"/>
          </p:cNvSpPr>
          <p:nvPr>
            <p:ph type="body" idx="1"/>
          </p:nvPr>
        </p:nvSpPr>
        <p:spPr>
          <a:xfrm>
            <a:off x="304800" y="1295400"/>
            <a:ext cx="8382000" cy="5105400"/>
          </a:xfrm>
        </p:spPr>
        <p:txBody>
          <a:bodyPr/>
          <a:lstStyle/>
          <a:p>
            <a:pPr eaLnBrk="1" hangingPunct="1"/>
            <a:r>
              <a:rPr lang="en-US" dirty="0" smtClean="0"/>
              <a:t>The mission statement is the reason the organization exists</a:t>
            </a:r>
          </a:p>
          <a:p>
            <a:pPr lvl="1" eaLnBrk="1" hangingPunct="1"/>
            <a:r>
              <a:rPr lang="en-US" dirty="0" smtClean="0"/>
              <a:t>Top of the goal hierarchy</a:t>
            </a:r>
          </a:p>
          <a:p>
            <a:pPr lvl="1" eaLnBrk="1" hangingPunct="1"/>
            <a:r>
              <a:rPr lang="en-US" dirty="0" smtClean="0"/>
              <a:t>Describes the values, aspirations and reason for being</a:t>
            </a:r>
          </a:p>
          <a:p>
            <a:pPr lvl="1" eaLnBrk="1" hangingPunct="1"/>
            <a:r>
              <a:rPr lang="en-US" dirty="0" smtClean="0"/>
              <a:t>A well-defined mission is the basis for all other goals</a:t>
            </a:r>
          </a:p>
          <a:p>
            <a:pPr eaLnBrk="1" hangingPunct="1"/>
            <a:r>
              <a:rPr lang="en-US" dirty="0" smtClean="0"/>
              <a:t>Mission statements outline the stated purpose and values to stakeholders</a:t>
            </a:r>
          </a:p>
        </p:txBody>
      </p:sp>
      <p:sp>
        <p:nvSpPr>
          <p:cNvPr id="922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rPr>
              <a:t>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1521</TotalTime>
  <Words>984</Words>
  <Application>Microsoft Office PowerPoint</Application>
  <PresentationFormat>On-screen Show (4:3)</PresentationFormat>
  <Paragraphs>126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PART TWO: STRATEGY FORMULATION </vt:lpstr>
      <vt:lpstr> Organizational Vision  </vt:lpstr>
      <vt:lpstr>Slide 3</vt:lpstr>
      <vt:lpstr> Core ideology  </vt:lpstr>
      <vt:lpstr>Slide 5</vt:lpstr>
      <vt:lpstr> An envisioned future </vt:lpstr>
      <vt:lpstr>Examples of BHAG of some companies </vt:lpstr>
      <vt:lpstr>Putting It All Together: Sony in the 1950s</vt:lpstr>
      <vt:lpstr>Organizational Mission</vt:lpstr>
      <vt:lpstr>Vision statement Vs Mission statement</vt:lpstr>
      <vt:lpstr>Cont…</vt:lpstr>
      <vt:lpstr>Mission statement</vt:lpstr>
      <vt:lpstr> What to Include in a Mission Statement </vt:lpstr>
      <vt:lpstr>Examples </vt:lpstr>
      <vt:lpstr>Cont…</vt:lpstr>
      <vt:lpstr>Cont…</vt:lpstr>
      <vt:lpstr>Cont…</vt:lpstr>
      <vt:lpstr>Comparison chart </vt:lpstr>
      <vt:lpstr>Comparison cont…</vt:lpstr>
      <vt:lpstr>Comparison cont…</vt:lpstr>
      <vt:lpstr> Which comes first?  </vt:lpstr>
      <vt:lpstr>Quiz -1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TWO: STRATEGY FORMULATION </dc:title>
  <dc:creator>USER</dc:creator>
  <cp:lastModifiedBy>USER</cp:lastModifiedBy>
  <cp:revision>6</cp:revision>
  <dcterms:created xsi:type="dcterms:W3CDTF">2016-10-05T18:22:19Z</dcterms:created>
  <dcterms:modified xsi:type="dcterms:W3CDTF">2016-10-08T16:29:05Z</dcterms:modified>
</cp:coreProperties>
</file>