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notesSlides/notesSlide23.xml" ContentType="application/vnd.openxmlformats-officedocument.presentationml.notesSlide+xml"/>
  <Override PartName="/ppt/tags/tag27.xml" ContentType="application/vnd.openxmlformats-officedocument.presentationml.tag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tags/tag34.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diagrams/layout1.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24.xml" ContentType="application/vnd.openxmlformats-officedocument.presentationml.notesSlide+xml"/>
  <Override PartName="/ppt/tags/tag28.xml" ContentType="application/vnd.openxmlformats-officedocument.presentationml.tags+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22.xml" ContentType="application/vnd.openxmlformats-officedocument.presentationml.notesSlide+xml"/>
  <Override PartName="/ppt/tags/tag26.xml" ContentType="application/vnd.openxmlformats-officedocument.presentationml.tags+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20.xml" ContentType="application/vnd.openxmlformats-officedocument.presentationml.notesSlide+xml"/>
  <Override PartName="/ppt/tags/tag24.xml" ContentType="application/vnd.openxmlformats-officedocument.presentationml.tags+xml"/>
  <Override PartName="/ppt/tags/tag33.xml" ContentType="application/vnd.openxmlformats-officedocument.presentationml.tags+xml"/>
  <Override PartName="/ppt/notesSlides/notesSlide31.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tags/tag2.xml" ContentType="application/vnd.openxmlformats-officedocument.presentationml.tags+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tags/tag29.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32.xml" ContentType="application/vnd.openxmlformats-officedocument.presentationml.notesSlide+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tags/tag3.xml" ContentType="application/vnd.openxmlformats-officedocument.presentationml.tags+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257" r:id="rId3"/>
    <p:sldId id="259" r:id="rId4"/>
    <p:sldId id="263" r:id="rId5"/>
    <p:sldId id="260" r:id="rId6"/>
    <p:sldId id="264" r:id="rId7"/>
    <p:sldId id="267" r:id="rId8"/>
    <p:sldId id="268" r:id="rId9"/>
    <p:sldId id="269" r:id="rId10"/>
    <p:sldId id="265" r:id="rId11"/>
    <p:sldId id="266" r:id="rId12"/>
    <p:sldId id="312"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1" r:id="rId54"/>
    <p:sldId id="313" r:id="rId55"/>
    <p:sldId id="314" r:id="rId56"/>
    <p:sldId id="315" r:id="rId57"/>
    <p:sldId id="316"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2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46FCC7-6806-4BB1-9818-CDAE0552B3A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AU"/>
        </a:p>
      </dgm:t>
    </dgm:pt>
    <dgm:pt modelId="{20F12498-CEFA-4FF5-B6CD-33CF06E2A434}">
      <dgm:prSet phldrT="[Text]"/>
      <dgm:spPr/>
      <dgm:t>
        <a:bodyPr/>
        <a:lstStyle/>
        <a:p>
          <a:r>
            <a:rPr lang="en-AU" b="1" dirty="0" smtClean="0">
              <a:solidFill>
                <a:srgbClr val="FF0000"/>
              </a:solidFill>
            </a:rPr>
            <a:t>Red ocean strategy</a:t>
          </a:r>
          <a:endParaRPr lang="en-AU" dirty="0">
            <a:solidFill>
              <a:srgbClr val="FF0000"/>
            </a:solidFill>
          </a:endParaRPr>
        </a:p>
      </dgm:t>
    </dgm:pt>
    <dgm:pt modelId="{15002AD3-1CC3-443C-B85D-8F25A21675A5}" type="parTrans" cxnId="{9BFC617B-7A5F-41CE-BFDD-E9D667AD6D33}">
      <dgm:prSet/>
      <dgm:spPr/>
      <dgm:t>
        <a:bodyPr/>
        <a:lstStyle/>
        <a:p>
          <a:endParaRPr lang="en-AU"/>
        </a:p>
      </dgm:t>
    </dgm:pt>
    <dgm:pt modelId="{78838D86-64CC-4146-8BFD-BFFED0E9E44E}" type="sibTrans" cxnId="{9BFC617B-7A5F-41CE-BFDD-E9D667AD6D33}">
      <dgm:prSet/>
      <dgm:spPr/>
      <dgm:t>
        <a:bodyPr/>
        <a:lstStyle/>
        <a:p>
          <a:endParaRPr lang="en-AU"/>
        </a:p>
      </dgm:t>
    </dgm:pt>
    <dgm:pt modelId="{7DF9E475-C4F4-4608-895D-E2257CACA543}">
      <dgm:prSet phldrT="[Text]"/>
      <dgm:spPr/>
      <dgm:t>
        <a:bodyPr/>
        <a:lstStyle/>
        <a:p>
          <a:r>
            <a:rPr lang="en-AU" dirty="0" smtClean="0">
              <a:solidFill>
                <a:srgbClr val="FF0000"/>
              </a:solidFill>
            </a:rPr>
            <a:t>Compete in existing market space</a:t>
          </a:r>
          <a:endParaRPr lang="en-AU" dirty="0">
            <a:solidFill>
              <a:srgbClr val="FF0000"/>
            </a:solidFill>
          </a:endParaRPr>
        </a:p>
      </dgm:t>
    </dgm:pt>
    <dgm:pt modelId="{A907430C-DF58-45DD-B996-4A5464D80674}" type="parTrans" cxnId="{3148DE6C-C7EF-4862-8D8A-939B9C07B242}">
      <dgm:prSet/>
      <dgm:spPr/>
      <dgm:t>
        <a:bodyPr/>
        <a:lstStyle/>
        <a:p>
          <a:endParaRPr lang="en-AU"/>
        </a:p>
      </dgm:t>
    </dgm:pt>
    <dgm:pt modelId="{024E7F94-00A5-4823-A139-3707D7700791}" type="sibTrans" cxnId="{3148DE6C-C7EF-4862-8D8A-939B9C07B242}">
      <dgm:prSet/>
      <dgm:spPr/>
      <dgm:t>
        <a:bodyPr/>
        <a:lstStyle/>
        <a:p>
          <a:endParaRPr lang="en-AU"/>
        </a:p>
      </dgm:t>
    </dgm:pt>
    <dgm:pt modelId="{23C04B90-8336-4CFD-A021-C575CDED1119}">
      <dgm:prSet phldrT="[Text]"/>
      <dgm:spPr/>
      <dgm:t>
        <a:bodyPr/>
        <a:lstStyle/>
        <a:p>
          <a:r>
            <a:rPr lang="en-AU" b="1" dirty="0" smtClean="0"/>
            <a:t>Blue ocean strategy</a:t>
          </a:r>
          <a:endParaRPr lang="en-AU" dirty="0"/>
        </a:p>
      </dgm:t>
    </dgm:pt>
    <dgm:pt modelId="{6EB0C1B2-47F0-4A53-8D98-9AEB77B26B30}" type="parTrans" cxnId="{9B118D81-28EE-4202-9370-E22E01C4045C}">
      <dgm:prSet/>
      <dgm:spPr/>
      <dgm:t>
        <a:bodyPr/>
        <a:lstStyle/>
        <a:p>
          <a:endParaRPr lang="en-AU"/>
        </a:p>
      </dgm:t>
    </dgm:pt>
    <dgm:pt modelId="{95AD18AF-8771-4F60-92E7-43EC30438683}" type="sibTrans" cxnId="{9B118D81-28EE-4202-9370-E22E01C4045C}">
      <dgm:prSet/>
      <dgm:spPr/>
      <dgm:t>
        <a:bodyPr/>
        <a:lstStyle/>
        <a:p>
          <a:endParaRPr lang="en-AU"/>
        </a:p>
      </dgm:t>
    </dgm:pt>
    <dgm:pt modelId="{7AB5A4DF-6B62-47D6-92B0-53D55EAA1F04}">
      <dgm:prSet phldrT="[Text]"/>
      <dgm:spPr/>
      <dgm:t>
        <a:bodyPr/>
        <a:lstStyle/>
        <a:p>
          <a:r>
            <a:rPr lang="en-AU" dirty="0" smtClean="0">
              <a:solidFill>
                <a:schemeClr val="tx2"/>
              </a:solidFill>
            </a:rPr>
            <a:t>Create uncontested market space.</a:t>
          </a:r>
          <a:endParaRPr lang="en-AU" dirty="0">
            <a:solidFill>
              <a:schemeClr val="tx2"/>
            </a:solidFill>
          </a:endParaRPr>
        </a:p>
      </dgm:t>
    </dgm:pt>
    <dgm:pt modelId="{3BA8CED8-6722-4963-8750-2325FB981378}" type="parTrans" cxnId="{8F7A403B-0CF8-424D-9F34-DE933535D614}">
      <dgm:prSet/>
      <dgm:spPr/>
      <dgm:t>
        <a:bodyPr/>
        <a:lstStyle/>
        <a:p>
          <a:endParaRPr lang="en-AU"/>
        </a:p>
      </dgm:t>
    </dgm:pt>
    <dgm:pt modelId="{FF252EDE-497E-4E34-9065-5D97ED47095F}" type="sibTrans" cxnId="{8F7A403B-0CF8-424D-9F34-DE933535D614}">
      <dgm:prSet/>
      <dgm:spPr/>
      <dgm:t>
        <a:bodyPr/>
        <a:lstStyle/>
        <a:p>
          <a:endParaRPr lang="en-AU"/>
        </a:p>
      </dgm:t>
    </dgm:pt>
    <dgm:pt modelId="{4DD71683-7974-4DD6-936C-5F2087D716B4}">
      <dgm:prSet/>
      <dgm:spPr/>
      <dgm:t>
        <a:bodyPr/>
        <a:lstStyle/>
        <a:p>
          <a:r>
            <a:rPr lang="en-AU" dirty="0" smtClean="0">
              <a:solidFill>
                <a:srgbClr val="FF0000"/>
              </a:solidFill>
            </a:rPr>
            <a:t>Beat the competition</a:t>
          </a:r>
          <a:endParaRPr lang="en-AU" dirty="0">
            <a:solidFill>
              <a:srgbClr val="FF0000"/>
            </a:solidFill>
          </a:endParaRPr>
        </a:p>
      </dgm:t>
    </dgm:pt>
    <dgm:pt modelId="{F305BCE8-68F5-4879-A7DA-911A8333E9E7}" type="parTrans" cxnId="{ECFB06E8-90C1-4958-8202-C507C28CEDE6}">
      <dgm:prSet/>
      <dgm:spPr/>
      <dgm:t>
        <a:bodyPr/>
        <a:lstStyle/>
        <a:p>
          <a:endParaRPr lang="en-AU"/>
        </a:p>
      </dgm:t>
    </dgm:pt>
    <dgm:pt modelId="{3E893B08-1DA9-4698-9C49-FF904C6FB67E}" type="sibTrans" cxnId="{ECFB06E8-90C1-4958-8202-C507C28CEDE6}">
      <dgm:prSet/>
      <dgm:spPr/>
      <dgm:t>
        <a:bodyPr/>
        <a:lstStyle/>
        <a:p>
          <a:endParaRPr lang="en-AU"/>
        </a:p>
      </dgm:t>
    </dgm:pt>
    <dgm:pt modelId="{1078EF13-D4CF-43B8-A1C4-CF607C2D9356}">
      <dgm:prSet/>
      <dgm:spPr/>
      <dgm:t>
        <a:bodyPr/>
        <a:lstStyle/>
        <a:p>
          <a:r>
            <a:rPr lang="en-AU" dirty="0" smtClean="0">
              <a:solidFill>
                <a:srgbClr val="FF0000"/>
              </a:solidFill>
            </a:rPr>
            <a:t>Exploit existing demand</a:t>
          </a:r>
          <a:endParaRPr lang="en-AU" dirty="0">
            <a:solidFill>
              <a:srgbClr val="FF0000"/>
            </a:solidFill>
          </a:endParaRPr>
        </a:p>
      </dgm:t>
    </dgm:pt>
    <dgm:pt modelId="{7A75F555-38EE-4301-AB4A-83546C5740F2}" type="parTrans" cxnId="{A4DD7006-FB0C-4D48-AB00-DA5ACFFB53F3}">
      <dgm:prSet/>
      <dgm:spPr/>
      <dgm:t>
        <a:bodyPr/>
        <a:lstStyle/>
        <a:p>
          <a:endParaRPr lang="en-AU"/>
        </a:p>
      </dgm:t>
    </dgm:pt>
    <dgm:pt modelId="{090E29C8-F9B7-426A-8A0E-486F55310AE3}" type="sibTrans" cxnId="{A4DD7006-FB0C-4D48-AB00-DA5ACFFB53F3}">
      <dgm:prSet/>
      <dgm:spPr/>
      <dgm:t>
        <a:bodyPr/>
        <a:lstStyle/>
        <a:p>
          <a:endParaRPr lang="en-AU"/>
        </a:p>
      </dgm:t>
    </dgm:pt>
    <dgm:pt modelId="{BB19D35C-C0B7-4CD7-B3CD-946864E12ECB}">
      <dgm:prSet/>
      <dgm:spPr/>
      <dgm:t>
        <a:bodyPr/>
        <a:lstStyle/>
        <a:p>
          <a:r>
            <a:rPr lang="en-AU" dirty="0" smtClean="0">
              <a:solidFill>
                <a:srgbClr val="FF0000"/>
              </a:solidFill>
            </a:rPr>
            <a:t>Make the value/cost trade-off</a:t>
          </a:r>
          <a:endParaRPr lang="en-AU" dirty="0">
            <a:solidFill>
              <a:srgbClr val="FF0000"/>
            </a:solidFill>
          </a:endParaRPr>
        </a:p>
      </dgm:t>
    </dgm:pt>
    <dgm:pt modelId="{EAFA6B0D-EA28-4225-B1C4-7B3877E0F621}" type="parTrans" cxnId="{FB723A60-500F-4789-9D1C-A70F81174123}">
      <dgm:prSet/>
      <dgm:spPr/>
      <dgm:t>
        <a:bodyPr/>
        <a:lstStyle/>
        <a:p>
          <a:endParaRPr lang="en-AU"/>
        </a:p>
      </dgm:t>
    </dgm:pt>
    <dgm:pt modelId="{8197F2E7-F5EA-4908-97E7-3C026C41A6BB}" type="sibTrans" cxnId="{FB723A60-500F-4789-9D1C-A70F81174123}">
      <dgm:prSet/>
      <dgm:spPr/>
      <dgm:t>
        <a:bodyPr/>
        <a:lstStyle/>
        <a:p>
          <a:endParaRPr lang="en-AU"/>
        </a:p>
      </dgm:t>
    </dgm:pt>
    <dgm:pt modelId="{D6EC024A-39A8-4E4A-BEE4-63851466D699}">
      <dgm:prSet/>
      <dgm:spPr/>
      <dgm:t>
        <a:bodyPr/>
        <a:lstStyle/>
        <a:p>
          <a:r>
            <a:rPr lang="en-AU" dirty="0" smtClean="0">
              <a:solidFill>
                <a:srgbClr val="FF0000"/>
              </a:solidFill>
            </a:rPr>
            <a:t>Align the whole system of a company’s activities with its strategic choice of differentiation </a:t>
          </a:r>
          <a:r>
            <a:rPr lang="en-AU" i="1" dirty="0" smtClean="0">
              <a:solidFill>
                <a:srgbClr val="FF0000"/>
              </a:solidFill>
            </a:rPr>
            <a:t>or </a:t>
          </a:r>
          <a:r>
            <a:rPr lang="en-AU" dirty="0" smtClean="0">
              <a:solidFill>
                <a:srgbClr val="FF0000"/>
              </a:solidFill>
            </a:rPr>
            <a:t>low cost</a:t>
          </a:r>
          <a:endParaRPr lang="en-AU" dirty="0">
            <a:solidFill>
              <a:srgbClr val="FF0000"/>
            </a:solidFill>
          </a:endParaRPr>
        </a:p>
      </dgm:t>
    </dgm:pt>
    <dgm:pt modelId="{9FCEBBD7-1E38-4EDA-83FE-C9B29DC6955D}" type="parTrans" cxnId="{D25759FE-BD84-493E-9C5B-7CB6FE5DE7C5}">
      <dgm:prSet/>
      <dgm:spPr/>
      <dgm:t>
        <a:bodyPr/>
        <a:lstStyle/>
        <a:p>
          <a:endParaRPr lang="en-AU"/>
        </a:p>
      </dgm:t>
    </dgm:pt>
    <dgm:pt modelId="{DF97E18A-4AD7-486A-B2F7-EBA25EBB6716}" type="sibTrans" cxnId="{D25759FE-BD84-493E-9C5B-7CB6FE5DE7C5}">
      <dgm:prSet/>
      <dgm:spPr/>
      <dgm:t>
        <a:bodyPr/>
        <a:lstStyle/>
        <a:p>
          <a:endParaRPr lang="en-AU"/>
        </a:p>
      </dgm:t>
    </dgm:pt>
    <dgm:pt modelId="{7DCB2ED1-5E09-49C2-B64B-A40436885322}">
      <dgm:prSet/>
      <dgm:spPr/>
      <dgm:t>
        <a:bodyPr/>
        <a:lstStyle/>
        <a:p>
          <a:r>
            <a:rPr lang="en-AU" dirty="0" smtClean="0">
              <a:solidFill>
                <a:schemeClr val="tx2"/>
              </a:solidFill>
            </a:rPr>
            <a:t>Make the competition irrelevant.</a:t>
          </a:r>
          <a:endParaRPr lang="en-AU" dirty="0">
            <a:solidFill>
              <a:schemeClr val="tx2"/>
            </a:solidFill>
          </a:endParaRPr>
        </a:p>
      </dgm:t>
    </dgm:pt>
    <dgm:pt modelId="{6625FA09-9DE0-413C-BFDF-8CDA000507E6}" type="parTrans" cxnId="{ADD53679-83EF-4869-99EA-F607CBF4A292}">
      <dgm:prSet/>
      <dgm:spPr/>
      <dgm:t>
        <a:bodyPr/>
        <a:lstStyle/>
        <a:p>
          <a:endParaRPr lang="en-AU"/>
        </a:p>
      </dgm:t>
    </dgm:pt>
    <dgm:pt modelId="{74EBD12A-6CDB-41D7-AAD5-5AD75E9747E4}" type="sibTrans" cxnId="{ADD53679-83EF-4869-99EA-F607CBF4A292}">
      <dgm:prSet/>
      <dgm:spPr/>
      <dgm:t>
        <a:bodyPr/>
        <a:lstStyle/>
        <a:p>
          <a:endParaRPr lang="en-AU"/>
        </a:p>
      </dgm:t>
    </dgm:pt>
    <dgm:pt modelId="{D4EFD334-EC9E-4FD4-86C0-6DB6D349BE4B}">
      <dgm:prSet/>
      <dgm:spPr/>
      <dgm:t>
        <a:bodyPr/>
        <a:lstStyle/>
        <a:p>
          <a:r>
            <a:rPr lang="en-AU" dirty="0" smtClean="0">
              <a:solidFill>
                <a:schemeClr val="tx2"/>
              </a:solidFill>
            </a:rPr>
            <a:t>Create and capture new demand.</a:t>
          </a:r>
          <a:endParaRPr lang="en-AU" dirty="0">
            <a:solidFill>
              <a:schemeClr val="tx2"/>
            </a:solidFill>
          </a:endParaRPr>
        </a:p>
      </dgm:t>
    </dgm:pt>
    <dgm:pt modelId="{B602EB75-D1B2-498F-B89F-E6EF0BA9F238}" type="parTrans" cxnId="{23C0EEBE-7EFA-452E-99D5-18A902C738DF}">
      <dgm:prSet/>
      <dgm:spPr/>
      <dgm:t>
        <a:bodyPr/>
        <a:lstStyle/>
        <a:p>
          <a:endParaRPr lang="en-AU"/>
        </a:p>
      </dgm:t>
    </dgm:pt>
    <dgm:pt modelId="{12F6B63D-7D79-486D-89EA-53FB20295508}" type="sibTrans" cxnId="{23C0EEBE-7EFA-452E-99D5-18A902C738DF}">
      <dgm:prSet/>
      <dgm:spPr/>
      <dgm:t>
        <a:bodyPr/>
        <a:lstStyle/>
        <a:p>
          <a:endParaRPr lang="en-AU"/>
        </a:p>
      </dgm:t>
    </dgm:pt>
    <dgm:pt modelId="{485C0B20-133F-409B-90B5-901F16B60EAA}">
      <dgm:prSet/>
      <dgm:spPr/>
      <dgm:t>
        <a:bodyPr/>
        <a:lstStyle/>
        <a:p>
          <a:r>
            <a:rPr lang="en-AU" dirty="0" smtClean="0">
              <a:solidFill>
                <a:schemeClr val="tx2"/>
              </a:solidFill>
            </a:rPr>
            <a:t>Break the value/cost trade-off.</a:t>
          </a:r>
          <a:endParaRPr lang="en-AU" dirty="0">
            <a:solidFill>
              <a:schemeClr val="tx2"/>
            </a:solidFill>
          </a:endParaRPr>
        </a:p>
      </dgm:t>
    </dgm:pt>
    <dgm:pt modelId="{1EF9FB02-7594-42DF-A43D-802B54B5A711}" type="parTrans" cxnId="{ABFE2015-E179-443C-A155-1EA56C40BD05}">
      <dgm:prSet/>
      <dgm:spPr/>
      <dgm:t>
        <a:bodyPr/>
        <a:lstStyle/>
        <a:p>
          <a:endParaRPr lang="en-AU"/>
        </a:p>
      </dgm:t>
    </dgm:pt>
    <dgm:pt modelId="{6C4E135E-379F-4A4C-9B23-7DCA2C7F556E}" type="sibTrans" cxnId="{ABFE2015-E179-443C-A155-1EA56C40BD05}">
      <dgm:prSet/>
      <dgm:spPr/>
      <dgm:t>
        <a:bodyPr/>
        <a:lstStyle/>
        <a:p>
          <a:endParaRPr lang="en-AU"/>
        </a:p>
      </dgm:t>
    </dgm:pt>
    <dgm:pt modelId="{01BD2C29-B054-48CE-AA32-7F631AABC092}">
      <dgm:prSet/>
      <dgm:spPr/>
      <dgm:t>
        <a:bodyPr/>
        <a:lstStyle/>
        <a:p>
          <a:r>
            <a:rPr lang="en-AU" dirty="0" smtClean="0">
              <a:solidFill>
                <a:schemeClr val="tx2"/>
              </a:solidFill>
            </a:rPr>
            <a:t>Align the whole system of a company’s activities in pursuit of differentiation </a:t>
          </a:r>
          <a:r>
            <a:rPr lang="en-AU" i="1" dirty="0" smtClean="0">
              <a:solidFill>
                <a:schemeClr val="tx2"/>
              </a:solidFill>
            </a:rPr>
            <a:t>and </a:t>
          </a:r>
          <a:r>
            <a:rPr lang="en-AU" dirty="0" smtClean="0">
              <a:solidFill>
                <a:schemeClr val="tx2"/>
              </a:solidFill>
            </a:rPr>
            <a:t>low cost.</a:t>
          </a:r>
          <a:endParaRPr lang="en-AU" dirty="0">
            <a:solidFill>
              <a:schemeClr val="tx2"/>
            </a:solidFill>
          </a:endParaRPr>
        </a:p>
      </dgm:t>
    </dgm:pt>
    <dgm:pt modelId="{87CB13E2-FAE5-4DF1-A9CC-5F61DF0CFD48}" type="parTrans" cxnId="{CEACE30B-FAAB-428A-9CDC-80709459036B}">
      <dgm:prSet/>
      <dgm:spPr/>
      <dgm:t>
        <a:bodyPr/>
        <a:lstStyle/>
        <a:p>
          <a:endParaRPr lang="en-AU"/>
        </a:p>
      </dgm:t>
    </dgm:pt>
    <dgm:pt modelId="{EB658292-E26C-43C8-A62C-8FFFADC886D0}" type="sibTrans" cxnId="{CEACE30B-FAAB-428A-9CDC-80709459036B}">
      <dgm:prSet/>
      <dgm:spPr/>
      <dgm:t>
        <a:bodyPr/>
        <a:lstStyle/>
        <a:p>
          <a:endParaRPr lang="en-AU"/>
        </a:p>
      </dgm:t>
    </dgm:pt>
    <dgm:pt modelId="{3CE059AA-0065-4E6A-B7A0-4BBECF12701F}" type="pres">
      <dgm:prSet presAssocID="{8746FCC7-6806-4BB1-9818-CDAE0552B3A5}" presName="Name0" presStyleCnt="0">
        <dgm:presLayoutVars>
          <dgm:dir/>
          <dgm:animLvl val="lvl"/>
          <dgm:resizeHandles val="exact"/>
        </dgm:presLayoutVars>
      </dgm:prSet>
      <dgm:spPr/>
      <dgm:t>
        <a:bodyPr/>
        <a:lstStyle/>
        <a:p>
          <a:endParaRPr lang="en-AU"/>
        </a:p>
      </dgm:t>
    </dgm:pt>
    <dgm:pt modelId="{C7600B4E-43FF-47A4-8EB7-07DBFCB943DE}" type="pres">
      <dgm:prSet presAssocID="{20F12498-CEFA-4FF5-B6CD-33CF06E2A434}" presName="composite" presStyleCnt="0"/>
      <dgm:spPr/>
    </dgm:pt>
    <dgm:pt modelId="{32784DC8-B8BB-4C83-BD8C-9C7F22F56CDA}" type="pres">
      <dgm:prSet presAssocID="{20F12498-CEFA-4FF5-B6CD-33CF06E2A434}" presName="parTx" presStyleLbl="alignNode1" presStyleIdx="0" presStyleCnt="2">
        <dgm:presLayoutVars>
          <dgm:chMax val="0"/>
          <dgm:chPref val="0"/>
          <dgm:bulletEnabled val="1"/>
        </dgm:presLayoutVars>
      </dgm:prSet>
      <dgm:spPr/>
      <dgm:t>
        <a:bodyPr/>
        <a:lstStyle/>
        <a:p>
          <a:endParaRPr lang="en-AU"/>
        </a:p>
      </dgm:t>
    </dgm:pt>
    <dgm:pt modelId="{D1977AC4-2A7D-4E6D-A5C5-DDA88B95FD47}" type="pres">
      <dgm:prSet presAssocID="{20F12498-CEFA-4FF5-B6CD-33CF06E2A434}" presName="desTx" presStyleLbl="alignAccFollowNode1" presStyleIdx="0" presStyleCnt="2">
        <dgm:presLayoutVars>
          <dgm:bulletEnabled val="1"/>
        </dgm:presLayoutVars>
      </dgm:prSet>
      <dgm:spPr/>
      <dgm:t>
        <a:bodyPr/>
        <a:lstStyle/>
        <a:p>
          <a:endParaRPr lang="en-AU"/>
        </a:p>
      </dgm:t>
    </dgm:pt>
    <dgm:pt modelId="{C6C2D128-3944-42B5-AE7A-86978D77A45E}" type="pres">
      <dgm:prSet presAssocID="{78838D86-64CC-4146-8BFD-BFFED0E9E44E}" presName="space" presStyleCnt="0"/>
      <dgm:spPr/>
    </dgm:pt>
    <dgm:pt modelId="{3075824D-BBE2-430C-AFD2-E0434E62BEA3}" type="pres">
      <dgm:prSet presAssocID="{23C04B90-8336-4CFD-A021-C575CDED1119}" presName="composite" presStyleCnt="0"/>
      <dgm:spPr/>
    </dgm:pt>
    <dgm:pt modelId="{FAC1B4C4-ED06-4D5D-AA65-5F5879B8FB83}" type="pres">
      <dgm:prSet presAssocID="{23C04B90-8336-4CFD-A021-C575CDED1119}" presName="parTx" presStyleLbl="alignNode1" presStyleIdx="1" presStyleCnt="2">
        <dgm:presLayoutVars>
          <dgm:chMax val="0"/>
          <dgm:chPref val="0"/>
          <dgm:bulletEnabled val="1"/>
        </dgm:presLayoutVars>
      </dgm:prSet>
      <dgm:spPr/>
      <dgm:t>
        <a:bodyPr/>
        <a:lstStyle/>
        <a:p>
          <a:endParaRPr lang="en-AU"/>
        </a:p>
      </dgm:t>
    </dgm:pt>
    <dgm:pt modelId="{96854471-3D54-4064-BDDA-96EE790409C9}" type="pres">
      <dgm:prSet presAssocID="{23C04B90-8336-4CFD-A021-C575CDED1119}" presName="desTx" presStyleLbl="alignAccFollowNode1" presStyleIdx="1" presStyleCnt="2">
        <dgm:presLayoutVars>
          <dgm:bulletEnabled val="1"/>
        </dgm:presLayoutVars>
      </dgm:prSet>
      <dgm:spPr/>
      <dgm:t>
        <a:bodyPr/>
        <a:lstStyle/>
        <a:p>
          <a:endParaRPr lang="en-AU"/>
        </a:p>
      </dgm:t>
    </dgm:pt>
  </dgm:ptLst>
  <dgm:cxnLst>
    <dgm:cxn modelId="{19DB75BB-126C-4F28-904C-B96C815700B1}" type="presOf" srcId="{1078EF13-D4CF-43B8-A1C4-CF607C2D9356}" destId="{D1977AC4-2A7D-4E6D-A5C5-DDA88B95FD47}" srcOrd="0" destOrd="2" presId="urn:microsoft.com/office/officeart/2005/8/layout/hList1"/>
    <dgm:cxn modelId="{D25759FE-BD84-493E-9C5B-7CB6FE5DE7C5}" srcId="{20F12498-CEFA-4FF5-B6CD-33CF06E2A434}" destId="{D6EC024A-39A8-4E4A-BEE4-63851466D699}" srcOrd="4" destOrd="0" parTransId="{9FCEBBD7-1E38-4EDA-83FE-C9B29DC6955D}" sibTransId="{DF97E18A-4AD7-486A-B2F7-EBA25EBB6716}"/>
    <dgm:cxn modelId="{38ADCD88-3D6B-434E-95EA-AE377C670452}" type="presOf" srcId="{20F12498-CEFA-4FF5-B6CD-33CF06E2A434}" destId="{32784DC8-B8BB-4C83-BD8C-9C7F22F56CDA}" srcOrd="0" destOrd="0" presId="urn:microsoft.com/office/officeart/2005/8/layout/hList1"/>
    <dgm:cxn modelId="{91F7F442-BCA7-4AEA-9FF6-A5C03D569F13}" type="presOf" srcId="{485C0B20-133F-409B-90B5-901F16B60EAA}" destId="{96854471-3D54-4064-BDDA-96EE790409C9}" srcOrd="0" destOrd="3" presId="urn:microsoft.com/office/officeart/2005/8/layout/hList1"/>
    <dgm:cxn modelId="{ADD53679-83EF-4869-99EA-F607CBF4A292}" srcId="{23C04B90-8336-4CFD-A021-C575CDED1119}" destId="{7DCB2ED1-5E09-49C2-B64B-A40436885322}" srcOrd="1" destOrd="0" parTransId="{6625FA09-9DE0-413C-BFDF-8CDA000507E6}" sibTransId="{74EBD12A-6CDB-41D7-AAD5-5AD75E9747E4}"/>
    <dgm:cxn modelId="{8C90E7FC-EF44-43B8-AB90-88637687001F}" type="presOf" srcId="{4DD71683-7974-4DD6-936C-5F2087D716B4}" destId="{D1977AC4-2A7D-4E6D-A5C5-DDA88B95FD47}" srcOrd="0" destOrd="1" presId="urn:microsoft.com/office/officeart/2005/8/layout/hList1"/>
    <dgm:cxn modelId="{717D239D-A5C6-42CE-984A-60D3E9AB6F92}" type="presOf" srcId="{7AB5A4DF-6B62-47D6-92B0-53D55EAA1F04}" destId="{96854471-3D54-4064-BDDA-96EE790409C9}" srcOrd="0" destOrd="0" presId="urn:microsoft.com/office/officeart/2005/8/layout/hList1"/>
    <dgm:cxn modelId="{5A9727DF-2A55-4131-AD76-243E2A6E80A2}" type="presOf" srcId="{D6EC024A-39A8-4E4A-BEE4-63851466D699}" destId="{D1977AC4-2A7D-4E6D-A5C5-DDA88B95FD47}" srcOrd="0" destOrd="4" presId="urn:microsoft.com/office/officeart/2005/8/layout/hList1"/>
    <dgm:cxn modelId="{ECFB06E8-90C1-4958-8202-C507C28CEDE6}" srcId="{20F12498-CEFA-4FF5-B6CD-33CF06E2A434}" destId="{4DD71683-7974-4DD6-936C-5F2087D716B4}" srcOrd="1" destOrd="0" parTransId="{F305BCE8-68F5-4879-A7DA-911A8333E9E7}" sibTransId="{3E893B08-1DA9-4698-9C49-FF904C6FB67E}"/>
    <dgm:cxn modelId="{8F7A403B-0CF8-424D-9F34-DE933535D614}" srcId="{23C04B90-8336-4CFD-A021-C575CDED1119}" destId="{7AB5A4DF-6B62-47D6-92B0-53D55EAA1F04}" srcOrd="0" destOrd="0" parTransId="{3BA8CED8-6722-4963-8750-2325FB981378}" sibTransId="{FF252EDE-497E-4E34-9065-5D97ED47095F}"/>
    <dgm:cxn modelId="{769AEDCC-505B-43CD-8A1D-44DB4ADC5F24}" type="presOf" srcId="{8746FCC7-6806-4BB1-9818-CDAE0552B3A5}" destId="{3CE059AA-0065-4E6A-B7A0-4BBECF12701F}" srcOrd="0" destOrd="0" presId="urn:microsoft.com/office/officeart/2005/8/layout/hList1"/>
    <dgm:cxn modelId="{B2D43CD9-1C41-4257-B912-0B0763832BF7}" type="presOf" srcId="{BB19D35C-C0B7-4CD7-B3CD-946864E12ECB}" destId="{D1977AC4-2A7D-4E6D-A5C5-DDA88B95FD47}" srcOrd="0" destOrd="3" presId="urn:microsoft.com/office/officeart/2005/8/layout/hList1"/>
    <dgm:cxn modelId="{FB723A60-500F-4789-9D1C-A70F81174123}" srcId="{20F12498-CEFA-4FF5-B6CD-33CF06E2A434}" destId="{BB19D35C-C0B7-4CD7-B3CD-946864E12ECB}" srcOrd="3" destOrd="0" parTransId="{EAFA6B0D-EA28-4225-B1C4-7B3877E0F621}" sibTransId="{8197F2E7-F5EA-4908-97E7-3C026C41A6BB}"/>
    <dgm:cxn modelId="{A4DD7006-FB0C-4D48-AB00-DA5ACFFB53F3}" srcId="{20F12498-CEFA-4FF5-B6CD-33CF06E2A434}" destId="{1078EF13-D4CF-43B8-A1C4-CF607C2D9356}" srcOrd="2" destOrd="0" parTransId="{7A75F555-38EE-4301-AB4A-83546C5740F2}" sibTransId="{090E29C8-F9B7-426A-8A0E-486F55310AE3}"/>
    <dgm:cxn modelId="{60660271-605B-492D-9935-D8BBF4A80DDA}" type="presOf" srcId="{7DF9E475-C4F4-4608-895D-E2257CACA543}" destId="{D1977AC4-2A7D-4E6D-A5C5-DDA88B95FD47}" srcOrd="0" destOrd="0" presId="urn:microsoft.com/office/officeart/2005/8/layout/hList1"/>
    <dgm:cxn modelId="{9B118D81-28EE-4202-9370-E22E01C4045C}" srcId="{8746FCC7-6806-4BB1-9818-CDAE0552B3A5}" destId="{23C04B90-8336-4CFD-A021-C575CDED1119}" srcOrd="1" destOrd="0" parTransId="{6EB0C1B2-47F0-4A53-8D98-9AEB77B26B30}" sibTransId="{95AD18AF-8771-4F60-92E7-43EC30438683}"/>
    <dgm:cxn modelId="{3148DE6C-C7EF-4862-8D8A-939B9C07B242}" srcId="{20F12498-CEFA-4FF5-B6CD-33CF06E2A434}" destId="{7DF9E475-C4F4-4608-895D-E2257CACA543}" srcOrd="0" destOrd="0" parTransId="{A907430C-DF58-45DD-B996-4A5464D80674}" sibTransId="{024E7F94-00A5-4823-A139-3707D7700791}"/>
    <dgm:cxn modelId="{2ACFCB99-67E4-4FB6-BD5D-2F0636FE343E}" type="presOf" srcId="{7DCB2ED1-5E09-49C2-B64B-A40436885322}" destId="{96854471-3D54-4064-BDDA-96EE790409C9}" srcOrd="0" destOrd="1" presId="urn:microsoft.com/office/officeart/2005/8/layout/hList1"/>
    <dgm:cxn modelId="{CEACE30B-FAAB-428A-9CDC-80709459036B}" srcId="{23C04B90-8336-4CFD-A021-C575CDED1119}" destId="{01BD2C29-B054-48CE-AA32-7F631AABC092}" srcOrd="4" destOrd="0" parTransId="{87CB13E2-FAE5-4DF1-A9CC-5F61DF0CFD48}" sibTransId="{EB658292-E26C-43C8-A62C-8FFFADC886D0}"/>
    <dgm:cxn modelId="{ABFE2015-E179-443C-A155-1EA56C40BD05}" srcId="{23C04B90-8336-4CFD-A021-C575CDED1119}" destId="{485C0B20-133F-409B-90B5-901F16B60EAA}" srcOrd="3" destOrd="0" parTransId="{1EF9FB02-7594-42DF-A43D-802B54B5A711}" sibTransId="{6C4E135E-379F-4A4C-9B23-7DCA2C7F556E}"/>
    <dgm:cxn modelId="{23C0EEBE-7EFA-452E-99D5-18A902C738DF}" srcId="{23C04B90-8336-4CFD-A021-C575CDED1119}" destId="{D4EFD334-EC9E-4FD4-86C0-6DB6D349BE4B}" srcOrd="2" destOrd="0" parTransId="{B602EB75-D1B2-498F-B89F-E6EF0BA9F238}" sibTransId="{12F6B63D-7D79-486D-89EA-53FB20295508}"/>
    <dgm:cxn modelId="{8153FF1B-CDBF-486D-8877-341B0C25C728}" type="presOf" srcId="{D4EFD334-EC9E-4FD4-86C0-6DB6D349BE4B}" destId="{96854471-3D54-4064-BDDA-96EE790409C9}" srcOrd="0" destOrd="2" presId="urn:microsoft.com/office/officeart/2005/8/layout/hList1"/>
    <dgm:cxn modelId="{B2943186-DDBE-424D-ABCA-6D78F9B13762}" type="presOf" srcId="{01BD2C29-B054-48CE-AA32-7F631AABC092}" destId="{96854471-3D54-4064-BDDA-96EE790409C9}" srcOrd="0" destOrd="4" presId="urn:microsoft.com/office/officeart/2005/8/layout/hList1"/>
    <dgm:cxn modelId="{805A4280-FAB1-4471-9DF6-395B7C972F99}" type="presOf" srcId="{23C04B90-8336-4CFD-A021-C575CDED1119}" destId="{FAC1B4C4-ED06-4D5D-AA65-5F5879B8FB83}" srcOrd="0" destOrd="0" presId="urn:microsoft.com/office/officeart/2005/8/layout/hList1"/>
    <dgm:cxn modelId="{9BFC617B-7A5F-41CE-BFDD-E9D667AD6D33}" srcId="{8746FCC7-6806-4BB1-9818-CDAE0552B3A5}" destId="{20F12498-CEFA-4FF5-B6CD-33CF06E2A434}" srcOrd="0" destOrd="0" parTransId="{15002AD3-1CC3-443C-B85D-8F25A21675A5}" sibTransId="{78838D86-64CC-4146-8BFD-BFFED0E9E44E}"/>
    <dgm:cxn modelId="{46FE5BFF-1B81-48F7-AB0C-0B3E34F2DA43}" type="presParOf" srcId="{3CE059AA-0065-4E6A-B7A0-4BBECF12701F}" destId="{C7600B4E-43FF-47A4-8EB7-07DBFCB943DE}" srcOrd="0" destOrd="0" presId="urn:microsoft.com/office/officeart/2005/8/layout/hList1"/>
    <dgm:cxn modelId="{95389732-BBBA-4E4A-9F24-D16332BF9B56}" type="presParOf" srcId="{C7600B4E-43FF-47A4-8EB7-07DBFCB943DE}" destId="{32784DC8-B8BB-4C83-BD8C-9C7F22F56CDA}" srcOrd="0" destOrd="0" presId="urn:microsoft.com/office/officeart/2005/8/layout/hList1"/>
    <dgm:cxn modelId="{B5B2B953-B5F5-46B3-A3DC-896E467759AB}" type="presParOf" srcId="{C7600B4E-43FF-47A4-8EB7-07DBFCB943DE}" destId="{D1977AC4-2A7D-4E6D-A5C5-DDA88B95FD47}" srcOrd="1" destOrd="0" presId="urn:microsoft.com/office/officeart/2005/8/layout/hList1"/>
    <dgm:cxn modelId="{B6835CFF-BBD6-45DC-86EB-1C838B03CD61}" type="presParOf" srcId="{3CE059AA-0065-4E6A-B7A0-4BBECF12701F}" destId="{C6C2D128-3944-42B5-AE7A-86978D77A45E}" srcOrd="1" destOrd="0" presId="urn:microsoft.com/office/officeart/2005/8/layout/hList1"/>
    <dgm:cxn modelId="{3BF91888-6351-4F92-AC0C-9C3640E42AA8}" type="presParOf" srcId="{3CE059AA-0065-4E6A-B7A0-4BBECF12701F}" destId="{3075824D-BBE2-430C-AFD2-E0434E62BEA3}" srcOrd="2" destOrd="0" presId="urn:microsoft.com/office/officeart/2005/8/layout/hList1"/>
    <dgm:cxn modelId="{D458C0CB-9AEB-46E1-BF24-E00D9586EFEF}" type="presParOf" srcId="{3075824D-BBE2-430C-AFD2-E0434E62BEA3}" destId="{FAC1B4C4-ED06-4D5D-AA65-5F5879B8FB83}" srcOrd="0" destOrd="0" presId="urn:microsoft.com/office/officeart/2005/8/layout/hList1"/>
    <dgm:cxn modelId="{AA1922B9-A262-4C85-A2EB-E74854E064C5}" type="presParOf" srcId="{3075824D-BBE2-430C-AFD2-E0434E62BEA3}" destId="{96854471-3D54-4064-BDDA-96EE790409C9}"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784DC8-B8BB-4C83-BD8C-9C7F22F56CDA}">
      <dsp:nvSpPr>
        <dsp:cNvPr id="0" name=""/>
        <dsp:cNvSpPr/>
      </dsp:nvSpPr>
      <dsp:spPr>
        <a:xfrm>
          <a:off x="40" y="70740"/>
          <a:ext cx="3845569" cy="748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AU" sz="2600" b="1" kern="1200" dirty="0" smtClean="0">
              <a:solidFill>
                <a:srgbClr val="FF0000"/>
              </a:solidFill>
            </a:rPr>
            <a:t>Red ocean strategy</a:t>
          </a:r>
          <a:endParaRPr lang="en-AU" sz="2600" kern="1200" dirty="0">
            <a:solidFill>
              <a:srgbClr val="FF0000"/>
            </a:solidFill>
          </a:endParaRPr>
        </a:p>
      </dsp:txBody>
      <dsp:txXfrm>
        <a:off x="40" y="70740"/>
        <a:ext cx="3845569" cy="748800"/>
      </dsp:txXfrm>
    </dsp:sp>
    <dsp:sp modelId="{D1977AC4-2A7D-4E6D-A5C5-DDA88B95FD47}">
      <dsp:nvSpPr>
        <dsp:cNvPr id="0" name=""/>
        <dsp:cNvSpPr/>
      </dsp:nvSpPr>
      <dsp:spPr>
        <a:xfrm>
          <a:off x="40" y="819540"/>
          <a:ext cx="3845569" cy="544642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AU" sz="2600" kern="1200" dirty="0" smtClean="0">
              <a:solidFill>
                <a:srgbClr val="FF0000"/>
              </a:solidFill>
            </a:rPr>
            <a:t>Compete in existing market space</a:t>
          </a:r>
          <a:endParaRPr lang="en-AU" sz="2600" kern="1200" dirty="0">
            <a:solidFill>
              <a:srgbClr val="FF0000"/>
            </a:solidFill>
          </a:endParaRPr>
        </a:p>
        <a:p>
          <a:pPr marL="228600" lvl="1" indent="-228600" algn="l" defTabSz="1155700">
            <a:lnSpc>
              <a:spcPct val="90000"/>
            </a:lnSpc>
            <a:spcBef>
              <a:spcPct val="0"/>
            </a:spcBef>
            <a:spcAft>
              <a:spcPct val="15000"/>
            </a:spcAft>
            <a:buChar char="••"/>
          </a:pPr>
          <a:r>
            <a:rPr lang="en-AU" sz="2600" kern="1200" dirty="0" smtClean="0">
              <a:solidFill>
                <a:srgbClr val="FF0000"/>
              </a:solidFill>
            </a:rPr>
            <a:t>Beat the competition</a:t>
          </a:r>
          <a:endParaRPr lang="en-AU" sz="2600" kern="1200" dirty="0">
            <a:solidFill>
              <a:srgbClr val="FF0000"/>
            </a:solidFill>
          </a:endParaRPr>
        </a:p>
        <a:p>
          <a:pPr marL="228600" lvl="1" indent="-228600" algn="l" defTabSz="1155700">
            <a:lnSpc>
              <a:spcPct val="90000"/>
            </a:lnSpc>
            <a:spcBef>
              <a:spcPct val="0"/>
            </a:spcBef>
            <a:spcAft>
              <a:spcPct val="15000"/>
            </a:spcAft>
            <a:buChar char="••"/>
          </a:pPr>
          <a:r>
            <a:rPr lang="en-AU" sz="2600" kern="1200" dirty="0" smtClean="0">
              <a:solidFill>
                <a:srgbClr val="FF0000"/>
              </a:solidFill>
            </a:rPr>
            <a:t>Exploit existing demand</a:t>
          </a:r>
          <a:endParaRPr lang="en-AU" sz="2600" kern="1200" dirty="0">
            <a:solidFill>
              <a:srgbClr val="FF0000"/>
            </a:solidFill>
          </a:endParaRPr>
        </a:p>
        <a:p>
          <a:pPr marL="228600" lvl="1" indent="-228600" algn="l" defTabSz="1155700">
            <a:lnSpc>
              <a:spcPct val="90000"/>
            </a:lnSpc>
            <a:spcBef>
              <a:spcPct val="0"/>
            </a:spcBef>
            <a:spcAft>
              <a:spcPct val="15000"/>
            </a:spcAft>
            <a:buChar char="••"/>
          </a:pPr>
          <a:r>
            <a:rPr lang="en-AU" sz="2600" kern="1200" dirty="0" smtClean="0">
              <a:solidFill>
                <a:srgbClr val="FF0000"/>
              </a:solidFill>
            </a:rPr>
            <a:t>Make the value/cost trade-off</a:t>
          </a:r>
          <a:endParaRPr lang="en-AU" sz="2600" kern="1200" dirty="0">
            <a:solidFill>
              <a:srgbClr val="FF0000"/>
            </a:solidFill>
          </a:endParaRPr>
        </a:p>
        <a:p>
          <a:pPr marL="228600" lvl="1" indent="-228600" algn="l" defTabSz="1155700">
            <a:lnSpc>
              <a:spcPct val="90000"/>
            </a:lnSpc>
            <a:spcBef>
              <a:spcPct val="0"/>
            </a:spcBef>
            <a:spcAft>
              <a:spcPct val="15000"/>
            </a:spcAft>
            <a:buChar char="••"/>
          </a:pPr>
          <a:r>
            <a:rPr lang="en-AU" sz="2600" kern="1200" dirty="0" smtClean="0">
              <a:solidFill>
                <a:srgbClr val="FF0000"/>
              </a:solidFill>
            </a:rPr>
            <a:t>Align the whole system of a company’s activities with its strategic choice of differentiation </a:t>
          </a:r>
          <a:r>
            <a:rPr lang="en-AU" sz="2600" i="1" kern="1200" dirty="0" smtClean="0">
              <a:solidFill>
                <a:srgbClr val="FF0000"/>
              </a:solidFill>
            </a:rPr>
            <a:t>or </a:t>
          </a:r>
          <a:r>
            <a:rPr lang="en-AU" sz="2600" kern="1200" dirty="0" smtClean="0">
              <a:solidFill>
                <a:srgbClr val="FF0000"/>
              </a:solidFill>
            </a:rPr>
            <a:t>low cost</a:t>
          </a:r>
          <a:endParaRPr lang="en-AU" sz="2600" kern="1200" dirty="0">
            <a:solidFill>
              <a:srgbClr val="FF0000"/>
            </a:solidFill>
          </a:endParaRPr>
        </a:p>
      </dsp:txBody>
      <dsp:txXfrm>
        <a:off x="40" y="819540"/>
        <a:ext cx="3845569" cy="5446423"/>
      </dsp:txXfrm>
    </dsp:sp>
    <dsp:sp modelId="{FAC1B4C4-ED06-4D5D-AA65-5F5879B8FB83}">
      <dsp:nvSpPr>
        <dsp:cNvPr id="0" name=""/>
        <dsp:cNvSpPr/>
      </dsp:nvSpPr>
      <dsp:spPr>
        <a:xfrm>
          <a:off x="4383989" y="70740"/>
          <a:ext cx="3845569" cy="748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AU" sz="2600" b="1" kern="1200" dirty="0" smtClean="0"/>
            <a:t>Blue ocean strategy</a:t>
          </a:r>
          <a:endParaRPr lang="en-AU" sz="2600" kern="1200" dirty="0"/>
        </a:p>
      </dsp:txBody>
      <dsp:txXfrm>
        <a:off x="4383989" y="70740"/>
        <a:ext cx="3845569" cy="748800"/>
      </dsp:txXfrm>
    </dsp:sp>
    <dsp:sp modelId="{96854471-3D54-4064-BDDA-96EE790409C9}">
      <dsp:nvSpPr>
        <dsp:cNvPr id="0" name=""/>
        <dsp:cNvSpPr/>
      </dsp:nvSpPr>
      <dsp:spPr>
        <a:xfrm>
          <a:off x="4383989" y="819540"/>
          <a:ext cx="3845569" cy="544642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AU" sz="2600" kern="1200" dirty="0" smtClean="0">
              <a:solidFill>
                <a:schemeClr val="tx2"/>
              </a:solidFill>
            </a:rPr>
            <a:t>Create uncontested market space.</a:t>
          </a:r>
          <a:endParaRPr lang="en-AU" sz="2600" kern="1200" dirty="0">
            <a:solidFill>
              <a:schemeClr val="tx2"/>
            </a:solidFill>
          </a:endParaRPr>
        </a:p>
        <a:p>
          <a:pPr marL="228600" lvl="1" indent="-228600" algn="l" defTabSz="1155700">
            <a:lnSpc>
              <a:spcPct val="90000"/>
            </a:lnSpc>
            <a:spcBef>
              <a:spcPct val="0"/>
            </a:spcBef>
            <a:spcAft>
              <a:spcPct val="15000"/>
            </a:spcAft>
            <a:buChar char="••"/>
          </a:pPr>
          <a:r>
            <a:rPr lang="en-AU" sz="2600" kern="1200" dirty="0" smtClean="0">
              <a:solidFill>
                <a:schemeClr val="tx2"/>
              </a:solidFill>
            </a:rPr>
            <a:t>Make the competition irrelevant.</a:t>
          </a:r>
          <a:endParaRPr lang="en-AU" sz="2600" kern="1200" dirty="0">
            <a:solidFill>
              <a:schemeClr val="tx2"/>
            </a:solidFill>
          </a:endParaRPr>
        </a:p>
        <a:p>
          <a:pPr marL="228600" lvl="1" indent="-228600" algn="l" defTabSz="1155700">
            <a:lnSpc>
              <a:spcPct val="90000"/>
            </a:lnSpc>
            <a:spcBef>
              <a:spcPct val="0"/>
            </a:spcBef>
            <a:spcAft>
              <a:spcPct val="15000"/>
            </a:spcAft>
            <a:buChar char="••"/>
          </a:pPr>
          <a:r>
            <a:rPr lang="en-AU" sz="2600" kern="1200" dirty="0" smtClean="0">
              <a:solidFill>
                <a:schemeClr val="tx2"/>
              </a:solidFill>
            </a:rPr>
            <a:t>Create and capture new demand.</a:t>
          </a:r>
          <a:endParaRPr lang="en-AU" sz="2600" kern="1200" dirty="0">
            <a:solidFill>
              <a:schemeClr val="tx2"/>
            </a:solidFill>
          </a:endParaRPr>
        </a:p>
        <a:p>
          <a:pPr marL="228600" lvl="1" indent="-228600" algn="l" defTabSz="1155700">
            <a:lnSpc>
              <a:spcPct val="90000"/>
            </a:lnSpc>
            <a:spcBef>
              <a:spcPct val="0"/>
            </a:spcBef>
            <a:spcAft>
              <a:spcPct val="15000"/>
            </a:spcAft>
            <a:buChar char="••"/>
          </a:pPr>
          <a:r>
            <a:rPr lang="en-AU" sz="2600" kern="1200" dirty="0" smtClean="0">
              <a:solidFill>
                <a:schemeClr val="tx2"/>
              </a:solidFill>
            </a:rPr>
            <a:t>Break the value/cost trade-off.</a:t>
          </a:r>
          <a:endParaRPr lang="en-AU" sz="2600" kern="1200" dirty="0">
            <a:solidFill>
              <a:schemeClr val="tx2"/>
            </a:solidFill>
          </a:endParaRPr>
        </a:p>
        <a:p>
          <a:pPr marL="228600" lvl="1" indent="-228600" algn="l" defTabSz="1155700">
            <a:lnSpc>
              <a:spcPct val="90000"/>
            </a:lnSpc>
            <a:spcBef>
              <a:spcPct val="0"/>
            </a:spcBef>
            <a:spcAft>
              <a:spcPct val="15000"/>
            </a:spcAft>
            <a:buChar char="••"/>
          </a:pPr>
          <a:r>
            <a:rPr lang="en-AU" sz="2600" kern="1200" dirty="0" smtClean="0">
              <a:solidFill>
                <a:schemeClr val="tx2"/>
              </a:solidFill>
            </a:rPr>
            <a:t>Align the whole system of a company’s activities in pursuit of differentiation </a:t>
          </a:r>
          <a:r>
            <a:rPr lang="en-AU" sz="2600" i="1" kern="1200" dirty="0" smtClean="0">
              <a:solidFill>
                <a:schemeClr val="tx2"/>
              </a:solidFill>
            </a:rPr>
            <a:t>and </a:t>
          </a:r>
          <a:r>
            <a:rPr lang="en-AU" sz="2600" kern="1200" dirty="0" smtClean="0">
              <a:solidFill>
                <a:schemeClr val="tx2"/>
              </a:solidFill>
            </a:rPr>
            <a:t>low cost.</a:t>
          </a:r>
          <a:endParaRPr lang="en-AU" sz="2600" kern="1200" dirty="0">
            <a:solidFill>
              <a:schemeClr val="tx2"/>
            </a:solidFill>
          </a:endParaRPr>
        </a:p>
      </dsp:txBody>
      <dsp:txXfrm>
        <a:off x="4383989" y="819540"/>
        <a:ext cx="3845569" cy="5446423"/>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F5758B-B305-4B43-B362-F65D81DB5DB8}" type="datetimeFigureOut">
              <a:rPr lang="en-US" smtClean="0"/>
              <a:pPr/>
              <a:t>9/27/2016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1F4F3E-3F00-4F7A-9A21-522BFAE16F2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4A7B018D-2682-4A30-A642-C3F57E8ABE30}" type="slidenum">
              <a:rPr lang="en-US" smtClean="0"/>
              <a:pPr/>
              <a:t>3</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6A5AB02B-039E-4269-AB2D-963F9AB2E0C8}" type="slidenum">
              <a:rPr lang="ar-SA" smtClean="0">
                <a:latin typeface="Arial" charset="0"/>
                <a:cs typeface="Arial" charset="0"/>
              </a:rPr>
              <a:pPr/>
              <a:t>21</a:t>
            </a:fld>
            <a:endParaRPr lang="en-US" smtClean="0">
              <a:latin typeface="Arial" charset="0"/>
              <a:cs typeface="Arial" charset="0"/>
            </a:endParaRPr>
          </a:p>
        </p:txBody>
      </p:sp>
      <p:sp>
        <p:nvSpPr>
          <p:cNvPr id="84995" name="Rectangle 2"/>
          <p:cNvSpPr>
            <a:spLocks noGrp="1" noRot="1" noChangeAspect="1" noChangeArrowheads="1" noTextEdit="1"/>
          </p:cNvSpPr>
          <p:nvPr>
            <p:ph type="sldImg"/>
          </p:nvPr>
        </p:nvSpPr>
        <p:spPr>
          <a:xfrm>
            <a:off x="1144588" y="687388"/>
            <a:ext cx="4568825" cy="3425825"/>
          </a:xfrm>
          <a:ln w="12700" cap="flat"/>
        </p:spPr>
      </p:sp>
      <p:sp>
        <p:nvSpPr>
          <p:cNvPr id="84996"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FA667EA3-BF09-407E-9EBE-EDBE31520152}" type="slidenum">
              <a:rPr lang="ar-SA" smtClean="0">
                <a:latin typeface="Arial" charset="0"/>
                <a:cs typeface="Arial" charset="0"/>
              </a:rPr>
              <a:pPr/>
              <a:t>22</a:t>
            </a:fld>
            <a:endParaRPr lang="en-US" smtClean="0">
              <a:latin typeface="Arial" charset="0"/>
              <a:cs typeface="Arial" charset="0"/>
            </a:endParaRPr>
          </a:p>
        </p:txBody>
      </p:sp>
      <p:sp>
        <p:nvSpPr>
          <p:cNvPr id="86019" name="Rectangle 2"/>
          <p:cNvSpPr>
            <a:spLocks noGrp="1" noRot="1" noChangeAspect="1" noChangeArrowheads="1" noTextEdit="1"/>
          </p:cNvSpPr>
          <p:nvPr>
            <p:ph type="sldImg"/>
          </p:nvPr>
        </p:nvSpPr>
        <p:spPr>
          <a:xfrm>
            <a:off x="1144588" y="687388"/>
            <a:ext cx="4568825" cy="3425825"/>
          </a:xfrm>
          <a:ln w="12700" cap="flat"/>
        </p:spPr>
      </p:sp>
      <p:sp>
        <p:nvSpPr>
          <p:cNvPr id="86020"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DCF5BA68-2C98-4F8D-9434-0E8CDD0DF4D8}" type="slidenum">
              <a:rPr lang="ar-SA" smtClean="0">
                <a:latin typeface="Arial" charset="0"/>
                <a:cs typeface="Arial" charset="0"/>
              </a:rPr>
              <a:pPr/>
              <a:t>23</a:t>
            </a:fld>
            <a:endParaRPr lang="en-US" smtClean="0">
              <a:latin typeface="Arial" charset="0"/>
              <a:cs typeface="Arial" charset="0"/>
            </a:endParaRPr>
          </a:p>
        </p:txBody>
      </p:sp>
      <p:sp>
        <p:nvSpPr>
          <p:cNvPr id="87043" name="Rectangle 2"/>
          <p:cNvSpPr>
            <a:spLocks noGrp="1" noRot="1" noChangeAspect="1" noChangeArrowheads="1" noTextEdit="1"/>
          </p:cNvSpPr>
          <p:nvPr>
            <p:ph type="sldImg"/>
          </p:nvPr>
        </p:nvSpPr>
        <p:spPr>
          <a:xfrm>
            <a:off x="1144588" y="687388"/>
            <a:ext cx="4568825" cy="3425825"/>
          </a:xfrm>
          <a:ln w="12700" cap="flat"/>
        </p:spPr>
      </p:sp>
      <p:sp>
        <p:nvSpPr>
          <p:cNvPr id="87044"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A6C8FFBE-5F47-48CE-B80C-DD7F1101F9CE}" type="slidenum">
              <a:rPr lang="ar-SA" smtClean="0">
                <a:latin typeface="Arial" charset="0"/>
                <a:cs typeface="Arial" charset="0"/>
              </a:rPr>
              <a:pPr/>
              <a:t>24</a:t>
            </a:fld>
            <a:endParaRPr lang="en-US" smtClean="0">
              <a:latin typeface="Arial" charset="0"/>
              <a:cs typeface="Arial" charset="0"/>
            </a:endParaRPr>
          </a:p>
        </p:txBody>
      </p:sp>
      <p:sp>
        <p:nvSpPr>
          <p:cNvPr id="88067" name="Rectangle 2"/>
          <p:cNvSpPr>
            <a:spLocks noGrp="1" noRot="1" noChangeAspect="1" noChangeArrowheads="1" noTextEdit="1"/>
          </p:cNvSpPr>
          <p:nvPr>
            <p:ph type="sldImg"/>
          </p:nvPr>
        </p:nvSpPr>
        <p:spPr>
          <a:xfrm>
            <a:off x="1144588" y="687388"/>
            <a:ext cx="4568825" cy="3425825"/>
          </a:xfrm>
          <a:ln w="12700" cap="flat"/>
        </p:spPr>
      </p:sp>
      <p:sp>
        <p:nvSpPr>
          <p:cNvPr id="88068"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EB5C6CB4-3C2D-4D92-BE5E-BA742B8EC33E}" type="slidenum">
              <a:rPr lang="ar-SA" smtClean="0">
                <a:latin typeface="Arial" charset="0"/>
                <a:cs typeface="Arial" charset="0"/>
              </a:rPr>
              <a:pPr/>
              <a:t>25</a:t>
            </a:fld>
            <a:endParaRPr lang="en-US" smtClean="0">
              <a:latin typeface="Arial" charset="0"/>
              <a:cs typeface="Arial" charset="0"/>
            </a:endParaRPr>
          </a:p>
        </p:txBody>
      </p:sp>
      <p:sp>
        <p:nvSpPr>
          <p:cNvPr id="89091" name="Rectangle 2"/>
          <p:cNvSpPr>
            <a:spLocks noGrp="1" noRot="1" noChangeAspect="1" noChangeArrowheads="1" noTextEdit="1"/>
          </p:cNvSpPr>
          <p:nvPr>
            <p:ph type="sldImg"/>
          </p:nvPr>
        </p:nvSpPr>
        <p:spPr>
          <a:xfrm>
            <a:off x="1144588" y="687388"/>
            <a:ext cx="4568825" cy="3425825"/>
          </a:xfrm>
          <a:ln w="12700" cap="flat"/>
        </p:spPr>
      </p:sp>
      <p:sp>
        <p:nvSpPr>
          <p:cNvPr id="89092"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C2ABB0DA-A2AA-4B44-9975-456701AC7AD5}" type="slidenum">
              <a:rPr lang="ar-SA" smtClean="0">
                <a:latin typeface="Arial" charset="0"/>
                <a:cs typeface="Arial" charset="0"/>
              </a:rPr>
              <a:pPr/>
              <a:t>26</a:t>
            </a:fld>
            <a:endParaRPr lang="en-US" smtClean="0">
              <a:latin typeface="Arial" charset="0"/>
              <a:cs typeface="Arial" charset="0"/>
            </a:endParaRPr>
          </a:p>
        </p:txBody>
      </p:sp>
      <p:sp>
        <p:nvSpPr>
          <p:cNvPr id="90115" name="Rectangle 2"/>
          <p:cNvSpPr>
            <a:spLocks noGrp="1" noRot="1" noChangeAspect="1" noChangeArrowheads="1" noTextEdit="1"/>
          </p:cNvSpPr>
          <p:nvPr>
            <p:ph type="sldImg"/>
          </p:nvPr>
        </p:nvSpPr>
        <p:spPr>
          <a:xfrm>
            <a:off x="1144588" y="687388"/>
            <a:ext cx="4568825" cy="3425825"/>
          </a:xfrm>
          <a:ln w="12700" cap="flat"/>
        </p:spPr>
      </p:sp>
      <p:sp>
        <p:nvSpPr>
          <p:cNvPr id="90116"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29488783-EDC7-4626-A1F0-822C86877448}" type="slidenum">
              <a:rPr lang="ar-SA" smtClean="0">
                <a:latin typeface="Arial" charset="0"/>
                <a:cs typeface="Arial" charset="0"/>
              </a:rPr>
              <a:pPr/>
              <a:t>27</a:t>
            </a:fld>
            <a:endParaRPr lang="en-US" smtClean="0">
              <a:latin typeface="Arial" charset="0"/>
              <a:cs typeface="Arial" charset="0"/>
            </a:endParaRPr>
          </a:p>
        </p:txBody>
      </p:sp>
      <p:sp>
        <p:nvSpPr>
          <p:cNvPr id="91139" name="Rectangle 2"/>
          <p:cNvSpPr>
            <a:spLocks noGrp="1" noRot="1" noChangeAspect="1" noChangeArrowheads="1" noTextEdit="1"/>
          </p:cNvSpPr>
          <p:nvPr>
            <p:ph type="sldImg"/>
          </p:nvPr>
        </p:nvSpPr>
        <p:spPr>
          <a:xfrm>
            <a:off x="1144588" y="687388"/>
            <a:ext cx="4568825" cy="3425825"/>
          </a:xfrm>
          <a:ln w="12700" cap="flat"/>
        </p:spPr>
      </p:sp>
      <p:sp>
        <p:nvSpPr>
          <p:cNvPr id="91140"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7B37CA23-1588-4D0C-8136-C887DFC7C8C7}" type="slidenum">
              <a:rPr lang="ar-SA" smtClean="0">
                <a:latin typeface="Arial" charset="0"/>
                <a:cs typeface="Arial" charset="0"/>
              </a:rPr>
              <a:pPr/>
              <a:t>28</a:t>
            </a:fld>
            <a:endParaRPr lang="en-US" smtClean="0">
              <a:latin typeface="Arial" charset="0"/>
              <a:cs typeface="Arial" charset="0"/>
            </a:endParaRPr>
          </a:p>
        </p:txBody>
      </p:sp>
      <p:sp>
        <p:nvSpPr>
          <p:cNvPr id="92163" name="Rectangle 2"/>
          <p:cNvSpPr>
            <a:spLocks noGrp="1" noRot="1" noChangeAspect="1" noChangeArrowheads="1" noTextEdit="1"/>
          </p:cNvSpPr>
          <p:nvPr>
            <p:ph type="sldImg"/>
          </p:nvPr>
        </p:nvSpPr>
        <p:spPr>
          <a:xfrm>
            <a:off x="1144588" y="687388"/>
            <a:ext cx="4568825" cy="3425825"/>
          </a:xfrm>
          <a:ln w="12700" cap="flat"/>
        </p:spPr>
      </p:sp>
      <p:sp>
        <p:nvSpPr>
          <p:cNvPr id="92164"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F0C79316-D6D0-4D9D-920C-BDDFB6D55E0B}" type="slidenum">
              <a:rPr lang="ar-SA" smtClean="0">
                <a:latin typeface="Arial" charset="0"/>
                <a:cs typeface="Arial" charset="0"/>
              </a:rPr>
              <a:pPr/>
              <a:t>29</a:t>
            </a:fld>
            <a:endParaRPr lang="en-US" smtClean="0">
              <a:latin typeface="Arial" charset="0"/>
              <a:cs typeface="Arial" charset="0"/>
            </a:endParaRPr>
          </a:p>
        </p:txBody>
      </p:sp>
      <p:sp>
        <p:nvSpPr>
          <p:cNvPr id="93187" name="Rectangle 2"/>
          <p:cNvSpPr>
            <a:spLocks noGrp="1" noRot="1" noChangeAspect="1" noChangeArrowheads="1" noTextEdit="1"/>
          </p:cNvSpPr>
          <p:nvPr>
            <p:ph type="sldImg"/>
          </p:nvPr>
        </p:nvSpPr>
        <p:spPr>
          <a:xfrm>
            <a:off x="1144588" y="687388"/>
            <a:ext cx="4568825" cy="3425825"/>
          </a:xfrm>
          <a:ln w="12700" cap="flat"/>
        </p:spPr>
      </p:sp>
      <p:sp>
        <p:nvSpPr>
          <p:cNvPr id="93188"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270D3613-4153-46F1-A680-29A17F31D70F}" type="slidenum">
              <a:rPr lang="ar-SA" smtClean="0">
                <a:latin typeface="Arial" charset="0"/>
                <a:cs typeface="Arial" charset="0"/>
              </a:rPr>
              <a:pPr/>
              <a:t>30</a:t>
            </a:fld>
            <a:endParaRPr lang="en-US" smtClean="0">
              <a:latin typeface="Arial" charset="0"/>
              <a:cs typeface="Arial" charset="0"/>
            </a:endParaRPr>
          </a:p>
        </p:txBody>
      </p:sp>
      <p:sp>
        <p:nvSpPr>
          <p:cNvPr id="94211" name="Rectangle 2"/>
          <p:cNvSpPr>
            <a:spLocks noGrp="1" noRot="1" noChangeAspect="1" noChangeArrowheads="1" noTextEdit="1"/>
          </p:cNvSpPr>
          <p:nvPr>
            <p:ph type="sldImg"/>
          </p:nvPr>
        </p:nvSpPr>
        <p:spPr>
          <a:xfrm>
            <a:off x="1144588" y="687388"/>
            <a:ext cx="4568825" cy="3425825"/>
          </a:xfrm>
          <a:ln w="12700" cap="flat"/>
        </p:spPr>
      </p:sp>
      <p:sp>
        <p:nvSpPr>
          <p:cNvPr id="94212"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97EAD9C6-B141-4163-9322-91331013EC1C}" type="slidenum">
              <a:rPr lang="ar-SA" smtClean="0">
                <a:latin typeface="Arial" charset="0"/>
                <a:cs typeface="Arial" charset="0"/>
              </a:rPr>
              <a:pPr/>
              <a:t>13</a:t>
            </a:fld>
            <a:endParaRPr lang="en-US" smtClean="0">
              <a:latin typeface="Arial" charset="0"/>
              <a:cs typeface="Arial" charset="0"/>
            </a:endParaRPr>
          </a:p>
        </p:txBody>
      </p:sp>
      <p:sp>
        <p:nvSpPr>
          <p:cNvPr id="76803" name="Rectangle 2"/>
          <p:cNvSpPr>
            <a:spLocks noGrp="1" noRot="1" noChangeAspect="1" noChangeArrowheads="1" noTextEdit="1"/>
          </p:cNvSpPr>
          <p:nvPr>
            <p:ph type="sldImg"/>
          </p:nvPr>
        </p:nvSpPr>
        <p:spPr>
          <a:xfrm>
            <a:off x="1144588" y="687388"/>
            <a:ext cx="4568825" cy="3425825"/>
          </a:xfrm>
          <a:ln w="12700" cap="flat"/>
        </p:spPr>
      </p:sp>
      <p:sp>
        <p:nvSpPr>
          <p:cNvPr id="76804"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018645D8-D6DF-4B96-9B38-BE5ED86BAEFC}" type="slidenum">
              <a:rPr lang="ar-SA" smtClean="0">
                <a:latin typeface="Arial" charset="0"/>
                <a:cs typeface="Arial" charset="0"/>
              </a:rPr>
              <a:pPr/>
              <a:t>31</a:t>
            </a:fld>
            <a:endParaRPr lang="en-US" smtClean="0">
              <a:latin typeface="Arial" charset="0"/>
              <a:cs typeface="Arial" charset="0"/>
            </a:endParaRPr>
          </a:p>
        </p:txBody>
      </p:sp>
      <p:sp>
        <p:nvSpPr>
          <p:cNvPr id="95235" name="Rectangle 2"/>
          <p:cNvSpPr>
            <a:spLocks noGrp="1" noRot="1" noChangeAspect="1" noChangeArrowheads="1" noTextEdit="1"/>
          </p:cNvSpPr>
          <p:nvPr>
            <p:ph type="sldImg"/>
          </p:nvPr>
        </p:nvSpPr>
        <p:spPr>
          <a:xfrm>
            <a:off x="1144588" y="687388"/>
            <a:ext cx="4568825" cy="3425825"/>
          </a:xfrm>
          <a:ln w="12700" cap="flat"/>
        </p:spPr>
      </p:sp>
      <p:sp>
        <p:nvSpPr>
          <p:cNvPr id="95236"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41399A57-3A5E-4511-BA06-5519C2304BBE}" type="slidenum">
              <a:rPr lang="ar-SA" smtClean="0">
                <a:latin typeface="Arial" charset="0"/>
                <a:cs typeface="Arial" charset="0"/>
              </a:rPr>
              <a:pPr/>
              <a:t>32</a:t>
            </a:fld>
            <a:endParaRPr lang="en-US" smtClean="0">
              <a:latin typeface="Arial" charset="0"/>
              <a:cs typeface="Arial" charset="0"/>
            </a:endParaRPr>
          </a:p>
        </p:txBody>
      </p:sp>
      <p:sp>
        <p:nvSpPr>
          <p:cNvPr id="96259" name="Rectangle 2"/>
          <p:cNvSpPr>
            <a:spLocks noGrp="1" noRot="1" noChangeAspect="1" noChangeArrowheads="1" noTextEdit="1"/>
          </p:cNvSpPr>
          <p:nvPr>
            <p:ph type="sldImg"/>
          </p:nvPr>
        </p:nvSpPr>
        <p:spPr>
          <a:xfrm>
            <a:off x="1144588" y="687388"/>
            <a:ext cx="4568825" cy="3425825"/>
          </a:xfrm>
          <a:ln w="12700" cap="flat"/>
        </p:spPr>
      </p:sp>
      <p:sp>
        <p:nvSpPr>
          <p:cNvPr id="96260"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DC29359-F06C-430F-A106-2D44C9DE8A50}" type="slidenum">
              <a:rPr lang="ar-SA" smtClean="0">
                <a:latin typeface="Arial" charset="0"/>
                <a:cs typeface="Arial" charset="0"/>
              </a:rPr>
              <a:pPr/>
              <a:t>33</a:t>
            </a:fld>
            <a:endParaRPr lang="en-US" smtClean="0">
              <a:latin typeface="Arial" charset="0"/>
              <a:cs typeface="Arial" charset="0"/>
            </a:endParaRPr>
          </a:p>
        </p:txBody>
      </p:sp>
      <p:sp>
        <p:nvSpPr>
          <p:cNvPr id="97283" name="Rectangle 2"/>
          <p:cNvSpPr>
            <a:spLocks noGrp="1" noRot="1" noChangeAspect="1" noChangeArrowheads="1" noTextEdit="1"/>
          </p:cNvSpPr>
          <p:nvPr>
            <p:ph type="sldImg"/>
          </p:nvPr>
        </p:nvSpPr>
        <p:spPr>
          <a:xfrm>
            <a:off x="1144588" y="687388"/>
            <a:ext cx="4568825" cy="3425825"/>
          </a:xfrm>
          <a:ln w="12700" cap="flat"/>
        </p:spPr>
      </p:sp>
      <p:sp>
        <p:nvSpPr>
          <p:cNvPr id="97284"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67304641-E567-4AB2-BBEA-D15A3593CA29}" type="slidenum">
              <a:rPr lang="ar-SA" smtClean="0">
                <a:latin typeface="Arial" charset="0"/>
                <a:cs typeface="Arial" charset="0"/>
              </a:rPr>
              <a:pPr/>
              <a:t>34</a:t>
            </a:fld>
            <a:endParaRPr lang="en-US" smtClean="0">
              <a:latin typeface="Arial" charset="0"/>
              <a:cs typeface="Arial" charset="0"/>
            </a:endParaRPr>
          </a:p>
        </p:txBody>
      </p:sp>
      <p:sp>
        <p:nvSpPr>
          <p:cNvPr id="98307" name="Rectangle 2"/>
          <p:cNvSpPr>
            <a:spLocks noGrp="1" noRot="1" noChangeAspect="1" noChangeArrowheads="1" noTextEdit="1"/>
          </p:cNvSpPr>
          <p:nvPr>
            <p:ph type="sldImg"/>
          </p:nvPr>
        </p:nvSpPr>
        <p:spPr>
          <a:xfrm>
            <a:off x="1144588" y="687388"/>
            <a:ext cx="4568825" cy="3425825"/>
          </a:xfrm>
          <a:ln w="12700" cap="flat"/>
        </p:spPr>
      </p:sp>
      <p:sp>
        <p:nvSpPr>
          <p:cNvPr id="98308"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DF322F0-234D-464B-9F6D-2BE76C8E7C86}" type="slidenum">
              <a:rPr lang="ar-SA" smtClean="0">
                <a:latin typeface="Arial" charset="0"/>
                <a:cs typeface="Arial" charset="0"/>
              </a:rPr>
              <a:pPr/>
              <a:t>35</a:t>
            </a:fld>
            <a:endParaRPr lang="en-US" smtClean="0">
              <a:latin typeface="Arial" charset="0"/>
              <a:cs typeface="Arial" charset="0"/>
            </a:endParaRPr>
          </a:p>
        </p:txBody>
      </p:sp>
      <p:sp>
        <p:nvSpPr>
          <p:cNvPr id="99331" name="Rectangle 2"/>
          <p:cNvSpPr>
            <a:spLocks noGrp="1" noRot="1" noChangeAspect="1" noChangeArrowheads="1" noTextEdit="1"/>
          </p:cNvSpPr>
          <p:nvPr>
            <p:ph type="sldImg"/>
          </p:nvPr>
        </p:nvSpPr>
        <p:spPr>
          <a:xfrm>
            <a:off x="1144588" y="687388"/>
            <a:ext cx="4568825" cy="3425825"/>
          </a:xfrm>
          <a:ln w="12700" cap="flat"/>
        </p:spPr>
      </p:sp>
      <p:sp>
        <p:nvSpPr>
          <p:cNvPr id="99332"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72F9F167-16AD-45BD-888D-924D6BDEE24F}" type="slidenum">
              <a:rPr lang="ar-SA" smtClean="0">
                <a:latin typeface="Arial" charset="0"/>
                <a:cs typeface="Arial" charset="0"/>
              </a:rPr>
              <a:pPr/>
              <a:t>36</a:t>
            </a:fld>
            <a:endParaRPr lang="en-US" smtClean="0">
              <a:latin typeface="Arial" charset="0"/>
              <a:cs typeface="Arial" charset="0"/>
            </a:endParaRPr>
          </a:p>
        </p:txBody>
      </p:sp>
      <p:sp>
        <p:nvSpPr>
          <p:cNvPr id="100355" name="Rectangle 2"/>
          <p:cNvSpPr>
            <a:spLocks noGrp="1" noRot="1" noChangeAspect="1" noChangeArrowheads="1" noTextEdit="1"/>
          </p:cNvSpPr>
          <p:nvPr>
            <p:ph type="sldImg"/>
          </p:nvPr>
        </p:nvSpPr>
        <p:spPr>
          <a:xfrm>
            <a:off x="1144588" y="687388"/>
            <a:ext cx="4568825" cy="3425825"/>
          </a:xfrm>
          <a:ln w="12700" cap="flat"/>
        </p:spPr>
      </p:sp>
      <p:sp>
        <p:nvSpPr>
          <p:cNvPr id="100356"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8EB561DC-9A61-4988-80E8-386777AC3AC4}" type="slidenum">
              <a:rPr lang="ar-SA" smtClean="0">
                <a:latin typeface="Arial" charset="0"/>
                <a:cs typeface="Arial" charset="0"/>
              </a:rPr>
              <a:pPr/>
              <a:t>37</a:t>
            </a:fld>
            <a:endParaRPr lang="en-US" smtClean="0">
              <a:latin typeface="Arial" charset="0"/>
              <a:cs typeface="Arial" charset="0"/>
            </a:endParaRPr>
          </a:p>
        </p:txBody>
      </p:sp>
      <p:sp>
        <p:nvSpPr>
          <p:cNvPr id="101379" name="Rectangle 2"/>
          <p:cNvSpPr>
            <a:spLocks noGrp="1" noRot="1" noChangeAspect="1" noChangeArrowheads="1" noTextEdit="1"/>
          </p:cNvSpPr>
          <p:nvPr>
            <p:ph type="sldImg"/>
          </p:nvPr>
        </p:nvSpPr>
        <p:spPr>
          <a:xfrm>
            <a:off x="1144588" y="687388"/>
            <a:ext cx="4568825" cy="3425825"/>
          </a:xfrm>
          <a:ln w="12700" cap="flat"/>
        </p:spPr>
      </p:sp>
      <p:sp>
        <p:nvSpPr>
          <p:cNvPr id="101380"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FE0B676D-8194-4D06-9111-AE9CF1F4CD93}" type="slidenum">
              <a:rPr lang="ar-SA" smtClean="0">
                <a:latin typeface="Arial" charset="0"/>
                <a:cs typeface="Arial" charset="0"/>
              </a:rPr>
              <a:pPr/>
              <a:t>38</a:t>
            </a:fld>
            <a:endParaRPr lang="en-US" smtClean="0">
              <a:latin typeface="Arial" charset="0"/>
              <a:cs typeface="Arial" charset="0"/>
            </a:endParaRPr>
          </a:p>
        </p:txBody>
      </p:sp>
      <p:sp>
        <p:nvSpPr>
          <p:cNvPr id="102403" name="Rectangle 2"/>
          <p:cNvSpPr>
            <a:spLocks noGrp="1" noRot="1" noChangeAspect="1" noChangeArrowheads="1" noTextEdit="1"/>
          </p:cNvSpPr>
          <p:nvPr>
            <p:ph type="sldImg"/>
          </p:nvPr>
        </p:nvSpPr>
        <p:spPr>
          <a:xfrm>
            <a:off x="1144588" y="687388"/>
            <a:ext cx="4568825" cy="3425825"/>
          </a:xfrm>
          <a:ln w="12700" cap="flat"/>
        </p:spPr>
      </p:sp>
      <p:sp>
        <p:nvSpPr>
          <p:cNvPr id="102404"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DB1AE27A-A7F6-40E9-B5BB-5FEDA14C010D}" type="slidenum">
              <a:rPr lang="ar-SA" smtClean="0">
                <a:latin typeface="Arial" charset="0"/>
                <a:cs typeface="Arial" charset="0"/>
              </a:rPr>
              <a:pPr/>
              <a:t>39</a:t>
            </a:fld>
            <a:endParaRPr lang="en-US" smtClean="0">
              <a:latin typeface="Arial" charset="0"/>
              <a:cs typeface="Arial" charset="0"/>
            </a:endParaRPr>
          </a:p>
        </p:txBody>
      </p:sp>
      <p:sp>
        <p:nvSpPr>
          <p:cNvPr id="103427" name="Rectangle 2"/>
          <p:cNvSpPr>
            <a:spLocks noGrp="1" noRot="1" noChangeAspect="1" noChangeArrowheads="1" noTextEdit="1"/>
          </p:cNvSpPr>
          <p:nvPr>
            <p:ph type="sldImg"/>
          </p:nvPr>
        </p:nvSpPr>
        <p:spPr>
          <a:xfrm>
            <a:off x="1144588" y="687388"/>
            <a:ext cx="4568825" cy="3425825"/>
          </a:xfrm>
          <a:ln w="12700" cap="flat"/>
        </p:spPr>
      </p:sp>
      <p:sp>
        <p:nvSpPr>
          <p:cNvPr id="103428"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03E228AD-6995-4DA4-8E13-C23AB9EFA727}" type="slidenum">
              <a:rPr lang="ar-SA" smtClean="0">
                <a:latin typeface="Arial" charset="0"/>
                <a:cs typeface="Arial" charset="0"/>
              </a:rPr>
              <a:pPr/>
              <a:t>40</a:t>
            </a:fld>
            <a:endParaRPr lang="en-US" smtClean="0">
              <a:latin typeface="Arial" charset="0"/>
              <a:cs typeface="Arial" charset="0"/>
            </a:endParaRPr>
          </a:p>
        </p:txBody>
      </p:sp>
      <p:sp>
        <p:nvSpPr>
          <p:cNvPr id="104451" name="Rectangle 2"/>
          <p:cNvSpPr>
            <a:spLocks noGrp="1" noRot="1" noChangeAspect="1" noChangeArrowheads="1" noTextEdit="1"/>
          </p:cNvSpPr>
          <p:nvPr>
            <p:ph type="sldImg"/>
          </p:nvPr>
        </p:nvSpPr>
        <p:spPr>
          <a:xfrm>
            <a:off x="1144588" y="687388"/>
            <a:ext cx="4568825" cy="3425825"/>
          </a:xfrm>
          <a:ln w="12700" cap="flat"/>
        </p:spPr>
      </p:sp>
      <p:sp>
        <p:nvSpPr>
          <p:cNvPr id="104452"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EDB08365-127C-4649-8973-DD0F436C09D3}" type="slidenum">
              <a:rPr lang="ar-SA" smtClean="0">
                <a:latin typeface="Arial" charset="0"/>
                <a:cs typeface="Arial" charset="0"/>
              </a:rPr>
              <a:pPr/>
              <a:t>14</a:t>
            </a:fld>
            <a:endParaRPr lang="en-US" smtClean="0">
              <a:latin typeface="Arial" charset="0"/>
              <a:cs typeface="Arial" charset="0"/>
            </a:endParaRPr>
          </a:p>
        </p:txBody>
      </p:sp>
      <p:sp>
        <p:nvSpPr>
          <p:cNvPr id="77827" name="Rectangle 2"/>
          <p:cNvSpPr>
            <a:spLocks noGrp="1" noRot="1" noChangeAspect="1" noChangeArrowheads="1" noTextEdit="1"/>
          </p:cNvSpPr>
          <p:nvPr>
            <p:ph type="sldImg"/>
          </p:nvPr>
        </p:nvSpPr>
        <p:spPr>
          <a:xfrm>
            <a:off x="1144588" y="687388"/>
            <a:ext cx="4568825" cy="3425825"/>
          </a:xfrm>
          <a:ln w="12700" cap="flat"/>
        </p:spPr>
      </p:sp>
      <p:sp>
        <p:nvSpPr>
          <p:cNvPr id="77828"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DAE8A2A9-8749-4400-979D-B28226536065}" type="slidenum">
              <a:rPr lang="ar-SA" smtClean="0">
                <a:latin typeface="Arial" charset="0"/>
                <a:cs typeface="Arial" charset="0"/>
              </a:rPr>
              <a:pPr/>
              <a:t>41</a:t>
            </a:fld>
            <a:endParaRPr lang="en-US" smtClean="0">
              <a:latin typeface="Arial" charset="0"/>
              <a:cs typeface="Arial" charset="0"/>
            </a:endParaRPr>
          </a:p>
        </p:txBody>
      </p:sp>
      <p:sp>
        <p:nvSpPr>
          <p:cNvPr id="105475" name="Rectangle 2"/>
          <p:cNvSpPr>
            <a:spLocks noGrp="1" noRot="1" noChangeAspect="1" noChangeArrowheads="1" noTextEdit="1"/>
          </p:cNvSpPr>
          <p:nvPr>
            <p:ph type="sldImg"/>
          </p:nvPr>
        </p:nvSpPr>
        <p:spPr>
          <a:xfrm>
            <a:off x="1144588" y="687388"/>
            <a:ext cx="4568825" cy="3425825"/>
          </a:xfrm>
          <a:ln w="12700" cap="flat"/>
        </p:spPr>
      </p:sp>
      <p:sp>
        <p:nvSpPr>
          <p:cNvPr id="105476"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39535167-0E32-495E-BE96-3F36CBA020D0}" type="slidenum">
              <a:rPr lang="ar-SA" smtClean="0">
                <a:latin typeface="Arial" charset="0"/>
                <a:cs typeface="Arial" charset="0"/>
              </a:rPr>
              <a:pPr/>
              <a:t>42</a:t>
            </a:fld>
            <a:endParaRPr lang="en-US" smtClean="0">
              <a:latin typeface="Arial" charset="0"/>
              <a:cs typeface="Arial" charset="0"/>
            </a:endParaRPr>
          </a:p>
        </p:txBody>
      </p:sp>
      <p:sp>
        <p:nvSpPr>
          <p:cNvPr id="106499" name="Rectangle 2"/>
          <p:cNvSpPr>
            <a:spLocks noGrp="1" noRot="1" noChangeAspect="1" noChangeArrowheads="1" noTextEdit="1"/>
          </p:cNvSpPr>
          <p:nvPr>
            <p:ph type="sldImg"/>
          </p:nvPr>
        </p:nvSpPr>
        <p:spPr>
          <a:xfrm>
            <a:off x="1144588" y="687388"/>
            <a:ext cx="4568825" cy="3425825"/>
          </a:xfrm>
          <a:ln w="12700" cap="flat"/>
        </p:spPr>
      </p:sp>
      <p:sp>
        <p:nvSpPr>
          <p:cNvPr id="106500"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E860AE79-3977-44D3-8465-4E621CC9DBFC}" type="slidenum">
              <a:rPr lang="ar-SA" smtClean="0">
                <a:latin typeface="Arial" charset="0"/>
                <a:cs typeface="Arial" charset="0"/>
              </a:rPr>
              <a:pPr/>
              <a:t>43</a:t>
            </a:fld>
            <a:endParaRPr lang="en-US" smtClean="0">
              <a:latin typeface="Arial" charset="0"/>
              <a:cs typeface="Arial"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6"/>
          <p:cNvSpPr>
            <a:spLocks noGrp="1" noChangeArrowheads="1"/>
          </p:cNvSpPr>
          <p:nvPr>
            <p:ph type="ftr" sz="quarter" idx="4"/>
          </p:nvPr>
        </p:nvSpPr>
        <p:spPr>
          <a:noFill/>
        </p:spPr>
        <p:txBody>
          <a:bodyPr/>
          <a:lstStyle/>
          <a:p>
            <a:r>
              <a:rPr lang="ar-SA" smtClean="0">
                <a:latin typeface="Arial" charset="0"/>
                <a:cs typeface="Arial" charset="0"/>
              </a:rPr>
              <a:t>Prentice Hall 2006</a:t>
            </a:r>
            <a:endParaRPr lang="en-US" smtClean="0">
              <a:latin typeface="Arial" charset="0"/>
              <a:cs typeface="Arial" charset="0"/>
            </a:endParaRP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endParaRPr lang="ar-SA" smtClean="0">
              <a:latin typeface="Arial" charset="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ftr" sz="quarter" idx="4"/>
          </p:nvPr>
        </p:nvSpPr>
        <p:spPr>
          <a:noFill/>
        </p:spPr>
        <p:txBody>
          <a:bodyPr/>
          <a:lstStyle/>
          <a:p>
            <a:r>
              <a:rPr lang="ar-SA" smtClean="0">
                <a:latin typeface="Arial" charset="0"/>
                <a:cs typeface="Arial" charset="0"/>
              </a:rPr>
              <a:t>Prentice Hall 2006</a:t>
            </a:r>
            <a:endParaRPr lang="en-US" smtClean="0">
              <a:latin typeface="Arial" charset="0"/>
              <a:cs typeface="Arial" charset="0"/>
            </a:endParaRP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endParaRPr lang="ar-SA" smtClean="0">
              <a:latin typeface="Arial" charset="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6"/>
          <p:cNvSpPr>
            <a:spLocks noGrp="1" noChangeArrowheads="1"/>
          </p:cNvSpPr>
          <p:nvPr>
            <p:ph type="ftr" sz="quarter" idx="4"/>
          </p:nvPr>
        </p:nvSpPr>
        <p:spPr>
          <a:noFill/>
        </p:spPr>
        <p:txBody>
          <a:bodyPr/>
          <a:lstStyle/>
          <a:p>
            <a:r>
              <a:rPr lang="ar-SA" smtClean="0">
                <a:latin typeface="Arial" charset="0"/>
                <a:cs typeface="Arial" charset="0"/>
              </a:rPr>
              <a:t>Prentice Hall 2006</a:t>
            </a:r>
            <a:endParaRPr lang="en-US" smtClean="0">
              <a:latin typeface="Arial" charset="0"/>
              <a:cs typeface="Arial" charset="0"/>
            </a:endParaRPr>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endParaRPr lang="ar-SA" smtClean="0">
              <a:latin typeface="Arial" charset="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6"/>
          <p:cNvSpPr>
            <a:spLocks noGrp="1" noChangeArrowheads="1"/>
          </p:cNvSpPr>
          <p:nvPr>
            <p:ph type="ftr" sz="quarter" idx="4"/>
          </p:nvPr>
        </p:nvSpPr>
        <p:spPr>
          <a:noFill/>
        </p:spPr>
        <p:txBody>
          <a:bodyPr/>
          <a:lstStyle/>
          <a:p>
            <a:r>
              <a:rPr lang="ar-SA" smtClean="0">
                <a:latin typeface="Arial" charset="0"/>
                <a:cs typeface="Arial" charset="0"/>
              </a:rPr>
              <a:t>Prentice Hall 2006</a:t>
            </a:r>
            <a:endParaRPr lang="en-US" smtClean="0">
              <a:latin typeface="Arial" charset="0"/>
              <a:cs typeface="Arial" charset="0"/>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endParaRPr lang="ar-SA"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29A979F0-BB3E-4D06-9C2F-92C08DF59790}" type="slidenum">
              <a:rPr lang="ar-SA" smtClean="0">
                <a:latin typeface="Arial" charset="0"/>
                <a:cs typeface="Arial" charset="0"/>
              </a:rPr>
              <a:pPr/>
              <a:t>15</a:t>
            </a:fld>
            <a:endParaRPr lang="en-US" smtClean="0">
              <a:latin typeface="Arial" charset="0"/>
              <a:cs typeface="Arial" charset="0"/>
            </a:endParaRPr>
          </a:p>
        </p:txBody>
      </p:sp>
      <p:sp>
        <p:nvSpPr>
          <p:cNvPr id="78851" name="Rectangle 2"/>
          <p:cNvSpPr>
            <a:spLocks noGrp="1" noRot="1" noChangeAspect="1" noChangeArrowheads="1" noTextEdit="1"/>
          </p:cNvSpPr>
          <p:nvPr>
            <p:ph type="sldImg"/>
          </p:nvPr>
        </p:nvSpPr>
        <p:spPr>
          <a:xfrm>
            <a:off x="1144588" y="687388"/>
            <a:ext cx="4568825" cy="3425825"/>
          </a:xfrm>
          <a:ln w="12700" cap="flat"/>
        </p:spPr>
      </p:sp>
      <p:sp>
        <p:nvSpPr>
          <p:cNvPr id="78852"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5ACE91D5-835F-4EDA-814D-15A506198609}" type="slidenum">
              <a:rPr lang="ar-SA" smtClean="0">
                <a:latin typeface="Arial" charset="0"/>
                <a:cs typeface="Arial" charset="0"/>
              </a:rPr>
              <a:pPr/>
              <a:t>16</a:t>
            </a:fld>
            <a:endParaRPr lang="en-US" smtClean="0">
              <a:latin typeface="Arial" charset="0"/>
              <a:cs typeface="Arial" charset="0"/>
            </a:endParaRPr>
          </a:p>
        </p:txBody>
      </p:sp>
      <p:sp>
        <p:nvSpPr>
          <p:cNvPr id="79875" name="Rectangle 2"/>
          <p:cNvSpPr>
            <a:spLocks noGrp="1" noRot="1" noChangeAspect="1" noChangeArrowheads="1" noTextEdit="1"/>
          </p:cNvSpPr>
          <p:nvPr>
            <p:ph type="sldImg"/>
          </p:nvPr>
        </p:nvSpPr>
        <p:spPr>
          <a:xfrm>
            <a:off x="1144588" y="687388"/>
            <a:ext cx="4568825" cy="3425825"/>
          </a:xfrm>
          <a:ln w="12700" cap="flat"/>
        </p:spPr>
      </p:sp>
      <p:sp>
        <p:nvSpPr>
          <p:cNvPr id="79876"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4C5F39BB-51E3-4DBE-8E54-B70A083AAF5F}" type="slidenum">
              <a:rPr lang="ar-SA" smtClean="0">
                <a:latin typeface="Arial" charset="0"/>
                <a:cs typeface="Arial" charset="0"/>
              </a:rPr>
              <a:pPr/>
              <a:t>17</a:t>
            </a:fld>
            <a:endParaRPr lang="en-US" smtClean="0">
              <a:latin typeface="Arial" charset="0"/>
              <a:cs typeface="Arial" charset="0"/>
            </a:endParaRPr>
          </a:p>
        </p:txBody>
      </p:sp>
      <p:sp>
        <p:nvSpPr>
          <p:cNvPr id="80899" name="Rectangle 2"/>
          <p:cNvSpPr>
            <a:spLocks noGrp="1" noRot="1" noChangeAspect="1" noChangeArrowheads="1" noTextEdit="1"/>
          </p:cNvSpPr>
          <p:nvPr>
            <p:ph type="sldImg"/>
          </p:nvPr>
        </p:nvSpPr>
        <p:spPr>
          <a:xfrm>
            <a:off x="1144588" y="687388"/>
            <a:ext cx="4568825" cy="3425825"/>
          </a:xfrm>
          <a:ln w="12700" cap="flat"/>
        </p:spPr>
      </p:sp>
      <p:sp>
        <p:nvSpPr>
          <p:cNvPr id="80900"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174A4247-A4AA-4663-BA86-DEC28C82FF02}" type="slidenum">
              <a:rPr lang="ar-SA" smtClean="0">
                <a:latin typeface="Arial" charset="0"/>
                <a:cs typeface="Arial" charset="0"/>
              </a:rPr>
              <a:pPr/>
              <a:t>18</a:t>
            </a:fld>
            <a:endParaRPr lang="en-US" smtClean="0">
              <a:latin typeface="Arial" charset="0"/>
              <a:cs typeface="Arial" charset="0"/>
            </a:endParaRPr>
          </a:p>
        </p:txBody>
      </p:sp>
      <p:sp>
        <p:nvSpPr>
          <p:cNvPr id="81923" name="Rectangle 2"/>
          <p:cNvSpPr>
            <a:spLocks noGrp="1" noRot="1" noChangeAspect="1" noChangeArrowheads="1" noTextEdit="1"/>
          </p:cNvSpPr>
          <p:nvPr>
            <p:ph type="sldImg"/>
          </p:nvPr>
        </p:nvSpPr>
        <p:spPr>
          <a:xfrm>
            <a:off x="1144588" y="687388"/>
            <a:ext cx="4568825" cy="3425825"/>
          </a:xfrm>
          <a:ln w="12700" cap="flat"/>
        </p:spPr>
      </p:sp>
      <p:sp>
        <p:nvSpPr>
          <p:cNvPr id="81924"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C4B131BF-71F0-40E1-97FA-BD714FC8ECA8}" type="slidenum">
              <a:rPr lang="ar-SA" smtClean="0">
                <a:latin typeface="Arial" charset="0"/>
                <a:cs typeface="Arial" charset="0"/>
              </a:rPr>
              <a:pPr/>
              <a:t>19</a:t>
            </a:fld>
            <a:endParaRPr lang="en-US" smtClean="0">
              <a:latin typeface="Arial" charset="0"/>
              <a:cs typeface="Arial" charset="0"/>
            </a:endParaRPr>
          </a:p>
        </p:txBody>
      </p:sp>
      <p:sp>
        <p:nvSpPr>
          <p:cNvPr id="82947" name="Rectangle 2"/>
          <p:cNvSpPr>
            <a:spLocks noGrp="1" noRot="1" noChangeAspect="1" noChangeArrowheads="1" noTextEdit="1"/>
          </p:cNvSpPr>
          <p:nvPr>
            <p:ph type="sldImg"/>
          </p:nvPr>
        </p:nvSpPr>
        <p:spPr>
          <a:xfrm>
            <a:off x="1144588" y="687388"/>
            <a:ext cx="4568825" cy="3425825"/>
          </a:xfrm>
          <a:ln w="12700" cap="flat"/>
        </p:spPr>
      </p:sp>
      <p:sp>
        <p:nvSpPr>
          <p:cNvPr id="82948"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306152D1-0E05-442C-8402-C860AD6CC410}" type="slidenum">
              <a:rPr lang="ar-SA" smtClean="0">
                <a:latin typeface="Arial" charset="0"/>
                <a:cs typeface="Arial" charset="0"/>
              </a:rPr>
              <a:pPr/>
              <a:t>20</a:t>
            </a:fld>
            <a:endParaRPr lang="en-US" smtClean="0">
              <a:latin typeface="Arial" charset="0"/>
              <a:cs typeface="Arial" charset="0"/>
            </a:endParaRPr>
          </a:p>
        </p:txBody>
      </p:sp>
      <p:sp>
        <p:nvSpPr>
          <p:cNvPr id="83971" name="Rectangle 2"/>
          <p:cNvSpPr>
            <a:spLocks noGrp="1" noRot="1" noChangeAspect="1" noChangeArrowheads="1" noTextEdit="1"/>
          </p:cNvSpPr>
          <p:nvPr>
            <p:ph type="sldImg"/>
          </p:nvPr>
        </p:nvSpPr>
        <p:spPr>
          <a:xfrm>
            <a:off x="1144588" y="687388"/>
            <a:ext cx="4568825" cy="3425825"/>
          </a:xfrm>
          <a:ln w="12700" cap="flat"/>
        </p:spPr>
      </p:sp>
      <p:sp>
        <p:nvSpPr>
          <p:cNvPr id="83972"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139DFD-D41E-4BF7-80F6-06042571826A}"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49279-0F11-43B8-934C-1404A9AAAB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139DFD-D41E-4BF7-80F6-06042571826A}"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49279-0F11-43B8-934C-1404A9AAAB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139DFD-D41E-4BF7-80F6-06042571826A}"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49279-0F11-43B8-934C-1404A9AAAB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139DFD-D41E-4BF7-80F6-06042571826A}"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49279-0F11-43B8-934C-1404A9AAAB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139DFD-D41E-4BF7-80F6-06042571826A}"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49279-0F11-43B8-934C-1404A9AAAB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139DFD-D41E-4BF7-80F6-06042571826A}" type="datetimeFigureOut">
              <a:rPr lang="en-US" smtClean="0"/>
              <a:pPr/>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49279-0F11-43B8-934C-1404A9AAAB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139DFD-D41E-4BF7-80F6-06042571826A}" type="datetimeFigureOut">
              <a:rPr lang="en-US" smtClean="0"/>
              <a:pPr/>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849279-0F11-43B8-934C-1404A9AAAB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139DFD-D41E-4BF7-80F6-06042571826A}" type="datetimeFigureOut">
              <a:rPr lang="en-US" smtClean="0"/>
              <a:pPr/>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849279-0F11-43B8-934C-1404A9AAAB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39DFD-D41E-4BF7-80F6-06042571826A}" type="datetimeFigureOut">
              <a:rPr lang="en-US" smtClean="0"/>
              <a:pPr/>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849279-0F11-43B8-934C-1404A9AAAB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139DFD-D41E-4BF7-80F6-06042571826A}" type="datetimeFigureOut">
              <a:rPr lang="en-US" smtClean="0"/>
              <a:pPr/>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49279-0F11-43B8-934C-1404A9AAAB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139DFD-D41E-4BF7-80F6-06042571826A}" type="datetimeFigureOut">
              <a:rPr lang="en-US" smtClean="0"/>
              <a:pPr/>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49279-0F11-43B8-934C-1404A9AAAB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39DFD-D41E-4BF7-80F6-06042571826A}" type="datetimeFigureOut">
              <a:rPr lang="en-US" smtClean="0"/>
              <a:pPr/>
              <a:t>9/27/2016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849279-0F11-43B8-934C-1404A9AAAB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4.wmf"/><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6.wmf"/><Relationship Id="rId4" Type="http://schemas.openxmlformats.org/officeDocument/2006/relationships/image" Target="../media/image5.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8.wmf"/><Relationship Id="rId4" Type="http://schemas.openxmlformats.org/officeDocument/2006/relationships/image" Target="../media/image7.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9.w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11.wmf"/><Relationship Id="rId4" Type="http://schemas.openxmlformats.org/officeDocument/2006/relationships/image" Target="../media/image10.w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image" Target="../media/image13.wmf"/><Relationship Id="rId4" Type="http://schemas.openxmlformats.org/officeDocument/2006/relationships/image" Target="../media/image12.wmf"/></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14.wmf"/><Relationship Id="rId4" Type="http://schemas.openxmlformats.org/officeDocument/2006/relationships/image" Target="../media/image10.w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5.wmf"/></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image" Target="../media/image17.wmf"/><Relationship Id="rId4" Type="http://schemas.openxmlformats.org/officeDocument/2006/relationships/image" Target="../media/image16.wmf"/></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file:///D:\..\..\..\Program%20Files\TurningPoint\2003\Questions.html" TargetMode="Externa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image" Target="../media/image19.wmf"/><Relationship Id="rId4" Type="http://schemas.openxmlformats.org/officeDocument/2006/relationships/image" Target="../media/image18.wmf"/></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4.xml"/><Relationship Id="rId5" Type="http://schemas.openxmlformats.org/officeDocument/2006/relationships/image" Target="../media/image20.wmf"/><Relationship Id="rId4" Type="http://schemas.openxmlformats.org/officeDocument/2006/relationships/image" Target="../media/image10.wmf"/></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15.wmf"/></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7.xml"/><Relationship Id="rId5" Type="http://schemas.openxmlformats.org/officeDocument/2006/relationships/image" Target="../media/image20.wmf"/><Relationship Id="rId4" Type="http://schemas.openxmlformats.org/officeDocument/2006/relationships/image" Target="../media/image10.wmf"/></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9.xml"/><Relationship Id="rId5" Type="http://schemas.openxmlformats.org/officeDocument/2006/relationships/image" Target="../media/image21.wmf"/><Relationship Id="rId4" Type="http://schemas.openxmlformats.org/officeDocument/2006/relationships/image" Target="../media/image10.wmf"/></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31.xml"/><Relationship Id="rId5" Type="http://schemas.openxmlformats.org/officeDocument/2006/relationships/image" Target="../media/image22.wmf"/><Relationship Id="rId4" Type="http://schemas.openxmlformats.org/officeDocument/2006/relationships/image" Target="../media/image10.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3.xml"/><Relationship Id="rId5" Type="http://schemas.openxmlformats.org/officeDocument/2006/relationships/image" Target="../media/image23.wmf"/><Relationship Id="rId4" Type="http://schemas.openxmlformats.org/officeDocument/2006/relationships/image" Target="../media/image10.wmf"/></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effectLst>
                  <a:outerShdw blurRad="50800" dist="38100" algn="tr" rotWithShape="0">
                    <a:prstClr val="black">
                      <a:alpha val="40000"/>
                    </a:prstClr>
                  </a:outerShdw>
                </a:effectLst>
              </a:rPr>
              <a:t>CHAPTER </a:t>
            </a:r>
            <a:r>
              <a:rPr lang="en-US" b="1" dirty="0" smtClean="0">
                <a:effectLst>
                  <a:outerShdw blurRad="50800" dist="38100" algn="tr" rotWithShape="0">
                    <a:prstClr val="black">
                      <a:alpha val="40000"/>
                    </a:prstClr>
                  </a:outerShdw>
                </a:effectLst>
              </a:rPr>
              <a:t>TWO</a:t>
            </a:r>
            <a:endParaRPr lang="en-US" dirty="0"/>
          </a:p>
        </p:txBody>
      </p:sp>
      <p:sp>
        <p:nvSpPr>
          <p:cNvPr id="3" name="Subtitle 2"/>
          <p:cNvSpPr>
            <a:spLocks noGrp="1"/>
          </p:cNvSpPr>
          <p:nvPr>
            <p:ph type="subTitle" idx="1"/>
          </p:nvPr>
        </p:nvSpPr>
        <p:spPr/>
        <p:txBody>
          <a:bodyPr/>
          <a:lstStyle/>
          <a:p>
            <a:r>
              <a:rPr lang="en-US" b="1" dirty="0" smtClean="0">
                <a:effectLst>
                  <a:outerShdw blurRad="50800" dist="38100" algn="tr" rotWithShape="0">
                    <a:prstClr val="black">
                      <a:alpha val="40000"/>
                    </a:prstClr>
                  </a:outerShdw>
                </a:effectLst>
              </a:rPr>
              <a:t>Strategies in Action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عنوان 1"/>
          <p:cNvSpPr>
            <a:spLocks noGrp="1"/>
          </p:cNvSpPr>
          <p:nvPr>
            <p:ph type="title"/>
          </p:nvPr>
        </p:nvSpPr>
        <p:spPr/>
        <p:txBody>
          <a:bodyPr/>
          <a:lstStyle/>
          <a:p>
            <a:r>
              <a:rPr lang="en-US" smtClean="0">
                <a:cs typeface="Times New Roman" pitchFamily="18" charset="0"/>
              </a:rPr>
              <a:t>Business Strategy</a:t>
            </a:r>
            <a:endParaRPr lang="ar-SA" smtClean="0"/>
          </a:p>
        </p:txBody>
      </p:sp>
      <p:sp>
        <p:nvSpPr>
          <p:cNvPr id="10243" name="عنصر نائب للمحتوى 2"/>
          <p:cNvSpPr>
            <a:spLocks noGrp="1"/>
          </p:cNvSpPr>
          <p:nvPr>
            <p:ph idx="1"/>
          </p:nvPr>
        </p:nvSpPr>
        <p:spPr>
          <a:xfrm>
            <a:off x="381000" y="1219200"/>
            <a:ext cx="8534400" cy="5029200"/>
          </a:xfrm>
        </p:spPr>
        <p:txBody>
          <a:bodyPr>
            <a:normAutofit lnSpcReduction="10000"/>
          </a:bodyPr>
          <a:lstStyle/>
          <a:p>
            <a:r>
              <a:rPr lang="en-US" dirty="0"/>
              <a:t>Business strategy defines how each individual business will attempt to achieve its mission within its chosen field of </a:t>
            </a:r>
            <a:r>
              <a:rPr lang="en-US" dirty="0" smtClean="0"/>
              <a:t>endeavor.</a:t>
            </a:r>
          </a:p>
          <a:p>
            <a:r>
              <a:rPr lang="en-US" dirty="0" smtClean="0"/>
              <a:t> </a:t>
            </a:r>
            <a:r>
              <a:rPr lang="en-US" dirty="0"/>
              <a:t>This strategy referred to each separate business unit (SBU) or strategic planning unit (SPU). </a:t>
            </a:r>
            <a:endParaRPr lang="en-US" dirty="0" smtClean="0"/>
          </a:p>
          <a:p>
            <a:r>
              <a:rPr lang="en-US" dirty="0"/>
              <a:t>At this level strategy two critical issues are specified</a:t>
            </a:r>
            <a:r>
              <a:rPr lang="en-US" dirty="0" smtClean="0"/>
              <a:t>:</a:t>
            </a:r>
          </a:p>
          <a:p>
            <a:pPr lvl="2">
              <a:buNone/>
            </a:pPr>
            <a:r>
              <a:rPr lang="en-US" dirty="0" smtClean="0"/>
              <a:t> </a:t>
            </a:r>
            <a:r>
              <a:rPr lang="en-US" dirty="0"/>
              <a:t>(1) the scope or boundaries of each business and the operational links with corporate strategy, </a:t>
            </a:r>
            <a:r>
              <a:rPr lang="en-US" dirty="0" smtClean="0"/>
              <a:t>and</a:t>
            </a:r>
          </a:p>
          <a:p>
            <a:pPr lvl="2">
              <a:buNone/>
            </a:pPr>
            <a:r>
              <a:rPr lang="en-US" dirty="0" smtClean="0"/>
              <a:t>(2</a:t>
            </a:r>
            <a:r>
              <a:rPr lang="en-US" dirty="0"/>
              <a:t>) the basis on which the business unit will achieve and maintain a competitive advantage within its industry </a:t>
            </a:r>
            <a:endParaRPr lang="ar-SA" dirty="0" smtClean="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وان 1"/>
          <p:cNvSpPr>
            <a:spLocks noGrp="1"/>
          </p:cNvSpPr>
          <p:nvPr>
            <p:ph type="title"/>
          </p:nvPr>
        </p:nvSpPr>
        <p:spPr/>
        <p:txBody>
          <a:bodyPr>
            <a:normAutofit fontScale="90000"/>
          </a:bodyPr>
          <a:lstStyle/>
          <a:p>
            <a:r>
              <a:rPr lang="en-US" smtClean="0">
                <a:cs typeface="Times New Roman" pitchFamily="18" charset="0"/>
              </a:rPr>
              <a:t>Functional or departmental strategy</a:t>
            </a:r>
            <a:endParaRPr lang="ar-SA" smtClean="0"/>
          </a:p>
        </p:txBody>
      </p:sp>
      <p:sp>
        <p:nvSpPr>
          <p:cNvPr id="11267" name="عنصر نائب للمحتوى 2"/>
          <p:cNvSpPr>
            <a:spLocks noGrp="1"/>
          </p:cNvSpPr>
          <p:nvPr>
            <p:ph idx="1"/>
          </p:nvPr>
        </p:nvSpPr>
        <p:spPr>
          <a:xfrm>
            <a:off x="381000" y="1371600"/>
            <a:ext cx="8534400" cy="5029200"/>
          </a:xfrm>
        </p:spPr>
        <p:txBody>
          <a:bodyPr>
            <a:normAutofit lnSpcReduction="10000"/>
          </a:bodyPr>
          <a:lstStyle/>
          <a:p>
            <a:r>
              <a:rPr lang="en-US" dirty="0"/>
              <a:t>Functional strategy focuses on supporting the corporate and business strategies. </a:t>
            </a:r>
            <a:endParaRPr lang="en-US" dirty="0" smtClean="0"/>
          </a:p>
          <a:p>
            <a:r>
              <a:rPr lang="en-US" dirty="0" smtClean="0"/>
              <a:t>This </a:t>
            </a:r>
            <a:r>
              <a:rPr lang="en-US" dirty="0"/>
              <a:t>strategy is the a strategy for each specific functional unit within a business. </a:t>
            </a:r>
            <a:endParaRPr lang="en-US" dirty="0" smtClean="0"/>
          </a:p>
          <a:p>
            <a:r>
              <a:rPr lang="en-US" dirty="0" smtClean="0"/>
              <a:t>Functional </a:t>
            </a:r>
            <a:r>
              <a:rPr lang="en-US" dirty="0"/>
              <a:t>strategies primarily are concerned with the activities of the functional areas of a business (i.e., operations, finance, marketing, personnel, etc.) will seaport the desired competitive business level strategy and complement each other.</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rtlCol="1">
            <a:normAutofit fontScale="90000"/>
          </a:bodyPr>
          <a:lstStyle/>
          <a:p>
            <a:pPr eaLnBrk="1" fontAlgn="auto" hangingPunct="1">
              <a:spcAft>
                <a:spcPts val="0"/>
              </a:spcAft>
              <a:defRPr/>
            </a:pPr>
            <a:r>
              <a:rPr lang="en-US" smtClean="0"/>
              <a:t>purchasing &amp; materials management (as example)</a:t>
            </a:r>
          </a:p>
        </p:txBody>
      </p:sp>
      <p:sp>
        <p:nvSpPr>
          <p:cNvPr id="69635" name="Rectangle 3"/>
          <p:cNvSpPr>
            <a:spLocks noGrp="1" noChangeArrowheads="1"/>
          </p:cNvSpPr>
          <p:nvPr>
            <p:ph idx="1"/>
          </p:nvPr>
        </p:nvSpPr>
        <p:spPr/>
        <p:txBody>
          <a:bodyPr/>
          <a:lstStyle/>
          <a:p>
            <a:pPr algn="l" rtl="0" eaLnBrk="1" hangingPunct="1">
              <a:buFont typeface="Wingdings" pitchFamily="2" charset="2"/>
              <a:buNone/>
            </a:pPr>
            <a:r>
              <a:rPr lang="en-US" smtClean="0">
                <a:cs typeface="Arial" charset="0"/>
              </a:rPr>
              <a:t>Buying materials in quantity, quality and cost which correspond with the corp. generic strategies (Business Unit strategies). </a:t>
            </a:r>
          </a:p>
        </p:txBody>
      </p:sp>
      <p:sp>
        <p:nvSpPr>
          <p:cNvPr id="4" name="Slide Number Placeholder 3"/>
          <p:cNvSpPr>
            <a:spLocks noGrp="1"/>
          </p:cNvSpPr>
          <p:nvPr>
            <p:ph type="sldNum" sz="quarter" idx="12"/>
          </p:nvPr>
        </p:nvSpPr>
        <p:spPr/>
        <p:txBody>
          <a:bodyPr/>
          <a:lstStyle/>
          <a:p>
            <a:pPr>
              <a:defRPr/>
            </a:pPr>
            <a:fld id="{0891F28D-7BED-4662-A48A-C033BFFAB1CD}" type="slidenum">
              <a:rPr lang="ar-SA"/>
              <a:pPr>
                <a:defRPr/>
              </a:pPr>
              <a:t>12</a:t>
            </a:fld>
            <a:endParaRPr lang="en-US"/>
          </a:p>
        </p:txBody>
      </p:sp>
    </p:spTree>
    <p:custDataLst>
      <p:tags r:id="rId1"/>
    </p:custData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p:txBody>
          <a:bodyPr/>
          <a:lstStyle/>
          <a:p>
            <a:pPr>
              <a:defRPr/>
            </a:pPr>
            <a:fld id="{36909C2A-4743-4DCE-82B6-678A701FDB9A}" type="slidenum">
              <a:rPr lang="ar-SA"/>
              <a:pPr>
                <a:defRPr/>
              </a:pPr>
              <a:t>13</a:t>
            </a:fld>
            <a:endParaRPr lang="en-US"/>
          </a:p>
        </p:txBody>
      </p:sp>
      <p:sp>
        <p:nvSpPr>
          <p:cNvPr id="36866" name="Rectangle 2"/>
          <p:cNvSpPr>
            <a:spLocks noChangeArrowheads="1"/>
          </p:cNvSpPr>
          <p:nvPr/>
        </p:nvSpPr>
        <p:spPr bwMode="auto">
          <a:xfrm>
            <a:off x="838200" y="457200"/>
            <a:ext cx="7769225" cy="776288"/>
          </a:xfrm>
          <a:prstGeom prst="rect">
            <a:avLst/>
          </a:prstGeom>
          <a:gradFill rotWithShape="0">
            <a:gsLst>
              <a:gs pos="0">
                <a:srgbClr val="DBCBC7"/>
              </a:gs>
              <a:gs pos="100000">
                <a:srgbClr val="E6DAD8"/>
              </a:gs>
            </a:gsLst>
            <a:path path="shape">
              <a:fillToRect l="50000" t="50000" r="50000" b="50000"/>
            </a:path>
          </a:gradFill>
          <a:ln w="12700">
            <a:solidFill>
              <a:srgbClr val="800000"/>
            </a:solidFill>
            <a:miter lim="800000"/>
            <a:headEnd/>
            <a:tailEnd/>
          </a:ln>
        </p:spPr>
        <p:txBody>
          <a:bodyPr wrap="none" anchor="ctr"/>
          <a:lstStyle/>
          <a:p>
            <a:endParaRPr lang="ar-SA"/>
          </a:p>
        </p:txBody>
      </p:sp>
      <p:sp>
        <p:nvSpPr>
          <p:cNvPr id="36867" name="Rectangle 3"/>
          <p:cNvSpPr>
            <a:spLocks noChangeArrowheads="1"/>
          </p:cNvSpPr>
          <p:nvPr/>
        </p:nvSpPr>
        <p:spPr bwMode="auto">
          <a:xfrm>
            <a:off x="914400" y="304800"/>
            <a:ext cx="7578725" cy="1016000"/>
          </a:xfrm>
          <a:prstGeom prst="rect">
            <a:avLst/>
          </a:prstGeom>
          <a:noFill/>
          <a:ln w="9525">
            <a:noFill/>
            <a:miter lim="800000"/>
            <a:headEnd/>
            <a:tailEnd/>
          </a:ln>
          <a:effectLst/>
        </p:spPr>
        <p:txBody>
          <a:bodyPr lIns="92075" tIns="46038" rIns="92075" bIns="46038" anchor="ctr"/>
          <a:lstStyle/>
          <a:p>
            <a:pPr algn="ctr" rtl="0">
              <a:defRPr/>
            </a:pPr>
            <a:r>
              <a:rPr lang="en-US" sz="4400" b="1" dirty="0">
                <a:solidFill>
                  <a:srgbClr val="800000"/>
                </a:solidFill>
                <a:effectLst>
                  <a:outerShdw blurRad="38100" dist="38100" dir="2700000" algn="tl">
                    <a:srgbClr val="C0C0C0"/>
                  </a:outerShdw>
                </a:effectLst>
                <a:latin typeface="Tahoma" pitchFamily="34" charset="0"/>
                <a:cs typeface="Arial" pitchFamily="34" charset="0"/>
              </a:rPr>
              <a:t>Strategies in Action</a:t>
            </a:r>
          </a:p>
        </p:txBody>
      </p:sp>
      <p:sp>
        <p:nvSpPr>
          <p:cNvPr id="36868" name="Rectangle 4"/>
          <p:cNvSpPr>
            <a:spLocks noChangeArrowheads="1"/>
          </p:cNvSpPr>
          <p:nvPr/>
        </p:nvSpPr>
        <p:spPr bwMode="auto">
          <a:xfrm>
            <a:off x="381000" y="1447800"/>
            <a:ext cx="2133600" cy="762000"/>
          </a:xfrm>
          <a:prstGeom prst="rect">
            <a:avLst/>
          </a:prstGeom>
          <a:noFill/>
          <a:ln w="9525">
            <a:noFill/>
            <a:miter lim="800000"/>
            <a:headEnd/>
            <a:tailEnd/>
          </a:ln>
        </p:spPr>
        <p:txBody>
          <a:bodyPr lIns="92075" tIns="46038" rIns="92075" bIns="46038" anchor="ctr" anchorCtr="1"/>
          <a:lstStyle/>
          <a:p>
            <a:pPr marL="342900" indent="-342900" algn="ctr" rtl="0"/>
            <a:endParaRPr lang="en-US" sz="2400">
              <a:latin typeface="Times New Roman" pitchFamily="18" charset="0"/>
            </a:endParaRPr>
          </a:p>
        </p:txBody>
      </p:sp>
      <p:pic>
        <p:nvPicPr>
          <p:cNvPr id="36869" name="Picture 5"/>
          <p:cNvPicPr>
            <a:picLocks noChangeArrowheads="1"/>
          </p:cNvPicPr>
          <p:nvPr/>
        </p:nvPicPr>
        <p:blipFill>
          <a:blip r:embed="rId4" cstate="print"/>
          <a:srcRect/>
          <a:stretch>
            <a:fillRect/>
          </a:stretch>
        </p:blipFill>
        <p:spPr bwMode="auto">
          <a:xfrm>
            <a:off x="762000" y="1828800"/>
            <a:ext cx="7800975" cy="4651375"/>
          </a:xfrm>
          <a:prstGeom prst="rect">
            <a:avLst/>
          </a:prstGeom>
          <a:noFill/>
          <a:ln w="9525">
            <a:noFill/>
            <a:miter lim="800000"/>
            <a:headEnd/>
            <a:tailEnd/>
          </a:ln>
        </p:spPr>
      </p:pic>
      <p:sp>
        <p:nvSpPr>
          <p:cNvPr id="36870" name="Rectangle 6"/>
          <p:cNvSpPr>
            <a:spLocks noChangeArrowheads="1"/>
          </p:cNvSpPr>
          <p:nvPr/>
        </p:nvSpPr>
        <p:spPr bwMode="auto">
          <a:xfrm>
            <a:off x="914400" y="1752600"/>
            <a:ext cx="7435850" cy="4556125"/>
          </a:xfrm>
          <a:prstGeom prst="rect">
            <a:avLst/>
          </a:prstGeom>
          <a:noFill/>
          <a:ln w="9525">
            <a:noFill/>
            <a:miter lim="800000"/>
            <a:headEnd/>
            <a:tailEnd/>
          </a:ln>
          <a:effectLst/>
        </p:spPr>
        <p:txBody>
          <a:bodyPr lIns="92075" tIns="46038" rIns="92075" bIns="46038" anchor="ctr" anchorCtr="1"/>
          <a:lstStyle/>
          <a:p>
            <a:pPr marL="342900" indent="-342900" algn="l" rtl="0">
              <a:defRPr/>
            </a:pPr>
            <a:r>
              <a:rPr lang="en-US" sz="2800" u="sng">
                <a:solidFill>
                  <a:srgbClr val="003366"/>
                </a:solidFill>
                <a:effectLst>
                  <a:outerShdw blurRad="38100" dist="38100" dir="2700000" algn="tl">
                    <a:srgbClr val="C0C0C0"/>
                  </a:outerShdw>
                </a:effectLst>
                <a:latin typeface="Tahoma" pitchFamily="34" charset="0"/>
                <a:cs typeface="Arial" pitchFamily="34" charset="0"/>
              </a:rPr>
              <a:t>Vertical Integration Strategies</a:t>
            </a:r>
          </a:p>
          <a:p>
            <a:pPr marL="342900" indent="-342900" algn="l" rtl="0">
              <a:defRPr/>
            </a:pPr>
            <a:endParaRPr lang="en-US" sz="2800" u="sng">
              <a:solidFill>
                <a:srgbClr val="003366"/>
              </a:solidFill>
              <a:latin typeface="Tahoma" pitchFamily="34" charset="0"/>
              <a:cs typeface="Arial" pitchFamily="34" charset="0"/>
            </a:endParaRPr>
          </a:p>
          <a:p>
            <a:pPr marL="342900" indent="-342900" algn="l" rtl="0">
              <a:buSzPct val="80000"/>
              <a:buFontTx/>
              <a:buChar char="•"/>
              <a:defRPr/>
            </a:pPr>
            <a:r>
              <a:rPr lang="en-US" sz="2800">
                <a:solidFill>
                  <a:srgbClr val="003366"/>
                </a:solidFill>
                <a:latin typeface="Tahoma" pitchFamily="34" charset="0"/>
                <a:cs typeface="Arial" pitchFamily="34" charset="0"/>
              </a:rPr>
              <a:t>Forward integration</a:t>
            </a:r>
          </a:p>
          <a:p>
            <a:pPr marL="342900" indent="-342900" algn="l" rtl="0">
              <a:buSzPct val="80000"/>
              <a:buFontTx/>
              <a:buChar char="•"/>
              <a:defRPr/>
            </a:pPr>
            <a:r>
              <a:rPr lang="en-US" sz="2800">
                <a:solidFill>
                  <a:srgbClr val="003366"/>
                </a:solidFill>
                <a:latin typeface="Tahoma" pitchFamily="34" charset="0"/>
                <a:cs typeface="Arial" pitchFamily="34" charset="0"/>
              </a:rPr>
              <a:t>Backward integration</a:t>
            </a:r>
          </a:p>
          <a:p>
            <a:pPr marL="342900" indent="-342900" algn="l" rtl="0">
              <a:buSzPct val="80000"/>
              <a:buFontTx/>
              <a:buChar char="•"/>
              <a:defRPr/>
            </a:pPr>
            <a:r>
              <a:rPr lang="en-US" sz="2800">
                <a:solidFill>
                  <a:srgbClr val="003366"/>
                </a:solidFill>
                <a:latin typeface="Tahoma" pitchFamily="34" charset="0"/>
                <a:cs typeface="Arial" pitchFamily="34" charset="0"/>
              </a:rPr>
              <a:t>Horizontal integration</a:t>
            </a:r>
          </a:p>
          <a:p>
            <a:pPr marL="342900" indent="-342900" algn="l" rtl="0">
              <a:buSzPct val="80000"/>
              <a:buFontTx/>
              <a:buChar char="•"/>
              <a:defRPr/>
            </a:pPr>
            <a:endParaRPr lang="en-US" sz="2800">
              <a:solidFill>
                <a:srgbClr val="003366"/>
              </a:solidFill>
              <a:latin typeface="Tahoma" pitchFamily="34" charset="0"/>
              <a:cs typeface="Arial" pitchFamily="34"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barn(inHorizontal)">
                                      <p:cBhvr>
                                        <p:cTn id="7" dur="500"/>
                                        <p:tgtEl>
                                          <p:spTgt spid="36866"/>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36867"/>
                                        </p:tgtEl>
                                        <p:attrNameLst>
                                          <p:attrName>style.visibility</p:attrName>
                                        </p:attrNameLst>
                                      </p:cBhvr>
                                      <p:to>
                                        <p:strVal val="visible"/>
                                      </p:to>
                                    </p:set>
                                    <p:animEffect transition="in" filter="barn(inHorizontal)">
                                      <p:cBhvr>
                                        <p:cTn id="11" dur="500"/>
                                        <p:tgtEl>
                                          <p:spTgt spid="36867"/>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nodePh="1">
                                  <p:stCondLst>
                                    <p:cond delay="0"/>
                                  </p:stCondLst>
                                  <p:endCondLst>
                                    <p:cond evt="begin" delay="0">
                                      <p:tn val="14"/>
                                    </p:cond>
                                  </p:endCondLst>
                                  <p:childTnLst>
                                    <p:set>
                                      <p:cBhvr>
                                        <p:cTn id="15" dur="1" fill="hold">
                                          <p:stCondLst>
                                            <p:cond delay="0"/>
                                          </p:stCondLst>
                                        </p:cTn>
                                        <p:tgtEl>
                                          <p:spTgt spid="36868">
                                            <p:txEl>
                                              <p:pRg st="0" end="0"/>
                                            </p:txEl>
                                          </p:spTgt>
                                        </p:tgtEl>
                                        <p:attrNameLst>
                                          <p:attrName>style.visibility</p:attrName>
                                        </p:attrNameLst>
                                      </p:cBhvr>
                                      <p:to>
                                        <p:strVal val="visible"/>
                                      </p:to>
                                    </p:set>
                                    <p:anim calcmode="lin" valueType="num">
                                      <p:cBhvr additive="base">
                                        <p:cTn id="16" dur="500" fill="hold"/>
                                        <p:tgtEl>
                                          <p:spTgt spid="36868">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3686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36869"/>
                                        </p:tgtEl>
                                        <p:attrNameLst>
                                          <p:attrName>style.visibility</p:attrName>
                                        </p:attrNameLst>
                                      </p:cBhvr>
                                      <p:to>
                                        <p:strVal val="visible"/>
                                      </p:to>
                                    </p:set>
                                    <p:anim calcmode="lin" valueType="num">
                                      <p:cBhvr additive="base">
                                        <p:cTn id="22" dur="500" fill="hold"/>
                                        <p:tgtEl>
                                          <p:spTgt spid="36869"/>
                                        </p:tgtEl>
                                        <p:attrNameLst>
                                          <p:attrName>ppt_x</p:attrName>
                                        </p:attrNameLst>
                                      </p:cBhvr>
                                      <p:tavLst>
                                        <p:tav tm="0">
                                          <p:val>
                                            <p:strVal val="0-#ppt_w/2"/>
                                          </p:val>
                                        </p:tav>
                                        <p:tav tm="100000">
                                          <p:val>
                                            <p:strVal val="#ppt_x"/>
                                          </p:val>
                                        </p:tav>
                                      </p:tavLst>
                                    </p:anim>
                                    <p:anim calcmode="lin" valueType="num">
                                      <p:cBhvr additive="base">
                                        <p:cTn id="23" dur="500" fill="hold"/>
                                        <p:tgtEl>
                                          <p:spTgt spid="36869"/>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2" presetClass="entr" presetSubtype="8" fill="hold" grpId="0" nodeType="afterEffect">
                                  <p:stCondLst>
                                    <p:cond delay="0"/>
                                  </p:stCondLst>
                                  <p:childTnLst>
                                    <p:set>
                                      <p:cBhvr>
                                        <p:cTn id="26" dur="1" fill="hold">
                                          <p:stCondLst>
                                            <p:cond delay="0"/>
                                          </p:stCondLst>
                                        </p:cTn>
                                        <p:tgtEl>
                                          <p:spTgt spid="36870">
                                            <p:txEl>
                                              <p:pRg st="0" end="0"/>
                                            </p:txEl>
                                          </p:spTgt>
                                        </p:tgtEl>
                                        <p:attrNameLst>
                                          <p:attrName>style.visibility</p:attrName>
                                        </p:attrNameLst>
                                      </p:cBhvr>
                                      <p:to>
                                        <p:strVal val="visible"/>
                                      </p:to>
                                    </p:set>
                                    <p:anim calcmode="lin" valueType="num">
                                      <p:cBhvr additive="base">
                                        <p:cTn id="27" dur="500" fill="hold"/>
                                        <p:tgtEl>
                                          <p:spTgt spid="36870">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6870">
                                            <p:txEl>
                                              <p:pRg st="0" end="0"/>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2" presetClass="entr" presetSubtype="8" fill="hold" grpId="0" nodeType="afterEffect">
                                  <p:stCondLst>
                                    <p:cond delay="0"/>
                                  </p:stCondLst>
                                  <p:childTnLst>
                                    <p:set>
                                      <p:cBhvr>
                                        <p:cTn id="31" dur="1" fill="hold">
                                          <p:stCondLst>
                                            <p:cond delay="0"/>
                                          </p:stCondLst>
                                        </p:cTn>
                                        <p:tgtEl>
                                          <p:spTgt spid="36870">
                                            <p:txEl>
                                              <p:pRg st="2" end="2"/>
                                            </p:txEl>
                                          </p:spTgt>
                                        </p:tgtEl>
                                        <p:attrNameLst>
                                          <p:attrName>style.visibility</p:attrName>
                                        </p:attrNameLst>
                                      </p:cBhvr>
                                      <p:to>
                                        <p:strVal val="visible"/>
                                      </p:to>
                                    </p:set>
                                    <p:anim calcmode="lin" valueType="num">
                                      <p:cBhvr additive="base">
                                        <p:cTn id="32" dur="500" fill="hold"/>
                                        <p:tgtEl>
                                          <p:spTgt spid="36870">
                                            <p:txEl>
                                              <p:pRg st="2" end="2"/>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36870">
                                            <p:txEl>
                                              <p:pRg st="2" end="2"/>
                                            </p:txEl>
                                          </p:spTgt>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2" presetClass="entr" presetSubtype="8" fill="hold" grpId="0" nodeType="afterEffect">
                                  <p:stCondLst>
                                    <p:cond delay="0"/>
                                  </p:stCondLst>
                                  <p:childTnLst>
                                    <p:set>
                                      <p:cBhvr>
                                        <p:cTn id="36" dur="1" fill="hold">
                                          <p:stCondLst>
                                            <p:cond delay="0"/>
                                          </p:stCondLst>
                                        </p:cTn>
                                        <p:tgtEl>
                                          <p:spTgt spid="36870">
                                            <p:txEl>
                                              <p:pRg st="3" end="3"/>
                                            </p:txEl>
                                          </p:spTgt>
                                        </p:tgtEl>
                                        <p:attrNameLst>
                                          <p:attrName>style.visibility</p:attrName>
                                        </p:attrNameLst>
                                      </p:cBhvr>
                                      <p:to>
                                        <p:strVal val="visible"/>
                                      </p:to>
                                    </p:set>
                                    <p:anim calcmode="lin" valueType="num">
                                      <p:cBhvr additive="base">
                                        <p:cTn id="37" dur="500" fill="hold"/>
                                        <p:tgtEl>
                                          <p:spTgt spid="36870">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6870">
                                            <p:txEl>
                                              <p:pRg st="3" end="3"/>
                                            </p:txEl>
                                          </p:spTgt>
                                        </p:tgtEl>
                                        <p:attrNameLst>
                                          <p:attrName>ppt_y</p:attrName>
                                        </p:attrNameLst>
                                      </p:cBhvr>
                                      <p:tavLst>
                                        <p:tav tm="0">
                                          <p:val>
                                            <p:strVal val="#ppt_y"/>
                                          </p:val>
                                        </p:tav>
                                        <p:tav tm="100000">
                                          <p:val>
                                            <p:strVal val="#ppt_y"/>
                                          </p:val>
                                        </p:tav>
                                      </p:tavLst>
                                    </p:anim>
                                  </p:childTnLst>
                                </p:cTn>
                              </p:par>
                            </p:childTnLst>
                          </p:cTn>
                        </p:par>
                        <p:par>
                          <p:cTn id="39" fill="hold">
                            <p:stCondLst>
                              <p:cond delay="2000"/>
                            </p:stCondLst>
                            <p:childTnLst>
                              <p:par>
                                <p:cTn id="40" presetID="2" presetClass="entr" presetSubtype="8" fill="hold" grpId="0" nodeType="afterEffect">
                                  <p:stCondLst>
                                    <p:cond delay="0"/>
                                  </p:stCondLst>
                                  <p:childTnLst>
                                    <p:set>
                                      <p:cBhvr>
                                        <p:cTn id="41" dur="1" fill="hold">
                                          <p:stCondLst>
                                            <p:cond delay="0"/>
                                          </p:stCondLst>
                                        </p:cTn>
                                        <p:tgtEl>
                                          <p:spTgt spid="36870">
                                            <p:txEl>
                                              <p:pRg st="4" end="4"/>
                                            </p:txEl>
                                          </p:spTgt>
                                        </p:tgtEl>
                                        <p:attrNameLst>
                                          <p:attrName>style.visibility</p:attrName>
                                        </p:attrNameLst>
                                      </p:cBhvr>
                                      <p:to>
                                        <p:strVal val="visible"/>
                                      </p:to>
                                    </p:set>
                                    <p:anim calcmode="lin" valueType="num">
                                      <p:cBhvr additive="base">
                                        <p:cTn id="42" dur="500" fill="hold"/>
                                        <p:tgtEl>
                                          <p:spTgt spid="36870">
                                            <p:txEl>
                                              <p:pRg st="4" end="4"/>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3687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nimBg="1"/>
      <p:bldP spid="36867" grpId="0" autoUpdateAnimBg="0"/>
      <p:bldP spid="36868" grpId="0" build="p" autoUpdateAnimBg="0"/>
      <p:bldP spid="36870" grpId="0" build="p" autoUpdateAnimBg="0"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914400" y="304800"/>
            <a:ext cx="7769225" cy="1014413"/>
          </a:xfrm>
          <a:prstGeom prst="rect">
            <a:avLst/>
          </a:prstGeom>
          <a:gradFill rotWithShape="0">
            <a:gsLst>
              <a:gs pos="0">
                <a:srgbClr val="DBCBC7"/>
              </a:gs>
              <a:gs pos="100000">
                <a:srgbClr val="E6DAD8"/>
              </a:gs>
            </a:gsLst>
            <a:path path="shape">
              <a:fillToRect l="50000" t="50000" r="50000" b="50000"/>
            </a:path>
          </a:gradFill>
          <a:ln w="12700">
            <a:solidFill>
              <a:srgbClr val="800000"/>
            </a:solidFill>
            <a:miter lim="800000"/>
            <a:headEnd/>
            <a:tailEnd/>
          </a:ln>
        </p:spPr>
        <p:txBody>
          <a:bodyPr wrap="none" anchor="ctr"/>
          <a:lstStyle/>
          <a:p>
            <a:endParaRPr lang="ar-SA"/>
          </a:p>
        </p:txBody>
      </p:sp>
      <p:sp>
        <p:nvSpPr>
          <p:cNvPr id="38915" name="Rectangle 3"/>
          <p:cNvSpPr>
            <a:spLocks noChangeArrowheads="1"/>
          </p:cNvSpPr>
          <p:nvPr/>
        </p:nvSpPr>
        <p:spPr bwMode="auto">
          <a:xfrm>
            <a:off x="914400" y="457200"/>
            <a:ext cx="7542213" cy="776288"/>
          </a:xfrm>
          <a:prstGeom prst="rect">
            <a:avLst/>
          </a:prstGeom>
          <a:noFill/>
          <a:ln w="9525">
            <a:noFill/>
            <a:miter lim="800000"/>
            <a:headEnd/>
            <a:tailEnd/>
          </a:ln>
          <a:effectLst/>
        </p:spPr>
        <p:txBody>
          <a:bodyPr lIns="92075" tIns="46038" rIns="92075" bIns="46038" anchor="ctr"/>
          <a:lstStyle/>
          <a:p>
            <a:pPr algn="ctr" rtl="0">
              <a:defRPr/>
            </a:pPr>
            <a:r>
              <a:rPr lang="en-US" sz="4400" b="1">
                <a:solidFill>
                  <a:srgbClr val="800000"/>
                </a:solidFill>
                <a:effectLst>
                  <a:outerShdw blurRad="38100" dist="38100" dir="2700000" algn="tl">
                    <a:srgbClr val="C0C0C0"/>
                  </a:outerShdw>
                </a:effectLst>
                <a:latin typeface="Tahoma" pitchFamily="34" charset="0"/>
                <a:cs typeface="Arial" pitchFamily="34" charset="0"/>
              </a:rPr>
              <a:t>Strategies in Action</a:t>
            </a:r>
          </a:p>
        </p:txBody>
      </p:sp>
      <p:pic>
        <p:nvPicPr>
          <p:cNvPr id="38916" name="Picture 4"/>
          <p:cNvPicPr>
            <a:picLocks noChangeArrowheads="1"/>
          </p:cNvPicPr>
          <p:nvPr/>
        </p:nvPicPr>
        <p:blipFill>
          <a:blip r:embed="rId4" cstate="print"/>
          <a:srcRect/>
          <a:stretch>
            <a:fillRect/>
          </a:stretch>
        </p:blipFill>
        <p:spPr bwMode="auto">
          <a:xfrm>
            <a:off x="228600" y="3352800"/>
            <a:ext cx="3228975" cy="3051175"/>
          </a:xfrm>
          <a:prstGeom prst="rect">
            <a:avLst/>
          </a:prstGeom>
          <a:noFill/>
          <a:ln w="9525">
            <a:noFill/>
            <a:miter lim="800000"/>
            <a:headEnd/>
            <a:tailEnd/>
          </a:ln>
        </p:spPr>
      </p:pic>
      <p:sp>
        <p:nvSpPr>
          <p:cNvPr id="38917" name="Rectangle 5"/>
          <p:cNvSpPr>
            <a:spLocks noChangeArrowheads="1"/>
          </p:cNvSpPr>
          <p:nvPr/>
        </p:nvSpPr>
        <p:spPr bwMode="auto">
          <a:xfrm>
            <a:off x="244475" y="3322638"/>
            <a:ext cx="2863850" cy="2727325"/>
          </a:xfrm>
          <a:prstGeom prst="rect">
            <a:avLst/>
          </a:prstGeom>
          <a:noFill/>
          <a:ln w="9525">
            <a:noFill/>
            <a:miter lim="800000"/>
            <a:headEnd/>
            <a:tailEnd/>
          </a:ln>
          <a:effectLst/>
        </p:spPr>
        <p:txBody>
          <a:bodyPr lIns="92075" tIns="46038" rIns="92075" bIns="46038" anchor="ctr"/>
          <a:lstStyle/>
          <a:p>
            <a:pPr marL="342900" indent="-342900" algn="l" rtl="0">
              <a:defRPr/>
            </a:pPr>
            <a:r>
              <a:rPr lang="en-US" sz="2800" u="sng">
                <a:solidFill>
                  <a:srgbClr val="003366"/>
                </a:solidFill>
                <a:effectLst>
                  <a:outerShdw blurRad="38100" dist="38100" dir="2700000" algn="tl">
                    <a:srgbClr val="C0C0C0"/>
                  </a:outerShdw>
                </a:effectLst>
                <a:latin typeface="Tahoma" pitchFamily="34" charset="0"/>
                <a:cs typeface="Arial" pitchFamily="34" charset="0"/>
              </a:rPr>
              <a:t>Defined</a:t>
            </a:r>
          </a:p>
          <a:p>
            <a:pPr marL="342900" indent="-342900" algn="ctr" rtl="0">
              <a:defRPr/>
            </a:pPr>
            <a:endParaRPr lang="en-US" sz="2800" u="sng">
              <a:solidFill>
                <a:srgbClr val="003366"/>
              </a:solidFill>
              <a:effectLst>
                <a:outerShdw blurRad="38100" dist="38100" dir="2700000" algn="tl">
                  <a:srgbClr val="C0C0C0"/>
                </a:outerShdw>
              </a:effectLst>
              <a:latin typeface="Tahoma" pitchFamily="34" charset="0"/>
              <a:cs typeface="Arial" pitchFamily="34" charset="0"/>
            </a:endParaRPr>
          </a:p>
          <a:p>
            <a:pPr marL="342900" indent="-342900" algn="l" rtl="0">
              <a:buSzPct val="80000"/>
              <a:buFontTx/>
              <a:buChar char="•"/>
              <a:defRPr/>
            </a:pPr>
            <a:r>
              <a:rPr lang="en-US" sz="2400">
                <a:solidFill>
                  <a:srgbClr val="003366"/>
                </a:solidFill>
                <a:latin typeface="Tahoma" pitchFamily="34" charset="0"/>
                <a:cs typeface="Arial" pitchFamily="34" charset="0"/>
              </a:rPr>
              <a:t>Gaining ownership or increased control over distributors or retailers</a:t>
            </a:r>
          </a:p>
        </p:txBody>
      </p:sp>
      <p:sp>
        <p:nvSpPr>
          <p:cNvPr id="17416" name="Line 6"/>
          <p:cNvSpPr>
            <a:spLocks noChangeShapeType="1"/>
          </p:cNvSpPr>
          <p:nvPr/>
        </p:nvSpPr>
        <p:spPr bwMode="auto">
          <a:xfrm>
            <a:off x="3278188" y="4267200"/>
            <a:ext cx="1520825" cy="0"/>
          </a:xfrm>
          <a:prstGeom prst="line">
            <a:avLst/>
          </a:prstGeom>
          <a:noFill/>
          <a:ln w="57150" cmpd="tri">
            <a:solidFill>
              <a:srgbClr val="993300"/>
            </a:solidFill>
            <a:prstDash val="dash"/>
            <a:round/>
            <a:headEnd type="none" w="sm" len="sm"/>
            <a:tailEnd type="stealth" w="med" len="med"/>
          </a:ln>
        </p:spPr>
        <p:txBody>
          <a:bodyPr/>
          <a:lstStyle/>
          <a:p>
            <a:endParaRPr lang="en-US"/>
          </a:p>
        </p:txBody>
      </p:sp>
      <p:sp>
        <p:nvSpPr>
          <p:cNvPr id="38919" name="Rectangle 7"/>
          <p:cNvSpPr>
            <a:spLocks noChangeArrowheads="1"/>
          </p:cNvSpPr>
          <p:nvPr/>
        </p:nvSpPr>
        <p:spPr bwMode="auto">
          <a:xfrm>
            <a:off x="381000" y="1447800"/>
            <a:ext cx="2133600" cy="762000"/>
          </a:xfrm>
          <a:prstGeom prst="rect">
            <a:avLst/>
          </a:prstGeom>
          <a:noFill/>
          <a:ln w="9525">
            <a:noFill/>
            <a:miter lim="800000"/>
            <a:headEnd/>
            <a:tailEnd/>
          </a:ln>
        </p:spPr>
        <p:txBody>
          <a:bodyPr lIns="92075" tIns="46038" rIns="92075" bIns="46038" anchor="ctr" anchorCtr="1"/>
          <a:lstStyle/>
          <a:p>
            <a:pPr marL="342900" indent="-342900" algn="ctr" rtl="0"/>
            <a:endParaRPr lang="en-US" sz="2400">
              <a:latin typeface="Times New Roman" pitchFamily="18" charset="0"/>
            </a:endParaRPr>
          </a:p>
        </p:txBody>
      </p:sp>
      <p:pic>
        <p:nvPicPr>
          <p:cNvPr id="38920" name="Picture 8"/>
          <p:cNvPicPr>
            <a:picLocks noChangeArrowheads="1"/>
          </p:cNvPicPr>
          <p:nvPr/>
        </p:nvPicPr>
        <p:blipFill>
          <a:blip r:embed="rId5" cstate="print"/>
          <a:srcRect/>
          <a:stretch>
            <a:fillRect/>
          </a:stretch>
        </p:blipFill>
        <p:spPr bwMode="auto">
          <a:xfrm>
            <a:off x="4800600" y="1447800"/>
            <a:ext cx="3990975" cy="5032375"/>
          </a:xfrm>
          <a:prstGeom prst="rect">
            <a:avLst/>
          </a:prstGeom>
          <a:noFill/>
          <a:ln w="9525">
            <a:noFill/>
            <a:miter lim="800000"/>
            <a:headEnd/>
            <a:tailEnd/>
          </a:ln>
        </p:spPr>
      </p:pic>
      <p:sp>
        <p:nvSpPr>
          <p:cNvPr id="38921" name="Rectangle 9"/>
          <p:cNvSpPr>
            <a:spLocks noChangeArrowheads="1"/>
          </p:cNvSpPr>
          <p:nvPr/>
        </p:nvSpPr>
        <p:spPr bwMode="auto">
          <a:xfrm>
            <a:off x="4876800" y="1600200"/>
            <a:ext cx="3625850" cy="4708525"/>
          </a:xfrm>
          <a:prstGeom prst="rect">
            <a:avLst/>
          </a:prstGeom>
          <a:noFill/>
          <a:ln w="9525">
            <a:noFill/>
            <a:miter lim="800000"/>
            <a:headEnd/>
            <a:tailEnd/>
          </a:ln>
          <a:effectLst/>
        </p:spPr>
        <p:txBody>
          <a:bodyPr lIns="92075" tIns="46038" rIns="92075" bIns="46038" anchor="ctr" anchorCtr="1"/>
          <a:lstStyle/>
          <a:p>
            <a:pPr marL="457200" indent="-457200" algn="l" rtl="0">
              <a:defRPr/>
            </a:pPr>
            <a:r>
              <a:rPr lang="en-US" sz="2800" u="sng">
                <a:solidFill>
                  <a:srgbClr val="003366"/>
                </a:solidFill>
                <a:effectLst>
                  <a:outerShdw blurRad="38100" dist="38100" dir="2700000" algn="tl">
                    <a:srgbClr val="C0C0C0"/>
                  </a:outerShdw>
                </a:effectLst>
                <a:latin typeface="Tahoma" pitchFamily="34" charset="0"/>
                <a:cs typeface="Arial" pitchFamily="34" charset="0"/>
              </a:rPr>
              <a:t>Example</a:t>
            </a:r>
          </a:p>
          <a:p>
            <a:pPr marL="457200" indent="-457200" algn="l" rtl="0">
              <a:defRPr/>
            </a:pPr>
            <a:endParaRPr lang="en-US" sz="2800" b="1">
              <a:solidFill>
                <a:srgbClr val="003366"/>
              </a:solidFill>
              <a:latin typeface="Tahoma" pitchFamily="34" charset="0"/>
              <a:cs typeface="Arial" pitchFamily="34" charset="0"/>
            </a:endParaRPr>
          </a:p>
          <a:p>
            <a:pPr marL="457200" indent="-457200" algn="l" rtl="0">
              <a:buSzPct val="80000"/>
              <a:buFontTx/>
              <a:buChar char="•"/>
              <a:defRPr/>
            </a:pPr>
            <a:r>
              <a:rPr lang="en-US" sz="2400">
                <a:solidFill>
                  <a:srgbClr val="003366"/>
                </a:solidFill>
                <a:latin typeface="Tahoma" pitchFamily="34" charset="0"/>
                <a:cs typeface="Arial" pitchFamily="34" charset="0"/>
              </a:rPr>
              <a:t>General Motors is acquiring 10% of its dealers.</a:t>
            </a:r>
          </a:p>
          <a:p>
            <a:pPr marL="457200" indent="-457200" algn="l" rtl="0">
              <a:defRPr/>
            </a:pPr>
            <a:endParaRPr lang="en-US" sz="2400">
              <a:solidFill>
                <a:srgbClr val="003366"/>
              </a:solidFill>
              <a:latin typeface="Tahoma" pitchFamily="34" charset="0"/>
              <a:cs typeface="Arial" pitchFamily="34" charset="0"/>
            </a:endParaRPr>
          </a:p>
          <a:p>
            <a:pPr marL="457200" indent="-457200" algn="l" rtl="0">
              <a:defRPr/>
            </a:pPr>
            <a:endParaRPr lang="en-US" sz="2400">
              <a:solidFill>
                <a:srgbClr val="003366"/>
              </a:solidFill>
              <a:latin typeface="Tahoma" pitchFamily="34" charset="0"/>
              <a:cs typeface="Arial" pitchFamily="34" charset="0"/>
            </a:endParaRPr>
          </a:p>
        </p:txBody>
      </p:sp>
      <p:sp>
        <p:nvSpPr>
          <p:cNvPr id="38922" name="Rectangle 10"/>
          <p:cNvSpPr>
            <a:spLocks noChangeArrowheads="1"/>
          </p:cNvSpPr>
          <p:nvPr/>
        </p:nvSpPr>
        <p:spPr bwMode="auto">
          <a:xfrm>
            <a:off x="762000" y="1752600"/>
            <a:ext cx="3048000" cy="1295400"/>
          </a:xfrm>
          <a:prstGeom prst="rect">
            <a:avLst/>
          </a:prstGeom>
          <a:noFill/>
          <a:ln w="9525">
            <a:noFill/>
            <a:miter lim="800000"/>
            <a:headEnd/>
            <a:tailEnd/>
          </a:ln>
          <a:effectLst/>
        </p:spPr>
        <p:txBody>
          <a:bodyPr lIns="92075" tIns="46038" rIns="92075" bIns="46038" anchor="ctr"/>
          <a:lstStyle/>
          <a:p>
            <a:pPr marL="342900" indent="-342900" algn="ctr" rtl="0">
              <a:defRPr/>
            </a:pPr>
            <a:r>
              <a:rPr lang="en-US" sz="3600" u="sng">
                <a:solidFill>
                  <a:srgbClr val="990000"/>
                </a:solidFill>
                <a:effectLst>
                  <a:outerShdw blurRad="38100" dist="38100" dir="2700000" algn="tl">
                    <a:srgbClr val="C0C0C0"/>
                  </a:outerShdw>
                </a:effectLst>
                <a:latin typeface="Tahoma" pitchFamily="34" charset="0"/>
                <a:cs typeface="Arial" pitchFamily="34" charset="0"/>
              </a:rPr>
              <a:t>Forward Integration</a:t>
            </a:r>
          </a:p>
        </p:txBody>
      </p:sp>
      <p:sp>
        <p:nvSpPr>
          <p:cNvPr id="17421" name="Oval 11"/>
          <p:cNvSpPr>
            <a:spLocks noChangeArrowheads="1"/>
          </p:cNvSpPr>
          <p:nvPr/>
        </p:nvSpPr>
        <p:spPr bwMode="auto">
          <a:xfrm>
            <a:off x="533400" y="1371600"/>
            <a:ext cx="3581400" cy="1905000"/>
          </a:xfrm>
          <a:prstGeom prst="ellipse">
            <a:avLst/>
          </a:prstGeom>
          <a:noFill/>
          <a:ln w="12700">
            <a:solidFill>
              <a:srgbClr val="800000"/>
            </a:solidFill>
            <a:round/>
            <a:headEnd/>
            <a:tailEnd/>
          </a:ln>
        </p:spPr>
        <p:txBody>
          <a:bodyPr wrap="none" anchor="ctr"/>
          <a:lstStyle/>
          <a:p>
            <a:endParaRPr lang="ar-SA"/>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barn(inHorizontal)">
                                      <p:cBhvr>
                                        <p:cTn id="7" dur="500"/>
                                        <p:tgtEl>
                                          <p:spTgt spid="38914"/>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38915"/>
                                        </p:tgtEl>
                                        <p:attrNameLst>
                                          <p:attrName>style.visibility</p:attrName>
                                        </p:attrNameLst>
                                      </p:cBhvr>
                                      <p:to>
                                        <p:strVal val="visible"/>
                                      </p:to>
                                    </p:set>
                                    <p:animEffect transition="in" filter="barn(inHorizontal)">
                                      <p:cBhvr>
                                        <p:cTn id="11" dur="500"/>
                                        <p:tgtEl>
                                          <p:spTgt spid="3891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38916"/>
                                        </p:tgtEl>
                                        <p:attrNameLst>
                                          <p:attrName>style.visibility</p:attrName>
                                        </p:attrNameLst>
                                      </p:cBhvr>
                                      <p:to>
                                        <p:strVal val="visible"/>
                                      </p:to>
                                    </p:set>
                                    <p:anim calcmode="lin" valueType="num">
                                      <p:cBhvr additive="base">
                                        <p:cTn id="16" dur="500" fill="hold"/>
                                        <p:tgtEl>
                                          <p:spTgt spid="38916"/>
                                        </p:tgtEl>
                                        <p:attrNameLst>
                                          <p:attrName>ppt_x</p:attrName>
                                        </p:attrNameLst>
                                      </p:cBhvr>
                                      <p:tavLst>
                                        <p:tav tm="0">
                                          <p:val>
                                            <p:strVal val="0-#ppt_w/2"/>
                                          </p:val>
                                        </p:tav>
                                        <p:tav tm="100000">
                                          <p:val>
                                            <p:strVal val="#ppt_x"/>
                                          </p:val>
                                        </p:tav>
                                      </p:tavLst>
                                    </p:anim>
                                    <p:anim calcmode="lin" valueType="num">
                                      <p:cBhvr additive="base">
                                        <p:cTn id="17" dur="500" fill="hold"/>
                                        <p:tgtEl>
                                          <p:spTgt spid="38916"/>
                                        </p:tgtEl>
                                        <p:attrNameLst>
                                          <p:attrName>ppt_y</p:attrName>
                                        </p:attrNameLst>
                                      </p:cBhvr>
                                      <p:tavLst>
                                        <p:tav tm="0">
                                          <p:val>
                                            <p:strVal val="#ppt_y"/>
                                          </p:val>
                                        </p:tav>
                                        <p:tav tm="100000">
                                          <p:val>
                                            <p:strVal val="#ppt_y"/>
                                          </p:val>
                                        </p:tav>
                                      </p:tavLst>
                                    </p:anim>
                                  </p:childTnLst>
                                </p:cTn>
                              </p:par>
                            </p:childTnLst>
                          </p:cTn>
                        </p:par>
                        <p:par>
                          <p:cTn id="18" fill="hold">
                            <p:stCondLst>
                              <p:cond delay="500"/>
                            </p:stCondLst>
                            <p:childTnLst>
                              <p:par>
                                <p:cTn id="19" presetID="2" presetClass="entr" presetSubtype="8" fill="hold" grpId="0" nodeType="afterEffect">
                                  <p:stCondLst>
                                    <p:cond delay="0"/>
                                  </p:stCondLst>
                                  <p:childTnLst>
                                    <p:set>
                                      <p:cBhvr>
                                        <p:cTn id="20" dur="1" fill="hold">
                                          <p:stCondLst>
                                            <p:cond delay="0"/>
                                          </p:stCondLst>
                                        </p:cTn>
                                        <p:tgtEl>
                                          <p:spTgt spid="38917">
                                            <p:txEl>
                                              <p:pRg st="0" end="0"/>
                                            </p:txEl>
                                          </p:spTgt>
                                        </p:tgtEl>
                                        <p:attrNameLst>
                                          <p:attrName>style.visibility</p:attrName>
                                        </p:attrNameLst>
                                      </p:cBhvr>
                                      <p:to>
                                        <p:strVal val="visible"/>
                                      </p:to>
                                    </p:set>
                                    <p:anim calcmode="lin" valueType="num">
                                      <p:cBhvr additive="base">
                                        <p:cTn id="21" dur="500" fill="hold"/>
                                        <p:tgtEl>
                                          <p:spTgt spid="38917">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8917">
                                            <p:txEl>
                                              <p:pRg st="0" end="0"/>
                                            </p:txEl>
                                          </p:spTgt>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2" presetClass="entr" presetSubtype="8" fill="hold" grpId="0" nodeType="afterEffect">
                                  <p:stCondLst>
                                    <p:cond delay="0"/>
                                  </p:stCondLst>
                                  <p:childTnLst>
                                    <p:set>
                                      <p:cBhvr>
                                        <p:cTn id="25" dur="1" fill="hold">
                                          <p:stCondLst>
                                            <p:cond delay="0"/>
                                          </p:stCondLst>
                                        </p:cTn>
                                        <p:tgtEl>
                                          <p:spTgt spid="38917">
                                            <p:txEl>
                                              <p:pRg st="2" end="2"/>
                                            </p:txEl>
                                          </p:spTgt>
                                        </p:tgtEl>
                                        <p:attrNameLst>
                                          <p:attrName>style.visibility</p:attrName>
                                        </p:attrNameLst>
                                      </p:cBhvr>
                                      <p:to>
                                        <p:strVal val="visible"/>
                                      </p:to>
                                    </p:set>
                                    <p:anim calcmode="lin" valueType="num">
                                      <p:cBhvr additive="base">
                                        <p:cTn id="26" dur="500" fill="hold"/>
                                        <p:tgtEl>
                                          <p:spTgt spid="38917">
                                            <p:txEl>
                                              <p:pRg st="2" end="2"/>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3891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nodePh="1">
                                  <p:stCondLst>
                                    <p:cond delay="0"/>
                                  </p:stCondLst>
                                  <p:endCondLst>
                                    <p:cond evt="begin" delay="0">
                                      <p:tn val="30"/>
                                    </p:cond>
                                  </p:endCondLst>
                                  <p:childTnLst>
                                    <p:set>
                                      <p:cBhvr>
                                        <p:cTn id="31" dur="1" fill="hold">
                                          <p:stCondLst>
                                            <p:cond delay="0"/>
                                          </p:stCondLst>
                                        </p:cTn>
                                        <p:tgtEl>
                                          <p:spTgt spid="38919">
                                            <p:txEl>
                                              <p:pRg st="0" end="0"/>
                                            </p:txEl>
                                          </p:spTgt>
                                        </p:tgtEl>
                                        <p:attrNameLst>
                                          <p:attrName>style.visibility</p:attrName>
                                        </p:attrNameLst>
                                      </p:cBhvr>
                                      <p:to>
                                        <p:strVal val="visible"/>
                                      </p:to>
                                    </p:set>
                                    <p:anim calcmode="lin" valueType="num">
                                      <p:cBhvr additive="base">
                                        <p:cTn id="32" dur="500" fill="hold"/>
                                        <p:tgtEl>
                                          <p:spTgt spid="38919">
                                            <p:txEl>
                                              <p:pRg st="0" end="0"/>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389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38920"/>
                                        </p:tgtEl>
                                        <p:attrNameLst>
                                          <p:attrName>style.visibility</p:attrName>
                                        </p:attrNameLst>
                                      </p:cBhvr>
                                      <p:to>
                                        <p:strVal val="visible"/>
                                      </p:to>
                                    </p:set>
                                    <p:anim calcmode="lin" valueType="num">
                                      <p:cBhvr additive="base">
                                        <p:cTn id="38" dur="500" fill="hold"/>
                                        <p:tgtEl>
                                          <p:spTgt spid="38920"/>
                                        </p:tgtEl>
                                        <p:attrNameLst>
                                          <p:attrName>ppt_x</p:attrName>
                                        </p:attrNameLst>
                                      </p:cBhvr>
                                      <p:tavLst>
                                        <p:tav tm="0">
                                          <p:val>
                                            <p:strVal val="0-#ppt_w/2"/>
                                          </p:val>
                                        </p:tav>
                                        <p:tav tm="100000">
                                          <p:val>
                                            <p:strVal val="#ppt_x"/>
                                          </p:val>
                                        </p:tav>
                                      </p:tavLst>
                                    </p:anim>
                                    <p:anim calcmode="lin" valueType="num">
                                      <p:cBhvr additive="base">
                                        <p:cTn id="39" dur="500" fill="hold"/>
                                        <p:tgtEl>
                                          <p:spTgt spid="38920"/>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 presetClass="entr" presetSubtype="8" fill="hold" grpId="0" nodeType="afterEffect">
                                  <p:stCondLst>
                                    <p:cond delay="0"/>
                                  </p:stCondLst>
                                  <p:childTnLst>
                                    <p:set>
                                      <p:cBhvr>
                                        <p:cTn id="42" dur="1" fill="hold">
                                          <p:stCondLst>
                                            <p:cond delay="0"/>
                                          </p:stCondLst>
                                        </p:cTn>
                                        <p:tgtEl>
                                          <p:spTgt spid="38921">
                                            <p:txEl>
                                              <p:pRg st="0" end="0"/>
                                            </p:txEl>
                                          </p:spTgt>
                                        </p:tgtEl>
                                        <p:attrNameLst>
                                          <p:attrName>style.visibility</p:attrName>
                                        </p:attrNameLst>
                                      </p:cBhvr>
                                      <p:to>
                                        <p:strVal val="visible"/>
                                      </p:to>
                                    </p:set>
                                    <p:anim calcmode="lin" valueType="num">
                                      <p:cBhvr additive="base">
                                        <p:cTn id="43" dur="500" fill="hold"/>
                                        <p:tgtEl>
                                          <p:spTgt spid="38921">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8921">
                                            <p:txEl>
                                              <p:pRg st="0" end="0"/>
                                            </p:txEl>
                                          </p:spTgt>
                                        </p:tgtEl>
                                        <p:attrNameLst>
                                          <p:attrName>ppt_y</p:attrName>
                                        </p:attrNameLst>
                                      </p:cBhvr>
                                      <p:tavLst>
                                        <p:tav tm="0">
                                          <p:val>
                                            <p:strVal val="#ppt_y"/>
                                          </p:val>
                                        </p:tav>
                                        <p:tav tm="100000">
                                          <p:val>
                                            <p:strVal val="#ppt_y"/>
                                          </p:val>
                                        </p:tav>
                                      </p:tavLst>
                                    </p:anim>
                                  </p:childTnLst>
                                </p:cTn>
                              </p:par>
                            </p:childTnLst>
                          </p:cTn>
                        </p:par>
                        <p:par>
                          <p:cTn id="45" fill="hold">
                            <p:stCondLst>
                              <p:cond delay="1000"/>
                            </p:stCondLst>
                            <p:childTnLst>
                              <p:par>
                                <p:cTn id="46" presetID="2" presetClass="entr" presetSubtype="8" fill="hold" grpId="0" nodeType="afterEffect">
                                  <p:stCondLst>
                                    <p:cond delay="0"/>
                                  </p:stCondLst>
                                  <p:childTnLst>
                                    <p:set>
                                      <p:cBhvr>
                                        <p:cTn id="47" dur="1" fill="hold">
                                          <p:stCondLst>
                                            <p:cond delay="0"/>
                                          </p:stCondLst>
                                        </p:cTn>
                                        <p:tgtEl>
                                          <p:spTgt spid="38921">
                                            <p:txEl>
                                              <p:pRg st="2" end="2"/>
                                            </p:txEl>
                                          </p:spTgt>
                                        </p:tgtEl>
                                        <p:attrNameLst>
                                          <p:attrName>style.visibility</p:attrName>
                                        </p:attrNameLst>
                                      </p:cBhvr>
                                      <p:to>
                                        <p:strVal val="visible"/>
                                      </p:to>
                                    </p:set>
                                    <p:anim calcmode="lin" valueType="num">
                                      <p:cBhvr additive="base">
                                        <p:cTn id="48" dur="500" fill="hold"/>
                                        <p:tgtEl>
                                          <p:spTgt spid="38921">
                                            <p:txEl>
                                              <p:pRg st="2" end="2"/>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3892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38922">
                                            <p:txEl>
                                              <p:pRg st="0" end="0"/>
                                            </p:txEl>
                                          </p:spTgt>
                                        </p:tgtEl>
                                        <p:attrNameLst>
                                          <p:attrName>style.visibility</p:attrName>
                                        </p:attrNameLst>
                                      </p:cBhvr>
                                      <p:to>
                                        <p:strVal val="visible"/>
                                      </p:to>
                                    </p:set>
                                    <p:anim calcmode="lin" valueType="num">
                                      <p:cBhvr additive="base">
                                        <p:cTn id="54" dur="500" fill="hold"/>
                                        <p:tgtEl>
                                          <p:spTgt spid="38922">
                                            <p:txEl>
                                              <p:pRg st="0" end="0"/>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3892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nimBg="1"/>
      <p:bldP spid="38915" grpId="0" autoUpdateAnimBg="0"/>
      <p:bldP spid="38917" grpId="0" build="p" autoUpdateAnimBg="0" advAuto="0"/>
      <p:bldP spid="38919" grpId="0" build="p" autoUpdateAnimBg="0"/>
      <p:bldP spid="38921" grpId="0" build="p" autoUpdateAnimBg="0" advAuto="0"/>
      <p:bldP spid="38922"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7388" y="153988"/>
            <a:ext cx="7769225" cy="776287"/>
          </a:xfrm>
          <a:gradFill rotWithShape="0">
            <a:gsLst>
              <a:gs pos="0">
                <a:srgbClr val="DBCBC7"/>
              </a:gs>
              <a:gs pos="100000">
                <a:srgbClr val="E6DAD8"/>
              </a:gs>
            </a:gsLst>
            <a:path path="shape">
              <a:fillToRect l="50000" t="50000" r="50000" b="50000"/>
            </a:path>
          </a:gradFill>
          <a:ln w="12700" cap="flat">
            <a:solidFill>
              <a:srgbClr val="800000"/>
            </a:solidFill>
          </a:ln>
        </p:spPr>
        <p:txBody>
          <a:bodyPr lIns="92075" tIns="46038" rIns="92075" bIns="46038"/>
          <a:lstStyle/>
          <a:p>
            <a:pPr eaLnBrk="1" hangingPunct="1"/>
            <a:r>
              <a:rPr lang="en-US" smtClean="0">
                <a:solidFill>
                  <a:srgbClr val="800000"/>
                </a:solidFill>
                <a:cs typeface="Times New Roman" pitchFamily="18" charset="0"/>
              </a:rPr>
              <a:t>Strategies in Action</a:t>
            </a:r>
          </a:p>
        </p:txBody>
      </p:sp>
      <p:sp>
        <p:nvSpPr>
          <p:cNvPr id="40963" name="Rectangle 3"/>
          <p:cNvSpPr>
            <a:spLocks noGrp="1" noChangeArrowheads="1"/>
          </p:cNvSpPr>
          <p:nvPr>
            <p:ph idx="1"/>
          </p:nvPr>
        </p:nvSpPr>
        <p:spPr>
          <a:xfrm>
            <a:off x="534988" y="1525588"/>
            <a:ext cx="8074025" cy="4568825"/>
          </a:xfrm>
          <a:solidFill>
            <a:srgbClr val="DBCBC7"/>
          </a:solidFill>
          <a:ln w="12700" cap="flat">
            <a:solidFill>
              <a:srgbClr val="800000"/>
            </a:solidFill>
          </a:ln>
        </p:spPr>
        <p:txBody>
          <a:bodyPr lIns="92075" tIns="46038" rIns="92075" bIns="46038" rtlCol="1">
            <a:normAutofit/>
          </a:bodyPr>
          <a:lstStyle/>
          <a:p>
            <a:pPr algn="ctr" eaLnBrk="1" fontAlgn="auto" hangingPunct="1">
              <a:spcAft>
                <a:spcPts val="0"/>
              </a:spcAft>
              <a:buFont typeface="Wingdings" pitchFamily="2" charset="2"/>
              <a:buNone/>
              <a:defRPr/>
            </a:pPr>
            <a:r>
              <a:rPr lang="en-US" sz="2600" smtClean="0">
                <a:solidFill>
                  <a:srgbClr val="003366"/>
                </a:solidFill>
                <a:effectLst>
                  <a:outerShdw blurRad="38100" dist="38100" dir="2700000" algn="tl">
                    <a:srgbClr val="000000"/>
                  </a:outerShdw>
                </a:effectLst>
              </a:rPr>
              <a:t>Guidelines for Forward Integration</a:t>
            </a:r>
          </a:p>
          <a:p>
            <a:pPr algn="ctr" eaLnBrk="1" fontAlgn="auto" hangingPunct="1">
              <a:spcAft>
                <a:spcPts val="0"/>
              </a:spcAft>
              <a:buFont typeface="Wingdings" pitchFamily="2" charset="2"/>
              <a:buNone/>
              <a:defRPr/>
            </a:pPr>
            <a:endParaRPr lang="en-US" sz="2100" smtClean="0">
              <a:solidFill>
                <a:srgbClr val="003366"/>
              </a:solidFill>
            </a:endParaRPr>
          </a:p>
          <a:p>
            <a:pPr lvl="1" algn="l" rtl="0" eaLnBrk="1" fontAlgn="auto" hangingPunct="1">
              <a:spcAft>
                <a:spcPts val="0"/>
              </a:spcAft>
              <a:buSzPct val="80000"/>
              <a:buFont typeface="Wingdings" pitchFamily="2" charset="2"/>
              <a:buChar char="ü"/>
              <a:defRPr/>
            </a:pPr>
            <a:r>
              <a:rPr lang="en-US" sz="2200" smtClean="0">
                <a:solidFill>
                  <a:srgbClr val="003366"/>
                </a:solidFill>
              </a:rPr>
              <a:t>Present distributors are expensive, unreliable, or incapable of meeting firm</a:t>
            </a:r>
            <a:r>
              <a:rPr lang="en-US" sz="2200" smtClean="0">
                <a:solidFill>
                  <a:srgbClr val="003366"/>
                </a:solidFill>
                <a:latin typeface="Arial"/>
              </a:rPr>
              <a:t>’</a:t>
            </a:r>
            <a:r>
              <a:rPr lang="en-US" sz="2200" smtClean="0">
                <a:solidFill>
                  <a:srgbClr val="003366"/>
                </a:solidFill>
              </a:rPr>
              <a:t>s needs</a:t>
            </a:r>
          </a:p>
          <a:p>
            <a:pPr lvl="1" algn="l" rtl="0" eaLnBrk="1" fontAlgn="auto" hangingPunct="1">
              <a:spcAft>
                <a:spcPts val="0"/>
              </a:spcAft>
              <a:buSzPct val="80000"/>
              <a:buFont typeface="Wingdings" pitchFamily="2" charset="2"/>
              <a:buChar char="ü"/>
              <a:defRPr/>
            </a:pPr>
            <a:r>
              <a:rPr lang="en-US" sz="2200" smtClean="0">
                <a:solidFill>
                  <a:srgbClr val="003366"/>
                </a:solidFill>
              </a:rPr>
              <a:t>Availability of quality distributors is limited</a:t>
            </a:r>
          </a:p>
          <a:p>
            <a:pPr lvl="1" algn="l" rtl="0" eaLnBrk="1" fontAlgn="auto" hangingPunct="1">
              <a:spcAft>
                <a:spcPts val="0"/>
              </a:spcAft>
              <a:buSzPct val="80000"/>
              <a:buFont typeface="Wingdings" pitchFamily="2" charset="2"/>
              <a:buChar char="ü"/>
              <a:defRPr/>
            </a:pPr>
            <a:r>
              <a:rPr lang="en-US" sz="2200" smtClean="0">
                <a:solidFill>
                  <a:srgbClr val="003366"/>
                </a:solidFill>
              </a:rPr>
              <a:t>When firm competes in an industry that is expected to grow markedly</a:t>
            </a:r>
          </a:p>
          <a:p>
            <a:pPr lvl="1" algn="l" rtl="0" eaLnBrk="1" fontAlgn="auto" hangingPunct="1">
              <a:spcAft>
                <a:spcPts val="0"/>
              </a:spcAft>
              <a:buSzPct val="80000"/>
              <a:buFont typeface="Wingdings" pitchFamily="2" charset="2"/>
              <a:buChar char="ü"/>
              <a:defRPr/>
            </a:pPr>
            <a:r>
              <a:rPr lang="en-US" sz="2200" smtClean="0">
                <a:solidFill>
                  <a:srgbClr val="003366"/>
                </a:solidFill>
              </a:rPr>
              <a:t>Advantages of stable production are high</a:t>
            </a:r>
          </a:p>
          <a:p>
            <a:pPr lvl="1" algn="l" rtl="0" eaLnBrk="1" fontAlgn="auto" hangingPunct="1">
              <a:spcAft>
                <a:spcPts val="0"/>
              </a:spcAft>
              <a:buSzPct val="80000"/>
              <a:buFont typeface="Wingdings" pitchFamily="2" charset="2"/>
              <a:buChar char="ü"/>
              <a:defRPr/>
            </a:pPr>
            <a:r>
              <a:rPr lang="en-US" sz="2200" smtClean="0">
                <a:solidFill>
                  <a:srgbClr val="003366"/>
                </a:solidFill>
              </a:rPr>
              <a:t>Present distributor have high profit margins</a:t>
            </a:r>
          </a:p>
        </p:txBody>
      </p:sp>
      <p:sp>
        <p:nvSpPr>
          <p:cNvPr id="11266" name="Slide Number Placeholder 5"/>
          <p:cNvSpPr>
            <a:spLocks noGrp="1"/>
          </p:cNvSpPr>
          <p:nvPr>
            <p:ph type="sldNum" sz="quarter" idx="12"/>
          </p:nvPr>
        </p:nvSpPr>
        <p:spPr/>
        <p:txBody>
          <a:bodyPr/>
          <a:lstStyle/>
          <a:p>
            <a:pPr>
              <a:defRPr/>
            </a:pPr>
            <a:fld id="{8DAE20FE-ED3A-456F-AD0D-98F773284D7D}" type="slidenum">
              <a:rPr lang="ar-SA"/>
              <a:pPr>
                <a:defRPr/>
              </a:pPr>
              <a:t>15</a:t>
            </a:fld>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additive="base">
                                        <p:cTn id="7" dur="500" fill="hold"/>
                                        <p:tgtEl>
                                          <p:spTgt spid="409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63">
                                            <p:txEl>
                                              <p:pRg st="2" end="2"/>
                                            </p:txEl>
                                          </p:spTgt>
                                        </p:tgtEl>
                                        <p:attrNameLst>
                                          <p:attrName>style.visibility</p:attrName>
                                        </p:attrNameLst>
                                      </p:cBhvr>
                                      <p:to>
                                        <p:strVal val="visible"/>
                                      </p:to>
                                    </p:set>
                                    <p:anim calcmode="lin" valueType="num">
                                      <p:cBhvr additive="base">
                                        <p:cTn id="13" dur="500" fill="hold"/>
                                        <p:tgtEl>
                                          <p:spTgt spid="4096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anim calcmode="lin" valueType="num">
                                      <p:cBhvr additive="base">
                                        <p:cTn id="19" dur="500" fill="hold"/>
                                        <p:tgtEl>
                                          <p:spTgt spid="4096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63">
                                            <p:txEl>
                                              <p:pRg st="4" end="4"/>
                                            </p:txEl>
                                          </p:spTgt>
                                        </p:tgtEl>
                                        <p:attrNameLst>
                                          <p:attrName>style.visibility</p:attrName>
                                        </p:attrNameLst>
                                      </p:cBhvr>
                                      <p:to>
                                        <p:strVal val="visible"/>
                                      </p:to>
                                    </p:set>
                                    <p:anim calcmode="lin" valueType="num">
                                      <p:cBhvr additive="base">
                                        <p:cTn id="25" dur="500" fill="hold"/>
                                        <p:tgtEl>
                                          <p:spTgt spid="4096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63">
                                            <p:txEl>
                                              <p:pRg st="5" end="5"/>
                                            </p:txEl>
                                          </p:spTgt>
                                        </p:tgtEl>
                                        <p:attrNameLst>
                                          <p:attrName>style.visibility</p:attrName>
                                        </p:attrNameLst>
                                      </p:cBhvr>
                                      <p:to>
                                        <p:strVal val="visible"/>
                                      </p:to>
                                    </p:set>
                                    <p:anim calcmode="lin" valueType="num">
                                      <p:cBhvr additive="base">
                                        <p:cTn id="31" dur="500" fill="hold"/>
                                        <p:tgtEl>
                                          <p:spTgt spid="4096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63">
                                            <p:txEl>
                                              <p:pRg st="6" end="6"/>
                                            </p:txEl>
                                          </p:spTgt>
                                        </p:tgtEl>
                                        <p:attrNameLst>
                                          <p:attrName>style.visibility</p:attrName>
                                        </p:attrNameLst>
                                      </p:cBhvr>
                                      <p:to>
                                        <p:strVal val="visible"/>
                                      </p:to>
                                    </p:set>
                                    <p:anim calcmode="lin" valueType="num">
                                      <p:cBhvr additive="base">
                                        <p:cTn id="37" dur="500" fill="hold"/>
                                        <p:tgtEl>
                                          <p:spTgt spid="4096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6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12"/>
          <p:cNvSpPr>
            <a:spLocks noGrp="1"/>
          </p:cNvSpPr>
          <p:nvPr>
            <p:ph type="ftr" sz="quarter" idx="11"/>
          </p:nvPr>
        </p:nvSpPr>
        <p:spPr/>
        <p:txBody>
          <a:bodyPr/>
          <a:lstStyle/>
          <a:p>
            <a:pPr>
              <a:defRPr/>
            </a:pPr>
            <a:r>
              <a:rPr lang="es-ES"/>
              <a:t>Prof. Dr. Majed El-Farra 2009</a:t>
            </a:r>
            <a:endParaRPr lang="en-US"/>
          </a:p>
        </p:txBody>
      </p:sp>
      <p:sp>
        <p:nvSpPr>
          <p:cNvPr id="12290" name="Slide Number Placeholder 5"/>
          <p:cNvSpPr>
            <a:spLocks noGrp="1"/>
          </p:cNvSpPr>
          <p:nvPr>
            <p:ph type="sldNum" sz="quarter" idx="12"/>
          </p:nvPr>
        </p:nvSpPr>
        <p:spPr/>
        <p:txBody>
          <a:bodyPr/>
          <a:lstStyle/>
          <a:p>
            <a:pPr>
              <a:defRPr/>
            </a:pPr>
            <a:fld id="{EF7A4C6D-8086-401B-B8BC-7A030987573A}" type="slidenum">
              <a:rPr lang="ar-SA"/>
              <a:pPr>
                <a:defRPr/>
              </a:pPr>
              <a:t>16</a:t>
            </a:fld>
            <a:endParaRPr lang="en-US"/>
          </a:p>
        </p:txBody>
      </p:sp>
      <p:sp>
        <p:nvSpPr>
          <p:cNvPr id="43010" name="Rectangle 2"/>
          <p:cNvSpPr>
            <a:spLocks noChangeArrowheads="1"/>
          </p:cNvSpPr>
          <p:nvPr/>
        </p:nvSpPr>
        <p:spPr bwMode="auto">
          <a:xfrm>
            <a:off x="838200" y="228600"/>
            <a:ext cx="7769225" cy="758825"/>
          </a:xfrm>
          <a:prstGeom prst="rect">
            <a:avLst/>
          </a:prstGeom>
          <a:gradFill rotWithShape="0">
            <a:gsLst>
              <a:gs pos="0">
                <a:srgbClr val="DBCBC7"/>
              </a:gs>
              <a:gs pos="100000">
                <a:srgbClr val="E6DAD8"/>
              </a:gs>
            </a:gsLst>
            <a:path path="shape">
              <a:fillToRect l="50000" t="50000" r="50000" b="50000"/>
            </a:path>
          </a:gradFill>
          <a:ln w="12700">
            <a:solidFill>
              <a:srgbClr val="800000"/>
            </a:solidFill>
            <a:miter lim="800000"/>
            <a:headEnd/>
            <a:tailEnd/>
          </a:ln>
        </p:spPr>
        <p:txBody>
          <a:bodyPr wrap="none" anchor="ctr"/>
          <a:lstStyle/>
          <a:p>
            <a:endParaRPr lang="ar-SA"/>
          </a:p>
        </p:txBody>
      </p:sp>
      <p:sp>
        <p:nvSpPr>
          <p:cNvPr id="43011" name="Rectangle 3"/>
          <p:cNvSpPr>
            <a:spLocks noChangeArrowheads="1"/>
          </p:cNvSpPr>
          <p:nvPr/>
        </p:nvSpPr>
        <p:spPr bwMode="auto">
          <a:xfrm>
            <a:off x="935038" y="203200"/>
            <a:ext cx="7578725" cy="776288"/>
          </a:xfrm>
          <a:prstGeom prst="rect">
            <a:avLst/>
          </a:prstGeom>
          <a:noFill/>
          <a:ln w="9525">
            <a:noFill/>
            <a:miter lim="800000"/>
            <a:headEnd/>
            <a:tailEnd/>
          </a:ln>
          <a:effectLst/>
        </p:spPr>
        <p:txBody>
          <a:bodyPr lIns="92075" tIns="46038" rIns="92075" bIns="46038" anchor="ctr"/>
          <a:lstStyle/>
          <a:p>
            <a:pPr algn="ctr" rtl="0">
              <a:defRPr/>
            </a:pPr>
            <a:r>
              <a:rPr lang="en-US" sz="4400" b="1">
                <a:solidFill>
                  <a:srgbClr val="800000"/>
                </a:solidFill>
                <a:effectLst>
                  <a:outerShdw blurRad="38100" dist="38100" dir="2700000" algn="tl">
                    <a:srgbClr val="C0C0C0"/>
                  </a:outerShdw>
                </a:effectLst>
                <a:latin typeface="Tahoma" pitchFamily="34" charset="0"/>
                <a:cs typeface="Arial" pitchFamily="34" charset="0"/>
              </a:rPr>
              <a:t>Strategies in Action</a:t>
            </a:r>
          </a:p>
        </p:txBody>
      </p:sp>
      <p:pic>
        <p:nvPicPr>
          <p:cNvPr id="43012" name="Picture 4"/>
          <p:cNvPicPr>
            <a:picLocks noChangeArrowheads="1"/>
          </p:cNvPicPr>
          <p:nvPr/>
        </p:nvPicPr>
        <p:blipFill>
          <a:blip r:embed="rId4" cstate="print"/>
          <a:srcRect/>
          <a:stretch>
            <a:fillRect/>
          </a:stretch>
        </p:blipFill>
        <p:spPr bwMode="auto">
          <a:xfrm>
            <a:off x="112713" y="3211513"/>
            <a:ext cx="3228975" cy="3051175"/>
          </a:xfrm>
          <a:prstGeom prst="rect">
            <a:avLst/>
          </a:prstGeom>
          <a:noFill/>
          <a:ln w="9525">
            <a:noFill/>
            <a:miter lim="800000"/>
            <a:headEnd/>
            <a:tailEnd/>
          </a:ln>
        </p:spPr>
      </p:pic>
      <p:sp>
        <p:nvSpPr>
          <p:cNvPr id="43013" name="Rectangle 5"/>
          <p:cNvSpPr>
            <a:spLocks noChangeArrowheads="1"/>
          </p:cNvSpPr>
          <p:nvPr/>
        </p:nvSpPr>
        <p:spPr bwMode="auto">
          <a:xfrm>
            <a:off x="244475" y="3322638"/>
            <a:ext cx="2863850" cy="2727325"/>
          </a:xfrm>
          <a:prstGeom prst="rect">
            <a:avLst/>
          </a:prstGeom>
          <a:noFill/>
          <a:ln w="9525">
            <a:noFill/>
            <a:miter lim="800000"/>
            <a:headEnd/>
            <a:tailEnd/>
          </a:ln>
          <a:effectLst/>
        </p:spPr>
        <p:txBody>
          <a:bodyPr lIns="92075" tIns="46038" rIns="92075" bIns="46038" anchor="ctr"/>
          <a:lstStyle/>
          <a:p>
            <a:pPr marL="342900" indent="-342900" algn="l" rtl="0">
              <a:defRPr/>
            </a:pPr>
            <a:r>
              <a:rPr lang="en-US" sz="2800" u="sng">
                <a:solidFill>
                  <a:srgbClr val="003366"/>
                </a:solidFill>
                <a:effectLst>
                  <a:outerShdw blurRad="38100" dist="38100" dir="2700000" algn="tl">
                    <a:srgbClr val="C0C0C0"/>
                  </a:outerShdw>
                </a:effectLst>
                <a:latin typeface="Tahoma" pitchFamily="34" charset="0"/>
                <a:cs typeface="Arial" pitchFamily="34" charset="0"/>
              </a:rPr>
              <a:t>Defined</a:t>
            </a:r>
          </a:p>
          <a:p>
            <a:pPr marL="342900" indent="-342900" algn="ctr" rtl="0">
              <a:defRPr/>
            </a:pPr>
            <a:endParaRPr lang="en-US" sz="2400" u="sng">
              <a:solidFill>
                <a:srgbClr val="003366"/>
              </a:solidFill>
              <a:effectLst>
                <a:outerShdw blurRad="38100" dist="38100" dir="2700000" algn="tl">
                  <a:srgbClr val="C0C0C0"/>
                </a:outerShdw>
              </a:effectLst>
              <a:latin typeface="Tahoma" pitchFamily="34" charset="0"/>
              <a:cs typeface="Arial" pitchFamily="34" charset="0"/>
            </a:endParaRPr>
          </a:p>
          <a:p>
            <a:pPr marL="342900" indent="-342900" algn="l" rtl="0">
              <a:buSzPct val="80000"/>
              <a:buFontTx/>
              <a:buChar char="•"/>
              <a:defRPr/>
            </a:pPr>
            <a:r>
              <a:rPr lang="en-US" sz="2400">
                <a:solidFill>
                  <a:srgbClr val="003366"/>
                </a:solidFill>
                <a:latin typeface="Tahoma" pitchFamily="34" charset="0"/>
                <a:cs typeface="Arial" pitchFamily="34" charset="0"/>
              </a:rPr>
              <a:t>Seeking ownership or increased control of a firm’s suppliers</a:t>
            </a:r>
          </a:p>
        </p:txBody>
      </p:sp>
      <p:sp>
        <p:nvSpPr>
          <p:cNvPr id="19464" name="Line 6"/>
          <p:cNvSpPr>
            <a:spLocks noChangeShapeType="1"/>
          </p:cNvSpPr>
          <p:nvPr/>
        </p:nvSpPr>
        <p:spPr bwMode="auto">
          <a:xfrm>
            <a:off x="3279775" y="3962400"/>
            <a:ext cx="1520825" cy="0"/>
          </a:xfrm>
          <a:prstGeom prst="line">
            <a:avLst/>
          </a:prstGeom>
          <a:noFill/>
          <a:ln w="57150" cmpd="tri">
            <a:solidFill>
              <a:srgbClr val="993300"/>
            </a:solidFill>
            <a:prstDash val="dash"/>
            <a:round/>
            <a:headEnd type="none" w="sm" len="sm"/>
            <a:tailEnd type="stealth" w="med" len="med"/>
          </a:ln>
        </p:spPr>
        <p:txBody>
          <a:bodyPr/>
          <a:lstStyle/>
          <a:p>
            <a:endParaRPr lang="en-US"/>
          </a:p>
        </p:txBody>
      </p:sp>
      <p:sp>
        <p:nvSpPr>
          <p:cNvPr id="43015" name="Rectangle 7"/>
          <p:cNvSpPr>
            <a:spLocks noChangeArrowheads="1"/>
          </p:cNvSpPr>
          <p:nvPr/>
        </p:nvSpPr>
        <p:spPr bwMode="auto">
          <a:xfrm>
            <a:off x="381000" y="1447800"/>
            <a:ext cx="2133600" cy="762000"/>
          </a:xfrm>
          <a:prstGeom prst="rect">
            <a:avLst/>
          </a:prstGeom>
          <a:noFill/>
          <a:ln w="9525">
            <a:noFill/>
            <a:miter lim="800000"/>
            <a:headEnd/>
            <a:tailEnd/>
          </a:ln>
        </p:spPr>
        <p:txBody>
          <a:bodyPr lIns="92075" tIns="46038" rIns="92075" bIns="46038" anchor="ctr" anchorCtr="1"/>
          <a:lstStyle/>
          <a:p>
            <a:pPr marL="342900" indent="-342900" algn="ctr" rtl="0"/>
            <a:endParaRPr lang="en-US" sz="2400">
              <a:latin typeface="Times New Roman" pitchFamily="18" charset="0"/>
            </a:endParaRPr>
          </a:p>
        </p:txBody>
      </p:sp>
      <p:pic>
        <p:nvPicPr>
          <p:cNvPr id="43016" name="Picture 8"/>
          <p:cNvPicPr>
            <a:picLocks noChangeArrowheads="1"/>
          </p:cNvPicPr>
          <p:nvPr/>
        </p:nvPicPr>
        <p:blipFill>
          <a:blip r:embed="rId5" cstate="print"/>
          <a:srcRect/>
          <a:stretch>
            <a:fillRect/>
          </a:stretch>
        </p:blipFill>
        <p:spPr bwMode="auto">
          <a:xfrm>
            <a:off x="4800600" y="1219200"/>
            <a:ext cx="3990975" cy="5032375"/>
          </a:xfrm>
          <a:prstGeom prst="rect">
            <a:avLst/>
          </a:prstGeom>
          <a:noFill/>
          <a:ln w="9525">
            <a:noFill/>
            <a:miter lim="800000"/>
            <a:headEnd/>
            <a:tailEnd/>
          </a:ln>
        </p:spPr>
      </p:pic>
      <p:sp>
        <p:nvSpPr>
          <p:cNvPr id="43017" name="Rectangle 9"/>
          <p:cNvSpPr>
            <a:spLocks noChangeArrowheads="1"/>
          </p:cNvSpPr>
          <p:nvPr/>
        </p:nvSpPr>
        <p:spPr bwMode="auto">
          <a:xfrm>
            <a:off x="4968875" y="1295400"/>
            <a:ext cx="3625850" cy="4602163"/>
          </a:xfrm>
          <a:prstGeom prst="rect">
            <a:avLst/>
          </a:prstGeom>
          <a:noFill/>
          <a:ln w="9525">
            <a:noFill/>
            <a:miter lim="800000"/>
            <a:headEnd/>
            <a:tailEnd/>
          </a:ln>
          <a:effectLst/>
        </p:spPr>
        <p:txBody>
          <a:bodyPr lIns="92075" tIns="46038" rIns="92075" bIns="46038" anchor="ctr" anchorCtr="1"/>
          <a:lstStyle/>
          <a:p>
            <a:pPr marL="457200" indent="-457200" algn="l" rtl="0">
              <a:defRPr/>
            </a:pPr>
            <a:r>
              <a:rPr lang="en-US" sz="2800" u="sng" dirty="0">
                <a:solidFill>
                  <a:srgbClr val="003366"/>
                </a:solidFill>
                <a:effectLst>
                  <a:outerShdw blurRad="38100" dist="38100" dir="2700000" algn="tl">
                    <a:srgbClr val="C0C0C0"/>
                  </a:outerShdw>
                </a:effectLst>
                <a:latin typeface="Tahoma" pitchFamily="34" charset="0"/>
                <a:cs typeface="Arial" pitchFamily="34" charset="0"/>
              </a:rPr>
              <a:t>Example</a:t>
            </a:r>
          </a:p>
          <a:p>
            <a:pPr marL="457200" indent="-457200" algn="l" rtl="0">
              <a:defRPr/>
            </a:pPr>
            <a:endParaRPr lang="en-US" sz="2800" b="1" dirty="0">
              <a:solidFill>
                <a:srgbClr val="003366"/>
              </a:solidFill>
              <a:latin typeface="Tahoma" pitchFamily="34" charset="0"/>
              <a:cs typeface="Arial" pitchFamily="34" charset="0"/>
            </a:endParaRPr>
          </a:p>
          <a:p>
            <a:pPr marL="457200" indent="-457200" algn="l" rtl="0">
              <a:buSzPct val="80000"/>
              <a:buFontTx/>
              <a:buChar char="•"/>
              <a:defRPr/>
            </a:pPr>
            <a:r>
              <a:rPr lang="en-US" sz="2400" dirty="0" err="1" smtClean="0">
                <a:solidFill>
                  <a:srgbClr val="003366"/>
                </a:solidFill>
                <a:latin typeface="Tahoma" pitchFamily="34" charset="0"/>
                <a:cs typeface="Arial" pitchFamily="34" charset="0"/>
              </a:rPr>
              <a:t>Shemu</a:t>
            </a:r>
            <a:r>
              <a:rPr lang="en-US" sz="2400" dirty="0" smtClean="0">
                <a:solidFill>
                  <a:srgbClr val="003366"/>
                </a:solidFill>
                <a:latin typeface="Tahoma" pitchFamily="34" charset="0"/>
                <a:cs typeface="Arial" pitchFamily="34" charset="0"/>
              </a:rPr>
              <a:t>  </a:t>
            </a:r>
            <a:r>
              <a:rPr lang="en-US" sz="2400" dirty="0">
                <a:solidFill>
                  <a:srgbClr val="003366"/>
                </a:solidFill>
                <a:latin typeface="Tahoma" pitchFamily="34" charset="0"/>
                <a:cs typeface="Arial" pitchFamily="34" charset="0"/>
              </a:rPr>
              <a:t>acquired a </a:t>
            </a:r>
            <a:r>
              <a:rPr lang="en-US" sz="2400" dirty="0" smtClean="0">
                <a:solidFill>
                  <a:srgbClr val="003366"/>
                </a:solidFill>
                <a:latin typeface="Tahoma" pitchFamily="34" charset="0"/>
                <a:cs typeface="Arial" pitchFamily="34" charset="0"/>
              </a:rPr>
              <a:t>Plastic </a:t>
            </a:r>
            <a:r>
              <a:rPr lang="en-US" sz="2400" dirty="0">
                <a:solidFill>
                  <a:srgbClr val="003366"/>
                </a:solidFill>
                <a:latin typeface="Tahoma" pitchFamily="34" charset="0"/>
                <a:cs typeface="Arial" pitchFamily="34" charset="0"/>
              </a:rPr>
              <a:t>manufacturer.</a:t>
            </a:r>
          </a:p>
          <a:p>
            <a:pPr marL="457200" indent="-457200" algn="l" rtl="0">
              <a:defRPr/>
            </a:pPr>
            <a:endParaRPr lang="en-US" sz="2400" dirty="0">
              <a:solidFill>
                <a:srgbClr val="003366"/>
              </a:solidFill>
              <a:latin typeface="Tahoma" pitchFamily="34" charset="0"/>
              <a:cs typeface="Arial" pitchFamily="34" charset="0"/>
            </a:endParaRPr>
          </a:p>
          <a:p>
            <a:pPr marL="457200" indent="-457200" algn="l" rtl="0">
              <a:defRPr/>
            </a:pPr>
            <a:endParaRPr lang="en-US" sz="2400" dirty="0">
              <a:solidFill>
                <a:srgbClr val="003366"/>
              </a:solidFill>
              <a:latin typeface="Tahoma" pitchFamily="34" charset="0"/>
              <a:cs typeface="Arial" pitchFamily="34" charset="0"/>
            </a:endParaRPr>
          </a:p>
        </p:txBody>
      </p:sp>
      <p:sp>
        <p:nvSpPr>
          <p:cNvPr id="43018" name="Rectangle 10"/>
          <p:cNvSpPr>
            <a:spLocks noChangeArrowheads="1"/>
          </p:cNvSpPr>
          <p:nvPr/>
        </p:nvSpPr>
        <p:spPr bwMode="auto">
          <a:xfrm>
            <a:off x="685800" y="1371600"/>
            <a:ext cx="3048000" cy="1295400"/>
          </a:xfrm>
          <a:prstGeom prst="rect">
            <a:avLst/>
          </a:prstGeom>
          <a:noFill/>
          <a:ln w="9525">
            <a:noFill/>
            <a:miter lim="800000"/>
            <a:headEnd/>
            <a:tailEnd/>
          </a:ln>
          <a:effectLst/>
        </p:spPr>
        <p:txBody>
          <a:bodyPr lIns="92075" tIns="46038" rIns="92075" bIns="46038" anchor="ctr"/>
          <a:lstStyle/>
          <a:p>
            <a:pPr marL="342900" indent="-342900" algn="ctr" rtl="0">
              <a:defRPr/>
            </a:pPr>
            <a:r>
              <a:rPr lang="en-US" sz="3600" u="sng">
                <a:solidFill>
                  <a:srgbClr val="990000"/>
                </a:solidFill>
                <a:effectLst>
                  <a:outerShdw blurRad="38100" dist="38100" dir="2700000" algn="tl">
                    <a:srgbClr val="C0C0C0"/>
                  </a:outerShdw>
                </a:effectLst>
                <a:latin typeface="Tahoma" pitchFamily="34" charset="0"/>
                <a:cs typeface="Arial" pitchFamily="34" charset="0"/>
              </a:rPr>
              <a:t>Backward Integration</a:t>
            </a:r>
          </a:p>
        </p:txBody>
      </p:sp>
      <p:sp>
        <p:nvSpPr>
          <p:cNvPr id="19469" name="Oval 11"/>
          <p:cNvSpPr>
            <a:spLocks noChangeArrowheads="1"/>
          </p:cNvSpPr>
          <p:nvPr/>
        </p:nvSpPr>
        <p:spPr bwMode="auto">
          <a:xfrm>
            <a:off x="457200" y="1143000"/>
            <a:ext cx="3581400" cy="1905000"/>
          </a:xfrm>
          <a:prstGeom prst="ellipse">
            <a:avLst/>
          </a:prstGeom>
          <a:noFill/>
          <a:ln w="12700">
            <a:solidFill>
              <a:srgbClr val="800000"/>
            </a:solidFill>
            <a:round/>
            <a:headEnd/>
            <a:tailEnd/>
          </a:ln>
        </p:spPr>
        <p:txBody>
          <a:bodyPr wrap="none" anchor="ctr"/>
          <a:lstStyle/>
          <a:p>
            <a:endParaRPr lang="ar-SA"/>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barn(inHorizontal)">
                                      <p:cBhvr>
                                        <p:cTn id="7" dur="500"/>
                                        <p:tgtEl>
                                          <p:spTgt spid="43010"/>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43011"/>
                                        </p:tgtEl>
                                        <p:attrNameLst>
                                          <p:attrName>style.visibility</p:attrName>
                                        </p:attrNameLst>
                                      </p:cBhvr>
                                      <p:to>
                                        <p:strVal val="visible"/>
                                      </p:to>
                                    </p:set>
                                    <p:animEffect transition="in" filter="barn(inHorizontal)">
                                      <p:cBhvr>
                                        <p:cTn id="11" dur="500"/>
                                        <p:tgtEl>
                                          <p:spTgt spid="43011"/>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43012"/>
                                        </p:tgtEl>
                                        <p:attrNameLst>
                                          <p:attrName>style.visibility</p:attrName>
                                        </p:attrNameLst>
                                      </p:cBhvr>
                                      <p:to>
                                        <p:strVal val="visible"/>
                                      </p:to>
                                    </p:set>
                                    <p:anim calcmode="lin" valueType="num">
                                      <p:cBhvr additive="base">
                                        <p:cTn id="16" dur="500" fill="hold"/>
                                        <p:tgtEl>
                                          <p:spTgt spid="43012"/>
                                        </p:tgtEl>
                                        <p:attrNameLst>
                                          <p:attrName>ppt_x</p:attrName>
                                        </p:attrNameLst>
                                      </p:cBhvr>
                                      <p:tavLst>
                                        <p:tav tm="0">
                                          <p:val>
                                            <p:strVal val="0-#ppt_w/2"/>
                                          </p:val>
                                        </p:tav>
                                        <p:tav tm="100000">
                                          <p:val>
                                            <p:strVal val="#ppt_x"/>
                                          </p:val>
                                        </p:tav>
                                      </p:tavLst>
                                    </p:anim>
                                    <p:anim calcmode="lin" valueType="num">
                                      <p:cBhvr additive="base">
                                        <p:cTn id="17" dur="500" fill="hold"/>
                                        <p:tgtEl>
                                          <p:spTgt spid="43012"/>
                                        </p:tgtEl>
                                        <p:attrNameLst>
                                          <p:attrName>ppt_y</p:attrName>
                                        </p:attrNameLst>
                                      </p:cBhvr>
                                      <p:tavLst>
                                        <p:tav tm="0">
                                          <p:val>
                                            <p:strVal val="#ppt_y"/>
                                          </p:val>
                                        </p:tav>
                                        <p:tav tm="100000">
                                          <p:val>
                                            <p:strVal val="#ppt_y"/>
                                          </p:val>
                                        </p:tav>
                                      </p:tavLst>
                                    </p:anim>
                                  </p:childTnLst>
                                </p:cTn>
                              </p:par>
                            </p:childTnLst>
                          </p:cTn>
                        </p:par>
                        <p:par>
                          <p:cTn id="18" fill="hold">
                            <p:stCondLst>
                              <p:cond delay="500"/>
                            </p:stCondLst>
                            <p:childTnLst>
                              <p:par>
                                <p:cTn id="19" presetID="2" presetClass="entr" presetSubtype="8" fill="hold" grpId="0" nodeType="afterEffect">
                                  <p:stCondLst>
                                    <p:cond delay="0"/>
                                  </p:stCondLst>
                                  <p:childTnLst>
                                    <p:set>
                                      <p:cBhvr>
                                        <p:cTn id="20" dur="1" fill="hold">
                                          <p:stCondLst>
                                            <p:cond delay="0"/>
                                          </p:stCondLst>
                                        </p:cTn>
                                        <p:tgtEl>
                                          <p:spTgt spid="43013">
                                            <p:txEl>
                                              <p:pRg st="0" end="0"/>
                                            </p:txEl>
                                          </p:spTgt>
                                        </p:tgtEl>
                                        <p:attrNameLst>
                                          <p:attrName>style.visibility</p:attrName>
                                        </p:attrNameLst>
                                      </p:cBhvr>
                                      <p:to>
                                        <p:strVal val="visible"/>
                                      </p:to>
                                    </p:set>
                                    <p:anim calcmode="lin" valueType="num">
                                      <p:cBhvr additive="base">
                                        <p:cTn id="21" dur="500" fill="hold"/>
                                        <p:tgtEl>
                                          <p:spTgt spid="43013">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3013">
                                            <p:txEl>
                                              <p:pRg st="0" end="0"/>
                                            </p:txEl>
                                          </p:spTgt>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2" presetClass="entr" presetSubtype="8" fill="hold" grpId="0" nodeType="afterEffect">
                                  <p:stCondLst>
                                    <p:cond delay="0"/>
                                  </p:stCondLst>
                                  <p:childTnLst>
                                    <p:set>
                                      <p:cBhvr>
                                        <p:cTn id="25" dur="1" fill="hold">
                                          <p:stCondLst>
                                            <p:cond delay="0"/>
                                          </p:stCondLst>
                                        </p:cTn>
                                        <p:tgtEl>
                                          <p:spTgt spid="43013">
                                            <p:txEl>
                                              <p:pRg st="2" end="2"/>
                                            </p:txEl>
                                          </p:spTgt>
                                        </p:tgtEl>
                                        <p:attrNameLst>
                                          <p:attrName>style.visibility</p:attrName>
                                        </p:attrNameLst>
                                      </p:cBhvr>
                                      <p:to>
                                        <p:strVal val="visible"/>
                                      </p:to>
                                    </p:set>
                                    <p:anim calcmode="lin" valueType="num">
                                      <p:cBhvr additive="base">
                                        <p:cTn id="26" dur="500" fill="hold"/>
                                        <p:tgtEl>
                                          <p:spTgt spid="43013">
                                            <p:txEl>
                                              <p:pRg st="2" end="2"/>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4301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nodePh="1">
                                  <p:stCondLst>
                                    <p:cond delay="0"/>
                                  </p:stCondLst>
                                  <p:endCondLst>
                                    <p:cond evt="begin" delay="0">
                                      <p:tn val="30"/>
                                    </p:cond>
                                  </p:endCondLst>
                                  <p:childTnLst>
                                    <p:set>
                                      <p:cBhvr>
                                        <p:cTn id="31" dur="1" fill="hold">
                                          <p:stCondLst>
                                            <p:cond delay="0"/>
                                          </p:stCondLst>
                                        </p:cTn>
                                        <p:tgtEl>
                                          <p:spTgt spid="43015">
                                            <p:txEl>
                                              <p:pRg st="0" end="0"/>
                                            </p:txEl>
                                          </p:spTgt>
                                        </p:tgtEl>
                                        <p:attrNameLst>
                                          <p:attrName>style.visibility</p:attrName>
                                        </p:attrNameLst>
                                      </p:cBhvr>
                                      <p:to>
                                        <p:strVal val="visible"/>
                                      </p:to>
                                    </p:set>
                                    <p:anim calcmode="lin" valueType="num">
                                      <p:cBhvr additive="base">
                                        <p:cTn id="32" dur="500" fill="hold"/>
                                        <p:tgtEl>
                                          <p:spTgt spid="43015">
                                            <p:txEl>
                                              <p:pRg st="0" end="0"/>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430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43016"/>
                                        </p:tgtEl>
                                        <p:attrNameLst>
                                          <p:attrName>style.visibility</p:attrName>
                                        </p:attrNameLst>
                                      </p:cBhvr>
                                      <p:to>
                                        <p:strVal val="visible"/>
                                      </p:to>
                                    </p:set>
                                    <p:anim calcmode="lin" valueType="num">
                                      <p:cBhvr additive="base">
                                        <p:cTn id="38" dur="500" fill="hold"/>
                                        <p:tgtEl>
                                          <p:spTgt spid="43016"/>
                                        </p:tgtEl>
                                        <p:attrNameLst>
                                          <p:attrName>ppt_x</p:attrName>
                                        </p:attrNameLst>
                                      </p:cBhvr>
                                      <p:tavLst>
                                        <p:tav tm="0">
                                          <p:val>
                                            <p:strVal val="0-#ppt_w/2"/>
                                          </p:val>
                                        </p:tav>
                                        <p:tav tm="100000">
                                          <p:val>
                                            <p:strVal val="#ppt_x"/>
                                          </p:val>
                                        </p:tav>
                                      </p:tavLst>
                                    </p:anim>
                                    <p:anim calcmode="lin" valueType="num">
                                      <p:cBhvr additive="base">
                                        <p:cTn id="39" dur="500" fill="hold"/>
                                        <p:tgtEl>
                                          <p:spTgt spid="43016"/>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 presetClass="entr" presetSubtype="8" fill="hold" grpId="0" nodeType="afterEffect">
                                  <p:stCondLst>
                                    <p:cond delay="0"/>
                                  </p:stCondLst>
                                  <p:childTnLst>
                                    <p:set>
                                      <p:cBhvr>
                                        <p:cTn id="42" dur="1" fill="hold">
                                          <p:stCondLst>
                                            <p:cond delay="0"/>
                                          </p:stCondLst>
                                        </p:cTn>
                                        <p:tgtEl>
                                          <p:spTgt spid="43017">
                                            <p:txEl>
                                              <p:pRg st="0" end="0"/>
                                            </p:txEl>
                                          </p:spTgt>
                                        </p:tgtEl>
                                        <p:attrNameLst>
                                          <p:attrName>style.visibility</p:attrName>
                                        </p:attrNameLst>
                                      </p:cBhvr>
                                      <p:to>
                                        <p:strVal val="visible"/>
                                      </p:to>
                                    </p:set>
                                    <p:anim calcmode="lin" valueType="num">
                                      <p:cBhvr additive="base">
                                        <p:cTn id="43" dur="500" fill="hold"/>
                                        <p:tgtEl>
                                          <p:spTgt spid="43017">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3017">
                                            <p:txEl>
                                              <p:pRg st="0" end="0"/>
                                            </p:txEl>
                                          </p:spTgt>
                                        </p:tgtEl>
                                        <p:attrNameLst>
                                          <p:attrName>ppt_y</p:attrName>
                                        </p:attrNameLst>
                                      </p:cBhvr>
                                      <p:tavLst>
                                        <p:tav tm="0">
                                          <p:val>
                                            <p:strVal val="#ppt_y"/>
                                          </p:val>
                                        </p:tav>
                                        <p:tav tm="100000">
                                          <p:val>
                                            <p:strVal val="#ppt_y"/>
                                          </p:val>
                                        </p:tav>
                                      </p:tavLst>
                                    </p:anim>
                                  </p:childTnLst>
                                </p:cTn>
                              </p:par>
                            </p:childTnLst>
                          </p:cTn>
                        </p:par>
                        <p:par>
                          <p:cTn id="45" fill="hold">
                            <p:stCondLst>
                              <p:cond delay="1000"/>
                            </p:stCondLst>
                            <p:childTnLst>
                              <p:par>
                                <p:cTn id="46" presetID="2" presetClass="entr" presetSubtype="8" fill="hold" grpId="0" nodeType="afterEffect">
                                  <p:stCondLst>
                                    <p:cond delay="0"/>
                                  </p:stCondLst>
                                  <p:childTnLst>
                                    <p:set>
                                      <p:cBhvr>
                                        <p:cTn id="47" dur="1" fill="hold">
                                          <p:stCondLst>
                                            <p:cond delay="0"/>
                                          </p:stCondLst>
                                        </p:cTn>
                                        <p:tgtEl>
                                          <p:spTgt spid="43017">
                                            <p:txEl>
                                              <p:pRg st="2" end="2"/>
                                            </p:txEl>
                                          </p:spTgt>
                                        </p:tgtEl>
                                        <p:attrNameLst>
                                          <p:attrName>style.visibility</p:attrName>
                                        </p:attrNameLst>
                                      </p:cBhvr>
                                      <p:to>
                                        <p:strVal val="visible"/>
                                      </p:to>
                                    </p:set>
                                    <p:anim calcmode="lin" valueType="num">
                                      <p:cBhvr additive="base">
                                        <p:cTn id="48" dur="500" fill="hold"/>
                                        <p:tgtEl>
                                          <p:spTgt spid="43017">
                                            <p:txEl>
                                              <p:pRg st="2" end="2"/>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4301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43018">
                                            <p:txEl>
                                              <p:pRg st="0" end="0"/>
                                            </p:txEl>
                                          </p:spTgt>
                                        </p:tgtEl>
                                        <p:attrNameLst>
                                          <p:attrName>style.visibility</p:attrName>
                                        </p:attrNameLst>
                                      </p:cBhvr>
                                      <p:to>
                                        <p:strVal val="visible"/>
                                      </p:to>
                                    </p:set>
                                    <p:anim calcmode="lin" valueType="num">
                                      <p:cBhvr additive="base">
                                        <p:cTn id="54" dur="500" fill="hold"/>
                                        <p:tgtEl>
                                          <p:spTgt spid="43018">
                                            <p:txEl>
                                              <p:pRg st="0" end="0"/>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4301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nimBg="1"/>
      <p:bldP spid="43011" grpId="0" autoUpdateAnimBg="0"/>
      <p:bldP spid="43013" grpId="0" build="p" autoUpdateAnimBg="0" advAuto="0"/>
      <p:bldP spid="43015" grpId="0" build="p" autoUpdateAnimBg="0"/>
      <p:bldP spid="43017" grpId="0" build="p" autoUpdateAnimBg="0" advAuto="0"/>
      <p:bldP spid="43018"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7388" y="153988"/>
            <a:ext cx="7769225" cy="776287"/>
          </a:xfrm>
          <a:gradFill rotWithShape="0">
            <a:gsLst>
              <a:gs pos="0">
                <a:srgbClr val="DBCBC7"/>
              </a:gs>
              <a:gs pos="100000">
                <a:srgbClr val="E6DAD8"/>
              </a:gs>
            </a:gsLst>
            <a:path path="shape">
              <a:fillToRect l="50000" t="50000" r="50000" b="50000"/>
            </a:path>
          </a:gradFill>
          <a:ln w="12700" cap="flat">
            <a:solidFill>
              <a:srgbClr val="800000"/>
            </a:solidFill>
          </a:ln>
        </p:spPr>
        <p:txBody>
          <a:bodyPr lIns="92075" tIns="46038" rIns="92075" bIns="46038"/>
          <a:lstStyle/>
          <a:p>
            <a:pPr eaLnBrk="1" hangingPunct="1"/>
            <a:r>
              <a:rPr lang="en-US" smtClean="0">
                <a:solidFill>
                  <a:srgbClr val="800000"/>
                </a:solidFill>
                <a:cs typeface="Times New Roman" pitchFamily="18" charset="0"/>
              </a:rPr>
              <a:t>Strategies in Action</a:t>
            </a:r>
          </a:p>
        </p:txBody>
      </p:sp>
      <p:sp>
        <p:nvSpPr>
          <p:cNvPr id="45059" name="Rectangle 3"/>
          <p:cNvSpPr>
            <a:spLocks noGrp="1" noChangeArrowheads="1"/>
          </p:cNvSpPr>
          <p:nvPr>
            <p:ph idx="1"/>
          </p:nvPr>
        </p:nvSpPr>
        <p:spPr>
          <a:xfrm>
            <a:off x="534988" y="1525588"/>
            <a:ext cx="8074025" cy="4568825"/>
          </a:xfrm>
          <a:solidFill>
            <a:srgbClr val="DBCBC7"/>
          </a:solidFill>
          <a:ln w="12700" cap="flat">
            <a:solidFill>
              <a:srgbClr val="800000"/>
            </a:solidFill>
          </a:ln>
        </p:spPr>
        <p:txBody>
          <a:bodyPr lIns="92075" tIns="46038" rIns="92075" bIns="46038" rtlCol="1">
            <a:normAutofit/>
          </a:bodyPr>
          <a:lstStyle/>
          <a:p>
            <a:pPr algn="ctr" eaLnBrk="1" fontAlgn="auto" hangingPunct="1">
              <a:spcAft>
                <a:spcPts val="0"/>
              </a:spcAft>
              <a:buFont typeface="Wingdings" pitchFamily="2" charset="2"/>
              <a:buNone/>
              <a:defRPr/>
            </a:pPr>
            <a:r>
              <a:rPr lang="en-US" sz="2100" smtClean="0">
                <a:solidFill>
                  <a:srgbClr val="003366"/>
                </a:solidFill>
                <a:effectLst>
                  <a:outerShdw blurRad="38100" dist="38100" dir="2700000" algn="tl">
                    <a:srgbClr val="000000"/>
                  </a:outerShdw>
                </a:effectLst>
              </a:rPr>
              <a:t>Guidelines for Backward Integration</a:t>
            </a:r>
          </a:p>
          <a:p>
            <a:pPr algn="ctr" eaLnBrk="1" fontAlgn="auto" hangingPunct="1">
              <a:spcAft>
                <a:spcPts val="0"/>
              </a:spcAft>
              <a:buFont typeface="Wingdings" pitchFamily="2" charset="2"/>
              <a:buNone/>
              <a:defRPr/>
            </a:pPr>
            <a:endParaRPr lang="en-US" sz="1900" smtClean="0">
              <a:solidFill>
                <a:srgbClr val="003366"/>
              </a:solidFill>
            </a:endParaRPr>
          </a:p>
          <a:p>
            <a:pPr lvl="1" algn="l" rtl="0" eaLnBrk="1" fontAlgn="auto" hangingPunct="1">
              <a:spcAft>
                <a:spcPts val="0"/>
              </a:spcAft>
              <a:buSzPct val="80000"/>
              <a:buFont typeface="Wingdings" pitchFamily="2" charset="2"/>
              <a:buChar char="ü"/>
              <a:defRPr/>
            </a:pPr>
            <a:r>
              <a:rPr lang="en-US" sz="2200" smtClean="0">
                <a:solidFill>
                  <a:srgbClr val="003366"/>
                </a:solidFill>
              </a:rPr>
              <a:t>When present suppliers are expensive, unreliable, or incapable of meeting needs</a:t>
            </a:r>
          </a:p>
          <a:p>
            <a:pPr lvl="1" algn="l" rtl="0" eaLnBrk="1" fontAlgn="auto" hangingPunct="1">
              <a:spcAft>
                <a:spcPts val="0"/>
              </a:spcAft>
              <a:buSzPct val="80000"/>
              <a:buFont typeface="Wingdings" pitchFamily="2" charset="2"/>
              <a:buChar char="ü"/>
              <a:defRPr/>
            </a:pPr>
            <a:r>
              <a:rPr lang="en-US" sz="2200" smtClean="0">
                <a:solidFill>
                  <a:srgbClr val="003366"/>
                </a:solidFill>
              </a:rPr>
              <a:t>Number of suppliers is small and number of competitors large</a:t>
            </a:r>
          </a:p>
          <a:p>
            <a:pPr lvl="1" algn="l" rtl="0" eaLnBrk="1" fontAlgn="auto" hangingPunct="1">
              <a:spcAft>
                <a:spcPts val="0"/>
              </a:spcAft>
              <a:buSzPct val="80000"/>
              <a:buFont typeface="Wingdings" pitchFamily="2" charset="2"/>
              <a:buChar char="ü"/>
              <a:defRPr/>
            </a:pPr>
            <a:r>
              <a:rPr lang="en-US" sz="2200" smtClean="0">
                <a:solidFill>
                  <a:srgbClr val="003366"/>
                </a:solidFill>
              </a:rPr>
              <a:t>High growth in industry sector</a:t>
            </a:r>
          </a:p>
          <a:p>
            <a:pPr lvl="1" algn="l" rtl="0" eaLnBrk="1" fontAlgn="auto" hangingPunct="1">
              <a:spcAft>
                <a:spcPts val="0"/>
              </a:spcAft>
              <a:buSzPct val="80000"/>
              <a:buFont typeface="Wingdings" pitchFamily="2" charset="2"/>
              <a:buChar char="ü"/>
              <a:defRPr/>
            </a:pPr>
            <a:r>
              <a:rPr lang="en-US" sz="2200" smtClean="0">
                <a:solidFill>
                  <a:srgbClr val="003366"/>
                </a:solidFill>
              </a:rPr>
              <a:t>Firm has both capital and human resources to manage new business</a:t>
            </a:r>
          </a:p>
          <a:p>
            <a:pPr lvl="1" algn="l" rtl="0" eaLnBrk="1" fontAlgn="auto" hangingPunct="1">
              <a:spcAft>
                <a:spcPts val="0"/>
              </a:spcAft>
              <a:buSzPct val="80000"/>
              <a:buFont typeface="Wingdings" pitchFamily="2" charset="2"/>
              <a:buChar char="ü"/>
              <a:defRPr/>
            </a:pPr>
            <a:r>
              <a:rPr lang="en-US" sz="2200" smtClean="0">
                <a:solidFill>
                  <a:srgbClr val="003366"/>
                </a:solidFill>
              </a:rPr>
              <a:t>Advantages of stable prices are important</a:t>
            </a:r>
          </a:p>
          <a:p>
            <a:pPr lvl="1" algn="l" rtl="0" eaLnBrk="1" fontAlgn="auto" hangingPunct="1">
              <a:spcAft>
                <a:spcPts val="0"/>
              </a:spcAft>
              <a:buSzPct val="80000"/>
              <a:buFont typeface="Wingdings" pitchFamily="2" charset="2"/>
              <a:buChar char="ü"/>
              <a:defRPr/>
            </a:pPr>
            <a:r>
              <a:rPr lang="en-US" sz="2200" smtClean="0">
                <a:solidFill>
                  <a:srgbClr val="003366"/>
                </a:solidFill>
              </a:rPr>
              <a:t>Present supplies have high profit margins</a:t>
            </a:r>
          </a:p>
        </p:txBody>
      </p:sp>
      <p:sp>
        <p:nvSpPr>
          <p:cNvPr id="13314" name="Slide Number Placeholder 5"/>
          <p:cNvSpPr>
            <a:spLocks noGrp="1"/>
          </p:cNvSpPr>
          <p:nvPr>
            <p:ph type="sldNum" sz="quarter" idx="12"/>
          </p:nvPr>
        </p:nvSpPr>
        <p:spPr/>
        <p:txBody>
          <a:bodyPr/>
          <a:lstStyle/>
          <a:p>
            <a:pPr>
              <a:defRPr/>
            </a:pPr>
            <a:fld id="{AD92A8BC-947F-4FC0-8CF7-3DAA544C95A1}" type="slidenum">
              <a:rPr lang="ar-SA"/>
              <a:pPr>
                <a:defRPr/>
              </a:pPr>
              <a:t>17</a:t>
            </a:fld>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anim calcmode="lin" valueType="num">
                                      <p:cBhvr additive="base">
                                        <p:cTn id="13" dur="500" fill="hold"/>
                                        <p:tgtEl>
                                          <p:spTgt spid="4505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0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anim calcmode="lin" valueType="num">
                                      <p:cBhvr additive="base">
                                        <p:cTn id="19" dur="500" fill="hold"/>
                                        <p:tgtEl>
                                          <p:spTgt spid="4505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0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059">
                                            <p:txEl>
                                              <p:pRg st="4" end="4"/>
                                            </p:txEl>
                                          </p:spTgt>
                                        </p:tgtEl>
                                        <p:attrNameLst>
                                          <p:attrName>style.visibility</p:attrName>
                                        </p:attrNameLst>
                                      </p:cBhvr>
                                      <p:to>
                                        <p:strVal val="visible"/>
                                      </p:to>
                                    </p:set>
                                    <p:anim calcmode="lin" valueType="num">
                                      <p:cBhvr additive="base">
                                        <p:cTn id="25" dur="500" fill="hold"/>
                                        <p:tgtEl>
                                          <p:spTgt spid="4505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0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5059">
                                            <p:txEl>
                                              <p:pRg st="5" end="5"/>
                                            </p:txEl>
                                          </p:spTgt>
                                        </p:tgtEl>
                                        <p:attrNameLst>
                                          <p:attrName>style.visibility</p:attrName>
                                        </p:attrNameLst>
                                      </p:cBhvr>
                                      <p:to>
                                        <p:strVal val="visible"/>
                                      </p:to>
                                    </p:set>
                                    <p:anim calcmode="lin" valueType="num">
                                      <p:cBhvr additive="base">
                                        <p:cTn id="31" dur="500" fill="hold"/>
                                        <p:tgtEl>
                                          <p:spTgt spid="4505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505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5059">
                                            <p:txEl>
                                              <p:pRg st="6" end="6"/>
                                            </p:txEl>
                                          </p:spTgt>
                                        </p:tgtEl>
                                        <p:attrNameLst>
                                          <p:attrName>style.visibility</p:attrName>
                                        </p:attrNameLst>
                                      </p:cBhvr>
                                      <p:to>
                                        <p:strVal val="visible"/>
                                      </p:to>
                                    </p:set>
                                    <p:anim calcmode="lin" valueType="num">
                                      <p:cBhvr additive="base">
                                        <p:cTn id="37" dur="500" fill="hold"/>
                                        <p:tgtEl>
                                          <p:spTgt spid="45059">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505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5059">
                                            <p:txEl>
                                              <p:pRg st="7" end="7"/>
                                            </p:txEl>
                                          </p:spTgt>
                                        </p:tgtEl>
                                        <p:attrNameLst>
                                          <p:attrName>style.visibility</p:attrName>
                                        </p:attrNameLst>
                                      </p:cBhvr>
                                      <p:to>
                                        <p:strVal val="visible"/>
                                      </p:to>
                                    </p:set>
                                    <p:anim calcmode="lin" valueType="num">
                                      <p:cBhvr additive="base">
                                        <p:cTn id="43" dur="500" fill="hold"/>
                                        <p:tgtEl>
                                          <p:spTgt spid="45059">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505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094BE112-E5F4-4DB1-B9BF-95FDAAE0BEF8}" type="slidenum">
              <a:rPr lang="ar-SA"/>
              <a:pPr>
                <a:defRPr/>
              </a:pPr>
              <a:t>18</a:t>
            </a:fld>
            <a:endParaRPr lang="en-US"/>
          </a:p>
        </p:txBody>
      </p:sp>
      <p:sp>
        <p:nvSpPr>
          <p:cNvPr id="47106" name="Rectangle 2"/>
          <p:cNvSpPr>
            <a:spLocks noChangeArrowheads="1"/>
          </p:cNvSpPr>
          <p:nvPr/>
        </p:nvSpPr>
        <p:spPr bwMode="auto">
          <a:xfrm>
            <a:off x="839788" y="153988"/>
            <a:ext cx="7769225" cy="758825"/>
          </a:xfrm>
          <a:prstGeom prst="rect">
            <a:avLst/>
          </a:prstGeom>
          <a:gradFill rotWithShape="0">
            <a:gsLst>
              <a:gs pos="0">
                <a:srgbClr val="DBCBC7"/>
              </a:gs>
              <a:gs pos="100000">
                <a:srgbClr val="E6DAD8"/>
              </a:gs>
            </a:gsLst>
            <a:path path="shape">
              <a:fillToRect l="50000" t="50000" r="50000" b="50000"/>
            </a:path>
          </a:gradFill>
          <a:ln w="12700">
            <a:solidFill>
              <a:srgbClr val="800000"/>
            </a:solidFill>
            <a:miter lim="800000"/>
            <a:headEnd/>
            <a:tailEnd/>
          </a:ln>
        </p:spPr>
        <p:txBody>
          <a:bodyPr wrap="none" anchor="ctr"/>
          <a:lstStyle/>
          <a:p>
            <a:endParaRPr lang="ar-SA"/>
          </a:p>
        </p:txBody>
      </p:sp>
      <p:sp>
        <p:nvSpPr>
          <p:cNvPr id="47107" name="Rectangle 3"/>
          <p:cNvSpPr>
            <a:spLocks noChangeArrowheads="1"/>
          </p:cNvSpPr>
          <p:nvPr/>
        </p:nvSpPr>
        <p:spPr bwMode="auto">
          <a:xfrm>
            <a:off x="935038" y="203200"/>
            <a:ext cx="7578725" cy="776288"/>
          </a:xfrm>
          <a:prstGeom prst="rect">
            <a:avLst/>
          </a:prstGeom>
          <a:noFill/>
          <a:ln w="9525">
            <a:noFill/>
            <a:miter lim="800000"/>
            <a:headEnd/>
            <a:tailEnd/>
          </a:ln>
          <a:effectLst/>
        </p:spPr>
        <p:txBody>
          <a:bodyPr lIns="92075" tIns="46038" rIns="92075" bIns="46038" anchor="ctr"/>
          <a:lstStyle/>
          <a:p>
            <a:pPr algn="ctr" rtl="0">
              <a:defRPr/>
            </a:pPr>
            <a:r>
              <a:rPr lang="en-US" sz="4400" b="1">
                <a:solidFill>
                  <a:srgbClr val="800000"/>
                </a:solidFill>
                <a:effectLst>
                  <a:outerShdw blurRad="38100" dist="38100" dir="2700000" algn="tl">
                    <a:srgbClr val="C0C0C0"/>
                  </a:outerShdw>
                </a:effectLst>
                <a:latin typeface="Tahoma" pitchFamily="34" charset="0"/>
                <a:cs typeface="Arial" pitchFamily="34" charset="0"/>
              </a:rPr>
              <a:t>Strategies in Action</a:t>
            </a:r>
          </a:p>
        </p:txBody>
      </p:sp>
      <p:pic>
        <p:nvPicPr>
          <p:cNvPr id="47108" name="Picture 4"/>
          <p:cNvPicPr>
            <a:picLocks noChangeArrowheads="1"/>
          </p:cNvPicPr>
          <p:nvPr/>
        </p:nvPicPr>
        <p:blipFill>
          <a:blip r:embed="rId4" cstate="print"/>
          <a:srcRect/>
          <a:stretch>
            <a:fillRect/>
          </a:stretch>
        </p:blipFill>
        <p:spPr bwMode="auto">
          <a:xfrm>
            <a:off x="112713" y="3211513"/>
            <a:ext cx="3228975" cy="3051175"/>
          </a:xfrm>
          <a:prstGeom prst="rect">
            <a:avLst/>
          </a:prstGeom>
          <a:noFill/>
          <a:ln w="9525">
            <a:noFill/>
            <a:miter lim="800000"/>
            <a:headEnd/>
            <a:tailEnd/>
          </a:ln>
        </p:spPr>
      </p:pic>
      <p:sp>
        <p:nvSpPr>
          <p:cNvPr id="47109" name="Rectangle 5"/>
          <p:cNvSpPr>
            <a:spLocks noChangeArrowheads="1"/>
          </p:cNvSpPr>
          <p:nvPr/>
        </p:nvSpPr>
        <p:spPr bwMode="auto">
          <a:xfrm>
            <a:off x="244475" y="3322638"/>
            <a:ext cx="2863850" cy="2727325"/>
          </a:xfrm>
          <a:prstGeom prst="rect">
            <a:avLst/>
          </a:prstGeom>
          <a:noFill/>
          <a:ln w="9525">
            <a:noFill/>
            <a:miter lim="800000"/>
            <a:headEnd/>
            <a:tailEnd/>
          </a:ln>
          <a:effectLst/>
        </p:spPr>
        <p:txBody>
          <a:bodyPr lIns="92075" tIns="46038" rIns="92075" bIns="46038" anchor="ctr"/>
          <a:lstStyle/>
          <a:p>
            <a:pPr marL="342900" indent="-342900" algn="l" rtl="0">
              <a:defRPr/>
            </a:pPr>
            <a:r>
              <a:rPr lang="en-US" sz="2800" u="sng" dirty="0">
                <a:solidFill>
                  <a:srgbClr val="003366"/>
                </a:solidFill>
                <a:effectLst>
                  <a:outerShdw blurRad="38100" dist="38100" dir="2700000" algn="tl">
                    <a:srgbClr val="C0C0C0"/>
                  </a:outerShdw>
                </a:effectLst>
                <a:latin typeface="Tahoma" pitchFamily="34" charset="0"/>
                <a:cs typeface="Arial" pitchFamily="34" charset="0"/>
              </a:rPr>
              <a:t>Defined</a:t>
            </a:r>
          </a:p>
          <a:p>
            <a:pPr marL="342900" indent="-342900" algn="ctr" rtl="0">
              <a:defRPr/>
            </a:pPr>
            <a:endParaRPr lang="en-US" sz="2800" u="sng" dirty="0">
              <a:solidFill>
                <a:srgbClr val="003366"/>
              </a:solidFill>
              <a:effectLst>
                <a:outerShdw blurRad="38100" dist="38100" dir="2700000" algn="tl">
                  <a:srgbClr val="C0C0C0"/>
                </a:outerShdw>
              </a:effectLst>
              <a:latin typeface="Tahoma" pitchFamily="34" charset="0"/>
              <a:cs typeface="Arial" pitchFamily="34" charset="0"/>
            </a:endParaRPr>
          </a:p>
          <a:p>
            <a:pPr marL="342900" indent="-342900" algn="l" rtl="0">
              <a:buSzPct val="80000"/>
              <a:buFontTx/>
              <a:buChar char="•"/>
              <a:defRPr/>
            </a:pPr>
            <a:r>
              <a:rPr lang="en-US" sz="2400" dirty="0">
                <a:solidFill>
                  <a:srgbClr val="003366"/>
                </a:solidFill>
                <a:latin typeface="Tahoma" pitchFamily="34" charset="0"/>
                <a:cs typeface="Arial" pitchFamily="34" charset="0"/>
              </a:rPr>
              <a:t>Seeking ownership or increased control over competitors</a:t>
            </a:r>
          </a:p>
        </p:txBody>
      </p:sp>
      <p:sp>
        <p:nvSpPr>
          <p:cNvPr id="21512" name="Line 6"/>
          <p:cNvSpPr>
            <a:spLocks noChangeShapeType="1"/>
          </p:cNvSpPr>
          <p:nvPr/>
        </p:nvSpPr>
        <p:spPr bwMode="auto">
          <a:xfrm>
            <a:off x="3279775" y="3962400"/>
            <a:ext cx="1520825" cy="0"/>
          </a:xfrm>
          <a:prstGeom prst="line">
            <a:avLst/>
          </a:prstGeom>
          <a:noFill/>
          <a:ln w="57150" cmpd="tri">
            <a:solidFill>
              <a:srgbClr val="993300"/>
            </a:solidFill>
            <a:prstDash val="dash"/>
            <a:round/>
            <a:headEnd type="none" w="sm" len="sm"/>
            <a:tailEnd type="stealth" w="med" len="med"/>
          </a:ln>
        </p:spPr>
        <p:txBody>
          <a:bodyPr/>
          <a:lstStyle/>
          <a:p>
            <a:endParaRPr lang="en-US"/>
          </a:p>
        </p:txBody>
      </p:sp>
      <p:sp>
        <p:nvSpPr>
          <p:cNvPr id="47111" name="Rectangle 7"/>
          <p:cNvSpPr>
            <a:spLocks noChangeArrowheads="1"/>
          </p:cNvSpPr>
          <p:nvPr/>
        </p:nvSpPr>
        <p:spPr bwMode="auto">
          <a:xfrm>
            <a:off x="381000" y="1447800"/>
            <a:ext cx="2133600" cy="762000"/>
          </a:xfrm>
          <a:prstGeom prst="rect">
            <a:avLst/>
          </a:prstGeom>
          <a:noFill/>
          <a:ln w="9525">
            <a:noFill/>
            <a:miter lim="800000"/>
            <a:headEnd/>
            <a:tailEnd/>
          </a:ln>
        </p:spPr>
        <p:txBody>
          <a:bodyPr lIns="92075" tIns="46038" rIns="92075" bIns="46038" anchor="ctr" anchorCtr="1"/>
          <a:lstStyle/>
          <a:p>
            <a:pPr marL="342900" indent="-342900" algn="ctr" rtl="0"/>
            <a:endParaRPr lang="en-US" sz="2400">
              <a:latin typeface="Times New Roman" pitchFamily="18" charset="0"/>
            </a:endParaRPr>
          </a:p>
        </p:txBody>
      </p:sp>
      <p:pic>
        <p:nvPicPr>
          <p:cNvPr id="47112" name="Picture 8"/>
          <p:cNvPicPr>
            <a:picLocks noChangeArrowheads="1"/>
          </p:cNvPicPr>
          <p:nvPr/>
        </p:nvPicPr>
        <p:blipFill>
          <a:blip r:embed="rId5" cstate="print"/>
          <a:srcRect/>
          <a:stretch>
            <a:fillRect/>
          </a:stretch>
        </p:blipFill>
        <p:spPr bwMode="auto">
          <a:xfrm>
            <a:off x="4989513" y="1382713"/>
            <a:ext cx="3990975" cy="5032375"/>
          </a:xfrm>
          <a:prstGeom prst="rect">
            <a:avLst/>
          </a:prstGeom>
          <a:noFill/>
          <a:ln w="9525">
            <a:noFill/>
            <a:miter lim="800000"/>
            <a:headEnd/>
            <a:tailEnd/>
          </a:ln>
        </p:spPr>
      </p:pic>
      <p:sp>
        <p:nvSpPr>
          <p:cNvPr id="47113" name="Rectangle 9"/>
          <p:cNvSpPr>
            <a:spLocks noChangeArrowheads="1"/>
          </p:cNvSpPr>
          <p:nvPr/>
        </p:nvSpPr>
        <p:spPr bwMode="auto">
          <a:xfrm>
            <a:off x="5121275" y="1493838"/>
            <a:ext cx="3625850" cy="4708525"/>
          </a:xfrm>
          <a:prstGeom prst="rect">
            <a:avLst/>
          </a:prstGeom>
          <a:noFill/>
          <a:ln w="9525">
            <a:noFill/>
            <a:miter lim="800000"/>
            <a:headEnd/>
            <a:tailEnd/>
          </a:ln>
          <a:effectLst/>
        </p:spPr>
        <p:txBody>
          <a:bodyPr lIns="92075" tIns="46038" rIns="92075" bIns="46038" anchor="ctr" anchorCtr="1"/>
          <a:lstStyle/>
          <a:p>
            <a:pPr marL="457200" indent="-457200" algn="l" rtl="0">
              <a:defRPr/>
            </a:pPr>
            <a:r>
              <a:rPr lang="en-US" sz="2800" u="sng" dirty="0">
                <a:solidFill>
                  <a:srgbClr val="003366"/>
                </a:solidFill>
                <a:effectLst>
                  <a:outerShdw blurRad="38100" dist="38100" dir="2700000" algn="tl">
                    <a:srgbClr val="C0C0C0"/>
                  </a:outerShdw>
                </a:effectLst>
                <a:latin typeface="Tahoma" pitchFamily="34" charset="0"/>
                <a:cs typeface="Arial" pitchFamily="34" charset="0"/>
              </a:rPr>
              <a:t>Example</a:t>
            </a:r>
          </a:p>
          <a:p>
            <a:pPr marL="457200" indent="-457200" algn="l" rtl="0">
              <a:defRPr/>
            </a:pPr>
            <a:endParaRPr lang="en-US" sz="2800" b="1" dirty="0">
              <a:solidFill>
                <a:srgbClr val="003366"/>
              </a:solidFill>
              <a:latin typeface="Tahoma" pitchFamily="34" charset="0"/>
              <a:cs typeface="Arial" pitchFamily="34" charset="0"/>
            </a:endParaRPr>
          </a:p>
          <a:p>
            <a:pPr marL="457200" indent="-457200" algn="l" rtl="0">
              <a:buSzPct val="80000"/>
              <a:buFontTx/>
              <a:buChar char="•"/>
              <a:defRPr/>
            </a:pPr>
            <a:r>
              <a:rPr lang="en-US" sz="2400" dirty="0">
                <a:solidFill>
                  <a:srgbClr val="003366"/>
                </a:solidFill>
                <a:latin typeface="Tahoma" pitchFamily="34" charset="0"/>
                <a:cs typeface="Arial" pitchFamily="34" charset="0"/>
              </a:rPr>
              <a:t>Palestinian Islamic Bank acquired Cairo-Amman Bank Islamic transaction branch. </a:t>
            </a:r>
          </a:p>
          <a:p>
            <a:pPr marL="457200" indent="-457200" algn="l" rtl="0">
              <a:defRPr/>
            </a:pPr>
            <a:endParaRPr lang="en-US" sz="2400" dirty="0">
              <a:solidFill>
                <a:srgbClr val="003366"/>
              </a:solidFill>
              <a:latin typeface="Tahoma" pitchFamily="34" charset="0"/>
              <a:cs typeface="Arial" pitchFamily="34" charset="0"/>
            </a:endParaRPr>
          </a:p>
          <a:p>
            <a:pPr marL="457200" indent="-457200" algn="l" rtl="0">
              <a:defRPr/>
            </a:pPr>
            <a:endParaRPr lang="en-US" sz="2400" dirty="0">
              <a:solidFill>
                <a:srgbClr val="003366"/>
              </a:solidFill>
              <a:latin typeface="Tahoma" pitchFamily="34" charset="0"/>
              <a:cs typeface="Arial" pitchFamily="34" charset="0"/>
            </a:endParaRPr>
          </a:p>
        </p:txBody>
      </p:sp>
      <p:sp>
        <p:nvSpPr>
          <p:cNvPr id="47114" name="Rectangle 10"/>
          <p:cNvSpPr>
            <a:spLocks noChangeArrowheads="1"/>
          </p:cNvSpPr>
          <p:nvPr/>
        </p:nvSpPr>
        <p:spPr bwMode="auto">
          <a:xfrm>
            <a:off x="685800" y="1371600"/>
            <a:ext cx="3048000" cy="1295400"/>
          </a:xfrm>
          <a:prstGeom prst="rect">
            <a:avLst/>
          </a:prstGeom>
          <a:noFill/>
          <a:ln w="9525">
            <a:noFill/>
            <a:miter lim="800000"/>
            <a:headEnd/>
            <a:tailEnd/>
          </a:ln>
          <a:effectLst/>
        </p:spPr>
        <p:txBody>
          <a:bodyPr lIns="92075" tIns="46038" rIns="92075" bIns="46038" anchor="ctr"/>
          <a:lstStyle/>
          <a:p>
            <a:pPr marL="342900" indent="-342900" algn="ctr" rtl="0">
              <a:defRPr/>
            </a:pPr>
            <a:r>
              <a:rPr lang="en-US" sz="3600" u="sng">
                <a:solidFill>
                  <a:srgbClr val="990000"/>
                </a:solidFill>
                <a:effectLst>
                  <a:outerShdw blurRad="38100" dist="38100" dir="2700000" algn="tl">
                    <a:srgbClr val="C0C0C0"/>
                  </a:outerShdw>
                </a:effectLst>
                <a:latin typeface="Tahoma" pitchFamily="34" charset="0"/>
                <a:cs typeface="Arial" pitchFamily="34" charset="0"/>
              </a:rPr>
              <a:t>Horizontal Integration</a:t>
            </a:r>
          </a:p>
        </p:txBody>
      </p:sp>
      <p:sp>
        <p:nvSpPr>
          <p:cNvPr id="21517" name="Oval 11"/>
          <p:cNvSpPr>
            <a:spLocks noChangeArrowheads="1"/>
          </p:cNvSpPr>
          <p:nvPr/>
        </p:nvSpPr>
        <p:spPr bwMode="auto">
          <a:xfrm>
            <a:off x="533400" y="1143000"/>
            <a:ext cx="3581400" cy="1905000"/>
          </a:xfrm>
          <a:prstGeom prst="ellipse">
            <a:avLst/>
          </a:prstGeom>
          <a:noFill/>
          <a:ln w="12700">
            <a:solidFill>
              <a:srgbClr val="800000"/>
            </a:solidFill>
            <a:round/>
            <a:headEnd/>
            <a:tailEnd/>
          </a:ln>
        </p:spPr>
        <p:txBody>
          <a:bodyPr wrap="none" anchor="ctr"/>
          <a:lstStyle/>
          <a:p>
            <a:endParaRPr lang="ar-SA"/>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barn(inHorizontal)">
                                      <p:cBhvr>
                                        <p:cTn id="7" dur="500"/>
                                        <p:tgtEl>
                                          <p:spTgt spid="47106"/>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47107"/>
                                        </p:tgtEl>
                                        <p:attrNameLst>
                                          <p:attrName>style.visibility</p:attrName>
                                        </p:attrNameLst>
                                      </p:cBhvr>
                                      <p:to>
                                        <p:strVal val="visible"/>
                                      </p:to>
                                    </p:set>
                                    <p:animEffect transition="in" filter="barn(inHorizontal)">
                                      <p:cBhvr>
                                        <p:cTn id="11" dur="500"/>
                                        <p:tgtEl>
                                          <p:spTgt spid="47107"/>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47108"/>
                                        </p:tgtEl>
                                        <p:attrNameLst>
                                          <p:attrName>style.visibility</p:attrName>
                                        </p:attrNameLst>
                                      </p:cBhvr>
                                      <p:to>
                                        <p:strVal val="visible"/>
                                      </p:to>
                                    </p:set>
                                    <p:anim calcmode="lin" valueType="num">
                                      <p:cBhvr additive="base">
                                        <p:cTn id="16" dur="500" fill="hold"/>
                                        <p:tgtEl>
                                          <p:spTgt spid="47108"/>
                                        </p:tgtEl>
                                        <p:attrNameLst>
                                          <p:attrName>ppt_x</p:attrName>
                                        </p:attrNameLst>
                                      </p:cBhvr>
                                      <p:tavLst>
                                        <p:tav tm="0">
                                          <p:val>
                                            <p:strVal val="0-#ppt_w/2"/>
                                          </p:val>
                                        </p:tav>
                                        <p:tav tm="100000">
                                          <p:val>
                                            <p:strVal val="#ppt_x"/>
                                          </p:val>
                                        </p:tav>
                                      </p:tavLst>
                                    </p:anim>
                                    <p:anim calcmode="lin" valueType="num">
                                      <p:cBhvr additive="base">
                                        <p:cTn id="17" dur="500" fill="hold"/>
                                        <p:tgtEl>
                                          <p:spTgt spid="47108"/>
                                        </p:tgtEl>
                                        <p:attrNameLst>
                                          <p:attrName>ppt_y</p:attrName>
                                        </p:attrNameLst>
                                      </p:cBhvr>
                                      <p:tavLst>
                                        <p:tav tm="0">
                                          <p:val>
                                            <p:strVal val="#ppt_y"/>
                                          </p:val>
                                        </p:tav>
                                        <p:tav tm="100000">
                                          <p:val>
                                            <p:strVal val="#ppt_y"/>
                                          </p:val>
                                        </p:tav>
                                      </p:tavLst>
                                    </p:anim>
                                  </p:childTnLst>
                                </p:cTn>
                              </p:par>
                            </p:childTnLst>
                          </p:cTn>
                        </p:par>
                        <p:par>
                          <p:cTn id="18" fill="hold">
                            <p:stCondLst>
                              <p:cond delay="500"/>
                            </p:stCondLst>
                            <p:childTnLst>
                              <p:par>
                                <p:cTn id="19" presetID="2" presetClass="entr" presetSubtype="8" fill="hold" grpId="0" nodeType="afterEffect">
                                  <p:stCondLst>
                                    <p:cond delay="0"/>
                                  </p:stCondLst>
                                  <p:childTnLst>
                                    <p:set>
                                      <p:cBhvr>
                                        <p:cTn id="20" dur="1" fill="hold">
                                          <p:stCondLst>
                                            <p:cond delay="0"/>
                                          </p:stCondLst>
                                        </p:cTn>
                                        <p:tgtEl>
                                          <p:spTgt spid="47109">
                                            <p:txEl>
                                              <p:pRg st="0" end="0"/>
                                            </p:txEl>
                                          </p:spTgt>
                                        </p:tgtEl>
                                        <p:attrNameLst>
                                          <p:attrName>style.visibility</p:attrName>
                                        </p:attrNameLst>
                                      </p:cBhvr>
                                      <p:to>
                                        <p:strVal val="visible"/>
                                      </p:to>
                                    </p:set>
                                    <p:anim calcmode="lin" valueType="num">
                                      <p:cBhvr additive="base">
                                        <p:cTn id="21" dur="500" fill="hold"/>
                                        <p:tgtEl>
                                          <p:spTgt spid="47109">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7109">
                                            <p:txEl>
                                              <p:pRg st="0" end="0"/>
                                            </p:txEl>
                                          </p:spTgt>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2" presetClass="entr" presetSubtype="8" fill="hold" grpId="0" nodeType="afterEffect">
                                  <p:stCondLst>
                                    <p:cond delay="0"/>
                                  </p:stCondLst>
                                  <p:childTnLst>
                                    <p:set>
                                      <p:cBhvr>
                                        <p:cTn id="25" dur="1" fill="hold">
                                          <p:stCondLst>
                                            <p:cond delay="0"/>
                                          </p:stCondLst>
                                        </p:cTn>
                                        <p:tgtEl>
                                          <p:spTgt spid="47109">
                                            <p:txEl>
                                              <p:pRg st="2" end="2"/>
                                            </p:txEl>
                                          </p:spTgt>
                                        </p:tgtEl>
                                        <p:attrNameLst>
                                          <p:attrName>style.visibility</p:attrName>
                                        </p:attrNameLst>
                                      </p:cBhvr>
                                      <p:to>
                                        <p:strVal val="visible"/>
                                      </p:to>
                                    </p:set>
                                    <p:anim calcmode="lin" valueType="num">
                                      <p:cBhvr additive="base">
                                        <p:cTn id="26" dur="500" fill="hold"/>
                                        <p:tgtEl>
                                          <p:spTgt spid="47109">
                                            <p:txEl>
                                              <p:pRg st="2" end="2"/>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4710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nodePh="1">
                                  <p:stCondLst>
                                    <p:cond delay="0"/>
                                  </p:stCondLst>
                                  <p:endCondLst>
                                    <p:cond evt="begin" delay="0">
                                      <p:tn val="30"/>
                                    </p:cond>
                                  </p:endCondLst>
                                  <p:childTnLst>
                                    <p:set>
                                      <p:cBhvr>
                                        <p:cTn id="31" dur="1" fill="hold">
                                          <p:stCondLst>
                                            <p:cond delay="0"/>
                                          </p:stCondLst>
                                        </p:cTn>
                                        <p:tgtEl>
                                          <p:spTgt spid="47111">
                                            <p:txEl>
                                              <p:pRg st="0" end="0"/>
                                            </p:txEl>
                                          </p:spTgt>
                                        </p:tgtEl>
                                        <p:attrNameLst>
                                          <p:attrName>style.visibility</p:attrName>
                                        </p:attrNameLst>
                                      </p:cBhvr>
                                      <p:to>
                                        <p:strVal val="visible"/>
                                      </p:to>
                                    </p:set>
                                    <p:anim calcmode="lin" valueType="num">
                                      <p:cBhvr additive="base">
                                        <p:cTn id="32" dur="500" fill="hold"/>
                                        <p:tgtEl>
                                          <p:spTgt spid="47111">
                                            <p:txEl>
                                              <p:pRg st="0" end="0"/>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471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47112"/>
                                        </p:tgtEl>
                                        <p:attrNameLst>
                                          <p:attrName>style.visibility</p:attrName>
                                        </p:attrNameLst>
                                      </p:cBhvr>
                                      <p:to>
                                        <p:strVal val="visible"/>
                                      </p:to>
                                    </p:set>
                                    <p:anim calcmode="lin" valueType="num">
                                      <p:cBhvr additive="base">
                                        <p:cTn id="38" dur="500" fill="hold"/>
                                        <p:tgtEl>
                                          <p:spTgt spid="47112"/>
                                        </p:tgtEl>
                                        <p:attrNameLst>
                                          <p:attrName>ppt_x</p:attrName>
                                        </p:attrNameLst>
                                      </p:cBhvr>
                                      <p:tavLst>
                                        <p:tav tm="0">
                                          <p:val>
                                            <p:strVal val="0-#ppt_w/2"/>
                                          </p:val>
                                        </p:tav>
                                        <p:tav tm="100000">
                                          <p:val>
                                            <p:strVal val="#ppt_x"/>
                                          </p:val>
                                        </p:tav>
                                      </p:tavLst>
                                    </p:anim>
                                    <p:anim calcmode="lin" valueType="num">
                                      <p:cBhvr additive="base">
                                        <p:cTn id="39" dur="500" fill="hold"/>
                                        <p:tgtEl>
                                          <p:spTgt spid="47112"/>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 presetClass="entr" presetSubtype="8" fill="hold" grpId="0" nodeType="afterEffect">
                                  <p:stCondLst>
                                    <p:cond delay="0"/>
                                  </p:stCondLst>
                                  <p:childTnLst>
                                    <p:set>
                                      <p:cBhvr>
                                        <p:cTn id="42" dur="1" fill="hold">
                                          <p:stCondLst>
                                            <p:cond delay="0"/>
                                          </p:stCondLst>
                                        </p:cTn>
                                        <p:tgtEl>
                                          <p:spTgt spid="47113">
                                            <p:txEl>
                                              <p:pRg st="0" end="0"/>
                                            </p:txEl>
                                          </p:spTgt>
                                        </p:tgtEl>
                                        <p:attrNameLst>
                                          <p:attrName>style.visibility</p:attrName>
                                        </p:attrNameLst>
                                      </p:cBhvr>
                                      <p:to>
                                        <p:strVal val="visible"/>
                                      </p:to>
                                    </p:set>
                                    <p:anim calcmode="lin" valueType="num">
                                      <p:cBhvr additive="base">
                                        <p:cTn id="43" dur="500" fill="hold"/>
                                        <p:tgtEl>
                                          <p:spTgt spid="47113">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7113">
                                            <p:txEl>
                                              <p:pRg st="0" end="0"/>
                                            </p:txEl>
                                          </p:spTgt>
                                        </p:tgtEl>
                                        <p:attrNameLst>
                                          <p:attrName>ppt_y</p:attrName>
                                        </p:attrNameLst>
                                      </p:cBhvr>
                                      <p:tavLst>
                                        <p:tav tm="0">
                                          <p:val>
                                            <p:strVal val="#ppt_y"/>
                                          </p:val>
                                        </p:tav>
                                        <p:tav tm="100000">
                                          <p:val>
                                            <p:strVal val="#ppt_y"/>
                                          </p:val>
                                        </p:tav>
                                      </p:tavLst>
                                    </p:anim>
                                  </p:childTnLst>
                                </p:cTn>
                              </p:par>
                            </p:childTnLst>
                          </p:cTn>
                        </p:par>
                        <p:par>
                          <p:cTn id="45" fill="hold">
                            <p:stCondLst>
                              <p:cond delay="1000"/>
                            </p:stCondLst>
                            <p:childTnLst>
                              <p:par>
                                <p:cTn id="46" presetID="2" presetClass="entr" presetSubtype="8" fill="hold" grpId="0" nodeType="afterEffect">
                                  <p:stCondLst>
                                    <p:cond delay="0"/>
                                  </p:stCondLst>
                                  <p:childTnLst>
                                    <p:set>
                                      <p:cBhvr>
                                        <p:cTn id="47" dur="1" fill="hold">
                                          <p:stCondLst>
                                            <p:cond delay="0"/>
                                          </p:stCondLst>
                                        </p:cTn>
                                        <p:tgtEl>
                                          <p:spTgt spid="47113">
                                            <p:txEl>
                                              <p:pRg st="2" end="2"/>
                                            </p:txEl>
                                          </p:spTgt>
                                        </p:tgtEl>
                                        <p:attrNameLst>
                                          <p:attrName>style.visibility</p:attrName>
                                        </p:attrNameLst>
                                      </p:cBhvr>
                                      <p:to>
                                        <p:strVal val="visible"/>
                                      </p:to>
                                    </p:set>
                                    <p:anim calcmode="lin" valueType="num">
                                      <p:cBhvr additive="base">
                                        <p:cTn id="48" dur="500" fill="hold"/>
                                        <p:tgtEl>
                                          <p:spTgt spid="47113">
                                            <p:txEl>
                                              <p:pRg st="2" end="2"/>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4711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47114">
                                            <p:txEl>
                                              <p:pRg st="0" end="0"/>
                                            </p:txEl>
                                          </p:spTgt>
                                        </p:tgtEl>
                                        <p:attrNameLst>
                                          <p:attrName>style.visibility</p:attrName>
                                        </p:attrNameLst>
                                      </p:cBhvr>
                                      <p:to>
                                        <p:strVal val="visible"/>
                                      </p:to>
                                    </p:set>
                                    <p:anim calcmode="lin" valueType="num">
                                      <p:cBhvr additive="base">
                                        <p:cTn id="54" dur="500" fill="hold"/>
                                        <p:tgtEl>
                                          <p:spTgt spid="47114">
                                            <p:txEl>
                                              <p:pRg st="0" end="0"/>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4711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nimBg="1"/>
      <p:bldP spid="47107" grpId="0" autoUpdateAnimBg="0"/>
      <p:bldP spid="47109" grpId="0" build="p" autoUpdateAnimBg="0" advAuto="0"/>
      <p:bldP spid="47111" grpId="0" build="p" autoUpdateAnimBg="0"/>
      <p:bldP spid="47113" grpId="0" build="p" autoUpdateAnimBg="0" advAuto="0"/>
      <p:bldP spid="47114"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7388" y="153988"/>
            <a:ext cx="7769225" cy="776287"/>
          </a:xfrm>
          <a:gradFill rotWithShape="0">
            <a:gsLst>
              <a:gs pos="0">
                <a:srgbClr val="DBCBC7"/>
              </a:gs>
              <a:gs pos="100000">
                <a:srgbClr val="E6DAD8"/>
              </a:gs>
            </a:gsLst>
            <a:path path="shape">
              <a:fillToRect l="50000" t="50000" r="50000" b="50000"/>
            </a:path>
          </a:gradFill>
          <a:ln w="12700" cap="flat">
            <a:solidFill>
              <a:srgbClr val="800000"/>
            </a:solidFill>
          </a:ln>
        </p:spPr>
        <p:txBody>
          <a:bodyPr lIns="92075" tIns="46038" rIns="92075" bIns="46038"/>
          <a:lstStyle/>
          <a:p>
            <a:pPr eaLnBrk="1" hangingPunct="1"/>
            <a:r>
              <a:rPr lang="en-US" smtClean="0">
                <a:solidFill>
                  <a:srgbClr val="800000"/>
                </a:solidFill>
                <a:cs typeface="Times New Roman" pitchFamily="18" charset="0"/>
              </a:rPr>
              <a:t>Strategies in Action</a:t>
            </a:r>
          </a:p>
        </p:txBody>
      </p:sp>
      <p:sp>
        <p:nvSpPr>
          <p:cNvPr id="49155" name="Rectangle 3"/>
          <p:cNvSpPr>
            <a:spLocks noGrp="1" noChangeArrowheads="1"/>
          </p:cNvSpPr>
          <p:nvPr>
            <p:ph idx="1"/>
          </p:nvPr>
        </p:nvSpPr>
        <p:spPr>
          <a:xfrm>
            <a:off x="534988" y="1525588"/>
            <a:ext cx="8074025" cy="4568825"/>
          </a:xfrm>
          <a:solidFill>
            <a:srgbClr val="DBCBC7"/>
          </a:solidFill>
          <a:ln w="12700" cap="flat">
            <a:solidFill>
              <a:srgbClr val="800000"/>
            </a:solidFill>
          </a:ln>
        </p:spPr>
        <p:txBody>
          <a:bodyPr lIns="92075" tIns="46038" rIns="92075" bIns="46038" rtlCol="1">
            <a:normAutofit/>
          </a:bodyPr>
          <a:lstStyle/>
          <a:p>
            <a:pPr algn="ctr" eaLnBrk="1" fontAlgn="auto" hangingPunct="1">
              <a:spcAft>
                <a:spcPts val="0"/>
              </a:spcAft>
              <a:buFont typeface="Wingdings" pitchFamily="2" charset="2"/>
              <a:buNone/>
              <a:defRPr/>
            </a:pPr>
            <a:r>
              <a:rPr lang="en-US" sz="2600" dirty="0" smtClean="0">
                <a:solidFill>
                  <a:srgbClr val="003366"/>
                </a:solidFill>
                <a:effectLst>
                  <a:outerShdw blurRad="38100" dist="38100" dir="2700000" algn="tl">
                    <a:srgbClr val="000000"/>
                  </a:outerShdw>
                </a:effectLst>
              </a:rPr>
              <a:t>Guidelines for Horizontal Integration</a:t>
            </a:r>
          </a:p>
          <a:p>
            <a:pPr algn="ctr" eaLnBrk="1" fontAlgn="auto" hangingPunct="1">
              <a:spcAft>
                <a:spcPts val="0"/>
              </a:spcAft>
              <a:buFont typeface="Wingdings" pitchFamily="2" charset="2"/>
              <a:buNone/>
              <a:defRPr/>
            </a:pPr>
            <a:endParaRPr lang="en-US" sz="2100" dirty="0" smtClean="0">
              <a:solidFill>
                <a:srgbClr val="003366"/>
              </a:solidFill>
            </a:endParaRPr>
          </a:p>
          <a:p>
            <a:pPr lvl="1" algn="l" rtl="0" eaLnBrk="1" fontAlgn="auto" hangingPunct="1">
              <a:spcAft>
                <a:spcPts val="0"/>
              </a:spcAft>
              <a:buSzPct val="80000"/>
              <a:buFont typeface="Wingdings" pitchFamily="2" charset="2"/>
              <a:buChar char="ü"/>
              <a:defRPr/>
            </a:pPr>
            <a:r>
              <a:rPr lang="en-US" sz="2200" dirty="0" smtClean="0">
                <a:solidFill>
                  <a:srgbClr val="003366"/>
                </a:solidFill>
              </a:rPr>
              <a:t>Firm can gain monopolistic characteristics without being challenged by federal government</a:t>
            </a:r>
          </a:p>
          <a:p>
            <a:pPr lvl="1" algn="l" rtl="0" eaLnBrk="1" fontAlgn="auto" hangingPunct="1">
              <a:spcAft>
                <a:spcPts val="0"/>
              </a:spcAft>
              <a:buSzPct val="80000"/>
              <a:buFont typeface="Wingdings" pitchFamily="2" charset="2"/>
              <a:buChar char="ü"/>
              <a:defRPr/>
            </a:pPr>
            <a:r>
              <a:rPr lang="en-US" sz="2200" dirty="0" smtClean="0">
                <a:solidFill>
                  <a:srgbClr val="003366"/>
                </a:solidFill>
              </a:rPr>
              <a:t>Competes in growing industry</a:t>
            </a:r>
          </a:p>
          <a:p>
            <a:pPr lvl="1" algn="l" rtl="0" eaLnBrk="1" fontAlgn="auto" hangingPunct="1">
              <a:spcAft>
                <a:spcPts val="0"/>
              </a:spcAft>
              <a:buSzPct val="80000"/>
              <a:buFont typeface="Wingdings" pitchFamily="2" charset="2"/>
              <a:buChar char="ü"/>
              <a:defRPr/>
            </a:pPr>
            <a:r>
              <a:rPr lang="en-US" sz="2200" dirty="0" smtClean="0">
                <a:solidFill>
                  <a:srgbClr val="003366"/>
                </a:solidFill>
              </a:rPr>
              <a:t>Increased economies of scale provide major competitive advantages</a:t>
            </a:r>
          </a:p>
          <a:p>
            <a:pPr lvl="1" algn="l" rtl="0" eaLnBrk="1" fontAlgn="auto" hangingPunct="1">
              <a:spcAft>
                <a:spcPts val="0"/>
              </a:spcAft>
              <a:buSzPct val="80000"/>
              <a:buFont typeface="Wingdings" pitchFamily="2" charset="2"/>
              <a:buChar char="ü"/>
              <a:defRPr/>
            </a:pPr>
            <a:r>
              <a:rPr lang="en-US" sz="2200" dirty="0" smtClean="0">
                <a:solidFill>
                  <a:srgbClr val="003366"/>
                </a:solidFill>
              </a:rPr>
              <a:t>Faltering/losing due to lack of managerial expertise or need for particular resources</a:t>
            </a:r>
          </a:p>
        </p:txBody>
      </p:sp>
      <p:sp>
        <p:nvSpPr>
          <p:cNvPr id="15362" name="Slide Number Placeholder 5"/>
          <p:cNvSpPr>
            <a:spLocks noGrp="1"/>
          </p:cNvSpPr>
          <p:nvPr>
            <p:ph type="sldNum" sz="quarter" idx="12"/>
          </p:nvPr>
        </p:nvSpPr>
        <p:spPr/>
        <p:txBody>
          <a:bodyPr/>
          <a:lstStyle/>
          <a:p>
            <a:pPr>
              <a:defRPr/>
            </a:pPr>
            <a:fld id="{7BBCCC31-2467-45A0-8D00-8F6C7A182CAD}" type="slidenum">
              <a:rPr lang="ar-SA"/>
              <a:pPr>
                <a:defRPr/>
              </a:pPr>
              <a:t>19</a:t>
            </a:fld>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additive="base">
                                        <p:cTn id="7" dur="500" fill="hold"/>
                                        <p:tgtEl>
                                          <p:spTgt spid="491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91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155">
                                            <p:txEl>
                                              <p:pRg st="2" end="2"/>
                                            </p:txEl>
                                          </p:spTgt>
                                        </p:tgtEl>
                                        <p:attrNameLst>
                                          <p:attrName>style.visibility</p:attrName>
                                        </p:attrNameLst>
                                      </p:cBhvr>
                                      <p:to>
                                        <p:strVal val="visible"/>
                                      </p:to>
                                    </p:set>
                                    <p:anim calcmode="lin" valueType="num">
                                      <p:cBhvr additive="base">
                                        <p:cTn id="13" dur="500" fill="hold"/>
                                        <p:tgtEl>
                                          <p:spTgt spid="4915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91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anim calcmode="lin" valueType="num">
                                      <p:cBhvr additive="base">
                                        <p:cTn id="19" dur="500" fill="hold"/>
                                        <p:tgtEl>
                                          <p:spTgt spid="4915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91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9155">
                                            <p:txEl>
                                              <p:pRg st="4" end="4"/>
                                            </p:txEl>
                                          </p:spTgt>
                                        </p:tgtEl>
                                        <p:attrNameLst>
                                          <p:attrName>style.visibility</p:attrName>
                                        </p:attrNameLst>
                                      </p:cBhvr>
                                      <p:to>
                                        <p:strVal val="visible"/>
                                      </p:to>
                                    </p:set>
                                    <p:anim calcmode="lin" valueType="num">
                                      <p:cBhvr additive="base">
                                        <p:cTn id="25" dur="500" fill="hold"/>
                                        <p:tgtEl>
                                          <p:spTgt spid="4915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91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9155">
                                            <p:txEl>
                                              <p:pRg st="5" end="5"/>
                                            </p:txEl>
                                          </p:spTgt>
                                        </p:tgtEl>
                                        <p:attrNameLst>
                                          <p:attrName>style.visibility</p:attrName>
                                        </p:attrNameLst>
                                      </p:cBhvr>
                                      <p:to>
                                        <p:strVal val="visible"/>
                                      </p:to>
                                    </p:set>
                                    <p:anim calcmode="lin" valueType="num">
                                      <p:cBhvr additive="base">
                                        <p:cTn id="31" dur="500" fill="hold"/>
                                        <p:tgtEl>
                                          <p:spTgt spid="4915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915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objective </a:t>
            </a:r>
            <a:endParaRPr lang="en-US" dirty="0"/>
          </a:p>
        </p:txBody>
      </p:sp>
      <p:sp>
        <p:nvSpPr>
          <p:cNvPr id="3" name="Content Placeholder 2"/>
          <p:cNvSpPr>
            <a:spLocks noGrp="1"/>
          </p:cNvSpPr>
          <p:nvPr>
            <p:ph idx="1"/>
          </p:nvPr>
        </p:nvSpPr>
        <p:spPr>
          <a:xfrm>
            <a:off x="457200" y="1371600"/>
            <a:ext cx="8229600" cy="4754563"/>
          </a:xfrm>
        </p:spPr>
        <p:txBody>
          <a:bodyPr/>
          <a:lstStyle/>
          <a:p>
            <a:pPr lvl="1"/>
            <a:r>
              <a:rPr lang="en-US" dirty="0" smtClean="0"/>
              <a:t> </a:t>
            </a:r>
            <a:r>
              <a:rPr lang="en-US" dirty="0"/>
              <a:t>A</a:t>
            </a:r>
            <a:r>
              <a:rPr lang="en-US" dirty="0" smtClean="0"/>
              <a:t>t the end of the chapter students able to know types </a:t>
            </a:r>
            <a:r>
              <a:rPr lang="en-US" dirty="0"/>
              <a:t>of strategies </a:t>
            </a:r>
            <a:endParaRPr lang="en-US" sz="2400" dirty="0"/>
          </a:p>
          <a:p>
            <a:pPr lvl="1"/>
            <a:r>
              <a:rPr lang="en-US" dirty="0" smtClean="0"/>
              <a:t> You will understand guidelines </a:t>
            </a:r>
            <a:r>
              <a:rPr lang="en-US" dirty="0"/>
              <a:t>for pursuing strategies</a:t>
            </a:r>
            <a:endParaRPr lang="en-US" sz="2400" dirty="0"/>
          </a:p>
          <a:p>
            <a:pPr lvl="1"/>
            <a:r>
              <a:rPr lang="en-US" dirty="0"/>
              <a:t>Michael Porter’s generic strategies  </a:t>
            </a:r>
            <a:endParaRPr lang="en-US" sz="2400"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p:txBody>
          <a:bodyPr/>
          <a:lstStyle/>
          <a:p>
            <a:pPr>
              <a:defRPr/>
            </a:pPr>
            <a:fld id="{4D1DF3F9-DF6F-44A9-871F-F50882A9C41A}" type="slidenum">
              <a:rPr lang="ar-SA"/>
              <a:pPr>
                <a:defRPr/>
              </a:pPr>
              <a:t>20</a:t>
            </a:fld>
            <a:endParaRPr lang="en-US"/>
          </a:p>
        </p:txBody>
      </p:sp>
      <p:sp>
        <p:nvSpPr>
          <p:cNvPr id="51202" name="Rectangle 2"/>
          <p:cNvSpPr>
            <a:spLocks noChangeArrowheads="1"/>
          </p:cNvSpPr>
          <p:nvPr/>
        </p:nvSpPr>
        <p:spPr bwMode="auto">
          <a:xfrm>
            <a:off x="838200" y="457200"/>
            <a:ext cx="7769225" cy="776288"/>
          </a:xfrm>
          <a:prstGeom prst="rect">
            <a:avLst/>
          </a:prstGeom>
          <a:gradFill rotWithShape="0">
            <a:gsLst>
              <a:gs pos="0">
                <a:srgbClr val="DBCBC7"/>
              </a:gs>
              <a:gs pos="100000">
                <a:srgbClr val="E6DAD8"/>
              </a:gs>
            </a:gsLst>
            <a:path path="shape">
              <a:fillToRect l="50000" t="50000" r="50000" b="50000"/>
            </a:path>
          </a:gradFill>
          <a:ln w="12700">
            <a:solidFill>
              <a:srgbClr val="800000"/>
            </a:solidFill>
            <a:miter lim="800000"/>
            <a:headEnd/>
            <a:tailEnd/>
          </a:ln>
        </p:spPr>
        <p:txBody>
          <a:bodyPr wrap="none" anchor="ctr"/>
          <a:lstStyle/>
          <a:p>
            <a:endParaRPr lang="ar-SA"/>
          </a:p>
        </p:txBody>
      </p:sp>
      <p:sp>
        <p:nvSpPr>
          <p:cNvPr id="51203" name="Rectangle 3"/>
          <p:cNvSpPr>
            <a:spLocks noChangeArrowheads="1"/>
          </p:cNvSpPr>
          <p:nvPr/>
        </p:nvSpPr>
        <p:spPr bwMode="auto">
          <a:xfrm>
            <a:off x="990600" y="304800"/>
            <a:ext cx="7578725" cy="1014413"/>
          </a:xfrm>
          <a:prstGeom prst="rect">
            <a:avLst/>
          </a:prstGeom>
          <a:noFill/>
          <a:ln w="9525">
            <a:noFill/>
            <a:miter lim="800000"/>
            <a:headEnd/>
            <a:tailEnd/>
          </a:ln>
          <a:effectLst/>
        </p:spPr>
        <p:txBody>
          <a:bodyPr lIns="92075" tIns="46038" rIns="92075" bIns="46038" anchor="ctr"/>
          <a:lstStyle/>
          <a:p>
            <a:pPr algn="ctr" rtl="0">
              <a:defRPr/>
            </a:pPr>
            <a:r>
              <a:rPr lang="en-US" sz="4400" b="1">
                <a:solidFill>
                  <a:srgbClr val="800000"/>
                </a:solidFill>
                <a:effectLst>
                  <a:outerShdw blurRad="38100" dist="38100" dir="2700000" algn="tl">
                    <a:srgbClr val="C0C0C0"/>
                  </a:outerShdw>
                </a:effectLst>
                <a:latin typeface="Tahoma" pitchFamily="34" charset="0"/>
                <a:cs typeface="Arial" pitchFamily="34" charset="0"/>
              </a:rPr>
              <a:t>Strategies in Action</a:t>
            </a:r>
          </a:p>
        </p:txBody>
      </p:sp>
      <p:sp>
        <p:nvSpPr>
          <p:cNvPr id="51204" name="Rectangle 4"/>
          <p:cNvSpPr>
            <a:spLocks noChangeArrowheads="1"/>
          </p:cNvSpPr>
          <p:nvPr/>
        </p:nvSpPr>
        <p:spPr bwMode="auto">
          <a:xfrm>
            <a:off x="381000" y="1447800"/>
            <a:ext cx="2133600" cy="762000"/>
          </a:xfrm>
          <a:prstGeom prst="rect">
            <a:avLst/>
          </a:prstGeom>
          <a:noFill/>
          <a:ln w="9525">
            <a:noFill/>
            <a:miter lim="800000"/>
            <a:headEnd/>
            <a:tailEnd/>
          </a:ln>
        </p:spPr>
        <p:txBody>
          <a:bodyPr lIns="92075" tIns="46038" rIns="92075" bIns="46038" anchor="ctr" anchorCtr="1"/>
          <a:lstStyle/>
          <a:p>
            <a:pPr marL="342900" indent="-342900" algn="ctr" rtl="0"/>
            <a:endParaRPr lang="en-US" sz="2400">
              <a:latin typeface="Times New Roman" pitchFamily="18" charset="0"/>
            </a:endParaRPr>
          </a:p>
        </p:txBody>
      </p:sp>
      <p:pic>
        <p:nvPicPr>
          <p:cNvPr id="51205" name="Picture 5"/>
          <p:cNvPicPr>
            <a:picLocks noChangeArrowheads="1"/>
          </p:cNvPicPr>
          <p:nvPr/>
        </p:nvPicPr>
        <p:blipFill>
          <a:blip r:embed="rId4" cstate="print"/>
          <a:srcRect/>
          <a:stretch>
            <a:fillRect/>
          </a:stretch>
        </p:blipFill>
        <p:spPr bwMode="auto">
          <a:xfrm>
            <a:off x="762000" y="1447800"/>
            <a:ext cx="7800975" cy="4879975"/>
          </a:xfrm>
          <a:prstGeom prst="rect">
            <a:avLst/>
          </a:prstGeom>
          <a:noFill/>
          <a:ln w="9525">
            <a:noFill/>
            <a:miter lim="800000"/>
            <a:headEnd/>
            <a:tailEnd/>
          </a:ln>
        </p:spPr>
      </p:pic>
      <p:sp>
        <p:nvSpPr>
          <p:cNvPr id="51206" name="Rectangle 6"/>
          <p:cNvSpPr>
            <a:spLocks noChangeArrowheads="1"/>
          </p:cNvSpPr>
          <p:nvPr/>
        </p:nvSpPr>
        <p:spPr bwMode="auto">
          <a:xfrm>
            <a:off x="990600" y="1600200"/>
            <a:ext cx="7435850" cy="4556125"/>
          </a:xfrm>
          <a:prstGeom prst="rect">
            <a:avLst/>
          </a:prstGeom>
          <a:noFill/>
          <a:ln w="9525">
            <a:noFill/>
            <a:miter lim="800000"/>
            <a:headEnd/>
            <a:tailEnd/>
          </a:ln>
          <a:effectLst/>
        </p:spPr>
        <p:txBody>
          <a:bodyPr lIns="92075" tIns="46038" rIns="92075" bIns="46038" anchor="ctr" anchorCtr="1"/>
          <a:lstStyle/>
          <a:p>
            <a:pPr marL="342900" indent="-342900" algn="l" rtl="0">
              <a:defRPr/>
            </a:pPr>
            <a:r>
              <a:rPr lang="en-US" sz="2800" u="sng">
                <a:solidFill>
                  <a:srgbClr val="003366"/>
                </a:solidFill>
                <a:effectLst>
                  <a:outerShdw blurRad="38100" dist="38100" dir="2700000" algn="tl">
                    <a:srgbClr val="C0C0C0"/>
                  </a:outerShdw>
                </a:effectLst>
                <a:latin typeface="Tahoma" pitchFamily="34" charset="0"/>
                <a:cs typeface="Arial" pitchFamily="34" charset="0"/>
              </a:rPr>
              <a:t>Intensive Strategies</a:t>
            </a:r>
          </a:p>
          <a:p>
            <a:pPr marL="342900" indent="-342900" algn="l" rtl="0">
              <a:defRPr/>
            </a:pPr>
            <a:endParaRPr lang="en-US" sz="2800" u="sng">
              <a:solidFill>
                <a:srgbClr val="003366"/>
              </a:solidFill>
              <a:latin typeface="Tahoma" pitchFamily="34" charset="0"/>
              <a:cs typeface="Arial" pitchFamily="34" charset="0"/>
            </a:endParaRPr>
          </a:p>
          <a:p>
            <a:pPr marL="342900" indent="-342900" algn="l" rtl="0">
              <a:buSzPct val="80000"/>
              <a:buFontTx/>
              <a:buChar char="•"/>
              <a:defRPr/>
            </a:pPr>
            <a:r>
              <a:rPr lang="en-US" sz="2800">
                <a:solidFill>
                  <a:srgbClr val="003366"/>
                </a:solidFill>
                <a:latin typeface="Tahoma" pitchFamily="34" charset="0"/>
                <a:cs typeface="Arial" pitchFamily="34" charset="0"/>
              </a:rPr>
              <a:t>Market penetration</a:t>
            </a:r>
          </a:p>
          <a:p>
            <a:pPr marL="342900" indent="-342900" algn="l" rtl="0">
              <a:buSzPct val="80000"/>
              <a:buFontTx/>
              <a:buChar char="•"/>
              <a:defRPr/>
            </a:pPr>
            <a:r>
              <a:rPr lang="en-US" sz="2800">
                <a:solidFill>
                  <a:srgbClr val="003366"/>
                </a:solidFill>
                <a:latin typeface="Tahoma" pitchFamily="34" charset="0"/>
                <a:cs typeface="Arial" pitchFamily="34" charset="0"/>
              </a:rPr>
              <a:t>Market development</a:t>
            </a:r>
          </a:p>
          <a:p>
            <a:pPr marL="342900" indent="-342900" algn="l" rtl="0">
              <a:buSzPct val="80000"/>
              <a:buFontTx/>
              <a:buChar char="•"/>
              <a:defRPr/>
            </a:pPr>
            <a:r>
              <a:rPr lang="en-US" sz="2800">
                <a:solidFill>
                  <a:srgbClr val="003366"/>
                </a:solidFill>
                <a:latin typeface="Tahoma" pitchFamily="34" charset="0"/>
                <a:cs typeface="Arial" pitchFamily="34" charset="0"/>
              </a:rPr>
              <a:t>Product development</a:t>
            </a:r>
          </a:p>
          <a:p>
            <a:pPr marL="342900" indent="-342900" algn="l" rtl="0">
              <a:buSzPct val="80000"/>
              <a:buFontTx/>
              <a:buChar char="•"/>
              <a:defRPr/>
            </a:pPr>
            <a:endParaRPr lang="en-US" sz="2800">
              <a:solidFill>
                <a:srgbClr val="003366"/>
              </a:solidFill>
              <a:latin typeface="Tahoma" pitchFamily="34" charset="0"/>
              <a:cs typeface="Arial" pitchFamily="34"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barn(inHorizontal)">
                                      <p:cBhvr>
                                        <p:cTn id="7" dur="500"/>
                                        <p:tgtEl>
                                          <p:spTgt spid="51202"/>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51203"/>
                                        </p:tgtEl>
                                        <p:attrNameLst>
                                          <p:attrName>style.visibility</p:attrName>
                                        </p:attrNameLst>
                                      </p:cBhvr>
                                      <p:to>
                                        <p:strVal val="visible"/>
                                      </p:to>
                                    </p:set>
                                    <p:animEffect transition="in" filter="barn(inHorizontal)">
                                      <p:cBhvr>
                                        <p:cTn id="11" dur="500"/>
                                        <p:tgtEl>
                                          <p:spTgt spid="5120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nodePh="1">
                                  <p:stCondLst>
                                    <p:cond delay="0"/>
                                  </p:stCondLst>
                                  <p:endCondLst>
                                    <p:cond evt="begin" delay="0">
                                      <p:tn val="14"/>
                                    </p:cond>
                                  </p:endCondLst>
                                  <p:childTnLst>
                                    <p:set>
                                      <p:cBhvr>
                                        <p:cTn id="15" dur="1" fill="hold">
                                          <p:stCondLst>
                                            <p:cond delay="0"/>
                                          </p:stCondLst>
                                        </p:cTn>
                                        <p:tgtEl>
                                          <p:spTgt spid="51204">
                                            <p:txEl>
                                              <p:pRg st="0" end="0"/>
                                            </p:txEl>
                                          </p:spTgt>
                                        </p:tgtEl>
                                        <p:attrNameLst>
                                          <p:attrName>style.visibility</p:attrName>
                                        </p:attrNameLst>
                                      </p:cBhvr>
                                      <p:to>
                                        <p:strVal val="visible"/>
                                      </p:to>
                                    </p:set>
                                    <p:anim calcmode="lin" valueType="num">
                                      <p:cBhvr additive="base">
                                        <p:cTn id="16" dur="500" fill="hold"/>
                                        <p:tgtEl>
                                          <p:spTgt spid="51204">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5120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51205"/>
                                        </p:tgtEl>
                                        <p:attrNameLst>
                                          <p:attrName>style.visibility</p:attrName>
                                        </p:attrNameLst>
                                      </p:cBhvr>
                                      <p:to>
                                        <p:strVal val="visible"/>
                                      </p:to>
                                    </p:set>
                                    <p:anim calcmode="lin" valueType="num">
                                      <p:cBhvr additive="base">
                                        <p:cTn id="22" dur="500" fill="hold"/>
                                        <p:tgtEl>
                                          <p:spTgt spid="51205"/>
                                        </p:tgtEl>
                                        <p:attrNameLst>
                                          <p:attrName>ppt_x</p:attrName>
                                        </p:attrNameLst>
                                      </p:cBhvr>
                                      <p:tavLst>
                                        <p:tav tm="0">
                                          <p:val>
                                            <p:strVal val="0-#ppt_w/2"/>
                                          </p:val>
                                        </p:tav>
                                        <p:tav tm="100000">
                                          <p:val>
                                            <p:strVal val="#ppt_x"/>
                                          </p:val>
                                        </p:tav>
                                      </p:tavLst>
                                    </p:anim>
                                    <p:anim calcmode="lin" valueType="num">
                                      <p:cBhvr additive="base">
                                        <p:cTn id="23" dur="500" fill="hold"/>
                                        <p:tgtEl>
                                          <p:spTgt spid="51205"/>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2" presetClass="entr" presetSubtype="8" fill="hold" grpId="0" nodeType="afterEffect">
                                  <p:stCondLst>
                                    <p:cond delay="0"/>
                                  </p:stCondLst>
                                  <p:childTnLst>
                                    <p:set>
                                      <p:cBhvr>
                                        <p:cTn id="26" dur="1" fill="hold">
                                          <p:stCondLst>
                                            <p:cond delay="0"/>
                                          </p:stCondLst>
                                        </p:cTn>
                                        <p:tgtEl>
                                          <p:spTgt spid="51206">
                                            <p:txEl>
                                              <p:pRg st="0" end="0"/>
                                            </p:txEl>
                                          </p:spTgt>
                                        </p:tgtEl>
                                        <p:attrNameLst>
                                          <p:attrName>style.visibility</p:attrName>
                                        </p:attrNameLst>
                                      </p:cBhvr>
                                      <p:to>
                                        <p:strVal val="visible"/>
                                      </p:to>
                                    </p:set>
                                    <p:anim calcmode="lin" valueType="num">
                                      <p:cBhvr additive="base">
                                        <p:cTn id="27" dur="500" fill="hold"/>
                                        <p:tgtEl>
                                          <p:spTgt spid="51206">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1206">
                                            <p:txEl>
                                              <p:pRg st="0" end="0"/>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2" presetClass="entr" presetSubtype="8" fill="hold" grpId="0" nodeType="afterEffect">
                                  <p:stCondLst>
                                    <p:cond delay="0"/>
                                  </p:stCondLst>
                                  <p:childTnLst>
                                    <p:set>
                                      <p:cBhvr>
                                        <p:cTn id="31" dur="1" fill="hold">
                                          <p:stCondLst>
                                            <p:cond delay="0"/>
                                          </p:stCondLst>
                                        </p:cTn>
                                        <p:tgtEl>
                                          <p:spTgt spid="51206">
                                            <p:txEl>
                                              <p:pRg st="2" end="2"/>
                                            </p:txEl>
                                          </p:spTgt>
                                        </p:tgtEl>
                                        <p:attrNameLst>
                                          <p:attrName>style.visibility</p:attrName>
                                        </p:attrNameLst>
                                      </p:cBhvr>
                                      <p:to>
                                        <p:strVal val="visible"/>
                                      </p:to>
                                    </p:set>
                                    <p:anim calcmode="lin" valueType="num">
                                      <p:cBhvr additive="base">
                                        <p:cTn id="32" dur="500" fill="hold"/>
                                        <p:tgtEl>
                                          <p:spTgt spid="51206">
                                            <p:txEl>
                                              <p:pRg st="2" end="2"/>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51206">
                                            <p:txEl>
                                              <p:pRg st="2" end="2"/>
                                            </p:txEl>
                                          </p:spTgt>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2" presetClass="entr" presetSubtype="8" fill="hold" grpId="0" nodeType="afterEffect">
                                  <p:stCondLst>
                                    <p:cond delay="0"/>
                                  </p:stCondLst>
                                  <p:childTnLst>
                                    <p:set>
                                      <p:cBhvr>
                                        <p:cTn id="36" dur="1" fill="hold">
                                          <p:stCondLst>
                                            <p:cond delay="0"/>
                                          </p:stCondLst>
                                        </p:cTn>
                                        <p:tgtEl>
                                          <p:spTgt spid="51206">
                                            <p:txEl>
                                              <p:pRg st="3" end="3"/>
                                            </p:txEl>
                                          </p:spTgt>
                                        </p:tgtEl>
                                        <p:attrNameLst>
                                          <p:attrName>style.visibility</p:attrName>
                                        </p:attrNameLst>
                                      </p:cBhvr>
                                      <p:to>
                                        <p:strVal val="visible"/>
                                      </p:to>
                                    </p:set>
                                    <p:anim calcmode="lin" valueType="num">
                                      <p:cBhvr additive="base">
                                        <p:cTn id="37" dur="500" fill="hold"/>
                                        <p:tgtEl>
                                          <p:spTgt spid="51206">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1206">
                                            <p:txEl>
                                              <p:pRg st="3" end="3"/>
                                            </p:txEl>
                                          </p:spTgt>
                                        </p:tgtEl>
                                        <p:attrNameLst>
                                          <p:attrName>ppt_y</p:attrName>
                                        </p:attrNameLst>
                                      </p:cBhvr>
                                      <p:tavLst>
                                        <p:tav tm="0">
                                          <p:val>
                                            <p:strVal val="#ppt_y"/>
                                          </p:val>
                                        </p:tav>
                                        <p:tav tm="100000">
                                          <p:val>
                                            <p:strVal val="#ppt_y"/>
                                          </p:val>
                                        </p:tav>
                                      </p:tavLst>
                                    </p:anim>
                                  </p:childTnLst>
                                </p:cTn>
                              </p:par>
                            </p:childTnLst>
                          </p:cTn>
                        </p:par>
                        <p:par>
                          <p:cTn id="39" fill="hold">
                            <p:stCondLst>
                              <p:cond delay="2000"/>
                            </p:stCondLst>
                            <p:childTnLst>
                              <p:par>
                                <p:cTn id="40" presetID="2" presetClass="entr" presetSubtype="8" fill="hold" grpId="0" nodeType="afterEffect">
                                  <p:stCondLst>
                                    <p:cond delay="0"/>
                                  </p:stCondLst>
                                  <p:childTnLst>
                                    <p:set>
                                      <p:cBhvr>
                                        <p:cTn id="41" dur="1" fill="hold">
                                          <p:stCondLst>
                                            <p:cond delay="0"/>
                                          </p:stCondLst>
                                        </p:cTn>
                                        <p:tgtEl>
                                          <p:spTgt spid="51206">
                                            <p:txEl>
                                              <p:pRg st="4" end="4"/>
                                            </p:txEl>
                                          </p:spTgt>
                                        </p:tgtEl>
                                        <p:attrNameLst>
                                          <p:attrName>style.visibility</p:attrName>
                                        </p:attrNameLst>
                                      </p:cBhvr>
                                      <p:to>
                                        <p:strVal val="visible"/>
                                      </p:to>
                                    </p:set>
                                    <p:anim calcmode="lin" valueType="num">
                                      <p:cBhvr additive="base">
                                        <p:cTn id="42" dur="500" fill="hold"/>
                                        <p:tgtEl>
                                          <p:spTgt spid="51206">
                                            <p:txEl>
                                              <p:pRg st="4" end="4"/>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5120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nimBg="1"/>
      <p:bldP spid="51203" grpId="0" autoUpdateAnimBg="0"/>
      <p:bldP spid="51204" grpId="0" build="p" autoUpdateAnimBg="0"/>
      <p:bldP spid="51206" grpId="0" build="p" autoUpdateAnimBg="0"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p:txBody>
          <a:bodyPr/>
          <a:lstStyle/>
          <a:p>
            <a:pPr>
              <a:defRPr/>
            </a:pPr>
            <a:fld id="{695743C4-D495-462C-B58A-DCC6D046F9B0}" type="slidenum">
              <a:rPr lang="ar-SA"/>
              <a:pPr>
                <a:defRPr/>
              </a:pPr>
              <a:t>21</a:t>
            </a:fld>
            <a:endParaRPr lang="en-US"/>
          </a:p>
        </p:txBody>
      </p:sp>
      <p:sp>
        <p:nvSpPr>
          <p:cNvPr id="53250" name="Rectangle 2"/>
          <p:cNvSpPr>
            <a:spLocks noChangeArrowheads="1"/>
          </p:cNvSpPr>
          <p:nvPr/>
        </p:nvSpPr>
        <p:spPr bwMode="auto">
          <a:xfrm>
            <a:off x="838200" y="304800"/>
            <a:ext cx="7769225" cy="758825"/>
          </a:xfrm>
          <a:prstGeom prst="rect">
            <a:avLst/>
          </a:prstGeom>
          <a:gradFill rotWithShape="0">
            <a:gsLst>
              <a:gs pos="0">
                <a:srgbClr val="DBCBC7"/>
              </a:gs>
              <a:gs pos="100000">
                <a:srgbClr val="E6DAD8"/>
              </a:gs>
            </a:gsLst>
            <a:path path="shape">
              <a:fillToRect l="50000" t="50000" r="50000" b="50000"/>
            </a:path>
          </a:gradFill>
          <a:ln w="12700">
            <a:solidFill>
              <a:srgbClr val="800000"/>
            </a:solidFill>
            <a:miter lim="800000"/>
            <a:headEnd/>
            <a:tailEnd/>
          </a:ln>
        </p:spPr>
        <p:txBody>
          <a:bodyPr wrap="none" anchor="ctr"/>
          <a:lstStyle/>
          <a:p>
            <a:endParaRPr lang="ar-SA"/>
          </a:p>
        </p:txBody>
      </p:sp>
      <p:sp>
        <p:nvSpPr>
          <p:cNvPr id="53251" name="Rectangle 3"/>
          <p:cNvSpPr>
            <a:spLocks noChangeArrowheads="1"/>
          </p:cNvSpPr>
          <p:nvPr/>
        </p:nvSpPr>
        <p:spPr bwMode="auto">
          <a:xfrm>
            <a:off x="935038" y="203200"/>
            <a:ext cx="7578725" cy="776288"/>
          </a:xfrm>
          <a:prstGeom prst="rect">
            <a:avLst/>
          </a:prstGeom>
          <a:noFill/>
          <a:ln w="9525">
            <a:noFill/>
            <a:miter lim="800000"/>
            <a:headEnd/>
            <a:tailEnd/>
          </a:ln>
          <a:effectLst/>
        </p:spPr>
        <p:txBody>
          <a:bodyPr lIns="92075" tIns="46038" rIns="92075" bIns="46038" anchor="ctr"/>
          <a:lstStyle/>
          <a:p>
            <a:pPr algn="ctr" rtl="0">
              <a:defRPr/>
            </a:pPr>
            <a:r>
              <a:rPr lang="en-US" sz="4400" b="1">
                <a:solidFill>
                  <a:srgbClr val="800000"/>
                </a:solidFill>
                <a:effectLst>
                  <a:outerShdw blurRad="38100" dist="38100" dir="2700000" algn="tl">
                    <a:srgbClr val="C0C0C0"/>
                  </a:outerShdw>
                </a:effectLst>
                <a:latin typeface="Tahoma" pitchFamily="34" charset="0"/>
                <a:cs typeface="Arial" pitchFamily="34" charset="0"/>
              </a:rPr>
              <a:t>Strategies in Action</a:t>
            </a:r>
          </a:p>
        </p:txBody>
      </p:sp>
      <p:pic>
        <p:nvPicPr>
          <p:cNvPr id="53252" name="Picture 4"/>
          <p:cNvPicPr>
            <a:picLocks noChangeArrowheads="1"/>
          </p:cNvPicPr>
          <p:nvPr/>
        </p:nvPicPr>
        <p:blipFill>
          <a:blip r:embed="rId4" cstate="print"/>
          <a:srcRect/>
          <a:stretch>
            <a:fillRect/>
          </a:stretch>
        </p:blipFill>
        <p:spPr bwMode="auto">
          <a:xfrm>
            <a:off x="112713" y="2754313"/>
            <a:ext cx="3457575" cy="3736975"/>
          </a:xfrm>
          <a:prstGeom prst="rect">
            <a:avLst/>
          </a:prstGeom>
          <a:noFill/>
          <a:ln w="9525">
            <a:noFill/>
            <a:miter lim="800000"/>
            <a:headEnd/>
            <a:tailEnd/>
          </a:ln>
        </p:spPr>
      </p:pic>
      <p:sp>
        <p:nvSpPr>
          <p:cNvPr id="53253" name="Rectangle 5"/>
          <p:cNvSpPr>
            <a:spLocks noChangeArrowheads="1"/>
          </p:cNvSpPr>
          <p:nvPr/>
        </p:nvSpPr>
        <p:spPr bwMode="auto">
          <a:xfrm>
            <a:off x="244475" y="2865438"/>
            <a:ext cx="3092450" cy="3413125"/>
          </a:xfrm>
          <a:prstGeom prst="rect">
            <a:avLst/>
          </a:prstGeom>
          <a:noFill/>
          <a:ln w="9525">
            <a:noFill/>
            <a:miter lim="800000"/>
            <a:headEnd/>
            <a:tailEnd/>
          </a:ln>
          <a:effectLst/>
        </p:spPr>
        <p:txBody>
          <a:bodyPr lIns="92075" tIns="46038" rIns="92075" bIns="46038" anchor="ctr"/>
          <a:lstStyle/>
          <a:p>
            <a:pPr marL="342900" indent="-342900" algn="l" rtl="0">
              <a:defRPr/>
            </a:pPr>
            <a:r>
              <a:rPr lang="en-US" sz="2800" u="sng">
                <a:solidFill>
                  <a:srgbClr val="003366"/>
                </a:solidFill>
                <a:effectLst>
                  <a:outerShdw blurRad="38100" dist="38100" dir="2700000" algn="tl">
                    <a:srgbClr val="C0C0C0"/>
                  </a:outerShdw>
                </a:effectLst>
                <a:latin typeface="Tahoma" pitchFamily="34" charset="0"/>
                <a:cs typeface="Arial" pitchFamily="34" charset="0"/>
              </a:rPr>
              <a:t>Defined</a:t>
            </a:r>
          </a:p>
          <a:p>
            <a:pPr marL="342900" indent="-342900" algn="l" rtl="0">
              <a:defRPr/>
            </a:pPr>
            <a:endParaRPr lang="en-US" sz="2800" u="sng">
              <a:solidFill>
                <a:srgbClr val="003366"/>
              </a:solidFill>
              <a:effectLst>
                <a:outerShdw blurRad="38100" dist="38100" dir="2700000" algn="tl">
                  <a:srgbClr val="C0C0C0"/>
                </a:outerShdw>
              </a:effectLst>
              <a:latin typeface="Tahoma" pitchFamily="34" charset="0"/>
              <a:cs typeface="Arial" pitchFamily="34" charset="0"/>
            </a:endParaRPr>
          </a:p>
          <a:p>
            <a:pPr marL="342900" indent="-342900" algn="l" rtl="0">
              <a:buSzPct val="80000"/>
              <a:buFontTx/>
              <a:buChar char="•"/>
              <a:defRPr/>
            </a:pPr>
            <a:r>
              <a:rPr lang="en-US" sz="2400">
                <a:solidFill>
                  <a:srgbClr val="003366"/>
                </a:solidFill>
                <a:latin typeface="Tahoma" pitchFamily="34" charset="0"/>
                <a:cs typeface="Arial" pitchFamily="34" charset="0"/>
              </a:rPr>
              <a:t>Seeking increased market share for present products or services in present markets through greater marketing efforts</a:t>
            </a:r>
          </a:p>
        </p:txBody>
      </p:sp>
      <p:sp>
        <p:nvSpPr>
          <p:cNvPr id="24584" name="Line 6"/>
          <p:cNvSpPr>
            <a:spLocks noChangeShapeType="1"/>
          </p:cNvSpPr>
          <p:nvPr/>
        </p:nvSpPr>
        <p:spPr bwMode="auto">
          <a:xfrm>
            <a:off x="3508375" y="3962400"/>
            <a:ext cx="1292225" cy="0"/>
          </a:xfrm>
          <a:prstGeom prst="line">
            <a:avLst/>
          </a:prstGeom>
          <a:noFill/>
          <a:ln w="57150" cmpd="tri">
            <a:solidFill>
              <a:srgbClr val="993300"/>
            </a:solidFill>
            <a:prstDash val="dash"/>
            <a:round/>
            <a:headEnd type="none" w="sm" len="sm"/>
            <a:tailEnd type="stealth" w="med" len="med"/>
          </a:ln>
        </p:spPr>
        <p:txBody>
          <a:bodyPr/>
          <a:lstStyle/>
          <a:p>
            <a:endParaRPr lang="en-US"/>
          </a:p>
        </p:txBody>
      </p:sp>
      <p:sp>
        <p:nvSpPr>
          <p:cNvPr id="53255" name="Rectangle 7"/>
          <p:cNvSpPr>
            <a:spLocks noChangeArrowheads="1"/>
          </p:cNvSpPr>
          <p:nvPr/>
        </p:nvSpPr>
        <p:spPr bwMode="auto">
          <a:xfrm>
            <a:off x="381000" y="1447800"/>
            <a:ext cx="2133600" cy="762000"/>
          </a:xfrm>
          <a:prstGeom prst="rect">
            <a:avLst/>
          </a:prstGeom>
          <a:noFill/>
          <a:ln w="9525">
            <a:noFill/>
            <a:miter lim="800000"/>
            <a:headEnd/>
            <a:tailEnd/>
          </a:ln>
        </p:spPr>
        <p:txBody>
          <a:bodyPr lIns="92075" tIns="46038" rIns="92075" bIns="46038" anchor="ctr" anchorCtr="1"/>
          <a:lstStyle/>
          <a:p>
            <a:pPr marL="342900" indent="-342900" algn="ctr" rtl="0"/>
            <a:endParaRPr lang="en-US" sz="2400">
              <a:latin typeface="Times New Roman" pitchFamily="18" charset="0"/>
            </a:endParaRPr>
          </a:p>
        </p:txBody>
      </p:sp>
      <p:pic>
        <p:nvPicPr>
          <p:cNvPr id="53256" name="Picture 8"/>
          <p:cNvPicPr>
            <a:picLocks noChangeArrowheads="1"/>
          </p:cNvPicPr>
          <p:nvPr/>
        </p:nvPicPr>
        <p:blipFill>
          <a:blip r:embed="rId5" cstate="print"/>
          <a:srcRect/>
          <a:stretch>
            <a:fillRect/>
          </a:stretch>
        </p:blipFill>
        <p:spPr bwMode="auto">
          <a:xfrm>
            <a:off x="4684713" y="1371600"/>
            <a:ext cx="4143375" cy="5195888"/>
          </a:xfrm>
          <a:prstGeom prst="rect">
            <a:avLst/>
          </a:prstGeom>
          <a:noFill/>
          <a:ln w="9525">
            <a:noFill/>
            <a:miter lim="800000"/>
            <a:headEnd/>
            <a:tailEnd/>
          </a:ln>
        </p:spPr>
      </p:pic>
      <p:sp>
        <p:nvSpPr>
          <p:cNvPr id="53257" name="Rectangle 9"/>
          <p:cNvSpPr>
            <a:spLocks noChangeArrowheads="1"/>
          </p:cNvSpPr>
          <p:nvPr/>
        </p:nvSpPr>
        <p:spPr bwMode="auto">
          <a:xfrm>
            <a:off x="4876800" y="1371600"/>
            <a:ext cx="3717925" cy="4983163"/>
          </a:xfrm>
          <a:prstGeom prst="rect">
            <a:avLst/>
          </a:prstGeom>
          <a:noFill/>
          <a:ln w="9525">
            <a:noFill/>
            <a:miter lim="800000"/>
            <a:headEnd/>
            <a:tailEnd/>
          </a:ln>
          <a:effectLst/>
        </p:spPr>
        <p:txBody>
          <a:bodyPr lIns="92075" tIns="46038" rIns="92075" bIns="46038" anchor="ctr" anchorCtr="1"/>
          <a:lstStyle/>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l" rtl="0">
              <a:defRPr/>
            </a:pPr>
            <a:r>
              <a:rPr lang="en-US" sz="2800" u="sng" dirty="0">
                <a:solidFill>
                  <a:srgbClr val="003366"/>
                </a:solidFill>
                <a:effectLst>
                  <a:outerShdw blurRad="38100" dist="38100" dir="2700000" algn="tl">
                    <a:srgbClr val="C0C0C0"/>
                  </a:outerShdw>
                </a:effectLst>
                <a:latin typeface="Tahoma" pitchFamily="34" charset="0"/>
                <a:cs typeface="Arial" pitchFamily="34" charset="0"/>
              </a:rPr>
              <a:t>Example</a:t>
            </a:r>
          </a:p>
          <a:p>
            <a:pPr marL="457200" indent="-457200" algn="ctr" rtl="0">
              <a:defRPr/>
            </a:pPr>
            <a:endParaRPr lang="en-US" sz="28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l" rtl="0">
              <a:buSzPct val="80000"/>
              <a:buFontTx/>
              <a:buChar char="•"/>
              <a:defRPr/>
            </a:pPr>
            <a:r>
              <a:rPr lang="en-US" sz="2400" dirty="0" smtClean="0">
                <a:solidFill>
                  <a:srgbClr val="003366"/>
                </a:solidFill>
                <a:latin typeface="Tahoma" pitchFamily="34" charset="0"/>
                <a:cs typeface="Arial" pitchFamily="34" charset="0"/>
              </a:rPr>
              <a:t>Xyz comp., </a:t>
            </a:r>
            <a:r>
              <a:rPr lang="en-US" sz="2400" dirty="0">
                <a:solidFill>
                  <a:srgbClr val="003366"/>
                </a:solidFill>
                <a:latin typeface="Tahoma" pitchFamily="34" charset="0"/>
                <a:cs typeface="Arial" pitchFamily="34" charset="0"/>
              </a:rPr>
              <a:t>the on-line broker, tripled its annual advertising expenditures to $200 million to convince people they can make their own investment decisions.</a:t>
            </a:r>
          </a:p>
          <a:p>
            <a:pPr marL="457200" indent="-457200" algn="l" rtl="0">
              <a:buSzPct val="80000"/>
              <a:buFontTx/>
              <a:buChar char="•"/>
              <a:defRPr/>
            </a:pPr>
            <a:endParaRPr lang="en-US" sz="2400" dirty="0">
              <a:solidFill>
                <a:srgbClr val="003366"/>
              </a:solidFill>
              <a:latin typeface="Tahoma" pitchFamily="34" charset="0"/>
              <a:cs typeface="Arial" pitchFamily="34" charset="0"/>
            </a:endParaRPr>
          </a:p>
          <a:p>
            <a:pPr marL="457200" indent="-457200" algn="l" rtl="0">
              <a:buSzPct val="80000"/>
              <a:buFontTx/>
              <a:buChar char="•"/>
              <a:defRPr/>
            </a:pPr>
            <a:endParaRPr lang="en-US" sz="2400" dirty="0">
              <a:solidFill>
                <a:srgbClr val="003366"/>
              </a:solidFill>
              <a:latin typeface="Tahoma" pitchFamily="34" charset="0"/>
              <a:cs typeface="Arial" pitchFamily="34" charset="0"/>
            </a:endParaRPr>
          </a:p>
        </p:txBody>
      </p:sp>
      <p:sp>
        <p:nvSpPr>
          <p:cNvPr id="53258" name="Rectangle 10"/>
          <p:cNvSpPr>
            <a:spLocks noChangeArrowheads="1"/>
          </p:cNvSpPr>
          <p:nvPr/>
        </p:nvSpPr>
        <p:spPr bwMode="auto">
          <a:xfrm>
            <a:off x="533400" y="1066800"/>
            <a:ext cx="3429000" cy="1295400"/>
          </a:xfrm>
          <a:prstGeom prst="rect">
            <a:avLst/>
          </a:prstGeom>
          <a:noFill/>
          <a:ln w="9525">
            <a:noFill/>
            <a:miter lim="800000"/>
            <a:headEnd/>
            <a:tailEnd/>
          </a:ln>
          <a:effectLst/>
        </p:spPr>
        <p:txBody>
          <a:bodyPr lIns="92075" tIns="46038" rIns="92075" bIns="46038" anchor="ctr"/>
          <a:lstStyle/>
          <a:p>
            <a:pPr marL="342900" indent="-342900" algn="ctr" rtl="0">
              <a:defRPr/>
            </a:pPr>
            <a:r>
              <a:rPr lang="en-US" sz="3600" u="sng">
                <a:solidFill>
                  <a:srgbClr val="990000"/>
                </a:solidFill>
                <a:effectLst>
                  <a:outerShdw blurRad="38100" dist="38100" dir="2700000" algn="tl">
                    <a:srgbClr val="C0C0C0"/>
                  </a:outerShdw>
                </a:effectLst>
                <a:latin typeface="Tahoma" pitchFamily="34" charset="0"/>
                <a:cs typeface="Arial" pitchFamily="34" charset="0"/>
              </a:rPr>
              <a:t>Market Penetration</a:t>
            </a:r>
          </a:p>
        </p:txBody>
      </p:sp>
      <p:sp>
        <p:nvSpPr>
          <p:cNvPr id="24589" name="Oval 11"/>
          <p:cNvSpPr>
            <a:spLocks noChangeArrowheads="1"/>
          </p:cNvSpPr>
          <p:nvPr/>
        </p:nvSpPr>
        <p:spPr bwMode="auto">
          <a:xfrm>
            <a:off x="533400" y="1143000"/>
            <a:ext cx="3581400" cy="1371600"/>
          </a:xfrm>
          <a:prstGeom prst="ellipse">
            <a:avLst/>
          </a:prstGeom>
          <a:noFill/>
          <a:ln w="12700">
            <a:solidFill>
              <a:srgbClr val="800000"/>
            </a:solidFill>
            <a:round/>
            <a:headEnd/>
            <a:tailEnd/>
          </a:ln>
        </p:spPr>
        <p:txBody>
          <a:bodyPr wrap="none" anchor="ctr"/>
          <a:lstStyle/>
          <a:p>
            <a:endParaRPr lang="ar-SA"/>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Effect transition="in" filter="barn(inHorizontal)">
                                      <p:cBhvr>
                                        <p:cTn id="7" dur="500"/>
                                        <p:tgtEl>
                                          <p:spTgt spid="53250"/>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53251"/>
                                        </p:tgtEl>
                                        <p:attrNameLst>
                                          <p:attrName>style.visibility</p:attrName>
                                        </p:attrNameLst>
                                      </p:cBhvr>
                                      <p:to>
                                        <p:strVal val="visible"/>
                                      </p:to>
                                    </p:set>
                                    <p:animEffect transition="in" filter="barn(inHorizontal)">
                                      <p:cBhvr>
                                        <p:cTn id="11" dur="500"/>
                                        <p:tgtEl>
                                          <p:spTgt spid="53251"/>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53252"/>
                                        </p:tgtEl>
                                        <p:attrNameLst>
                                          <p:attrName>style.visibility</p:attrName>
                                        </p:attrNameLst>
                                      </p:cBhvr>
                                      <p:to>
                                        <p:strVal val="visible"/>
                                      </p:to>
                                    </p:set>
                                    <p:anim calcmode="lin" valueType="num">
                                      <p:cBhvr additive="base">
                                        <p:cTn id="16" dur="500" fill="hold"/>
                                        <p:tgtEl>
                                          <p:spTgt spid="53252"/>
                                        </p:tgtEl>
                                        <p:attrNameLst>
                                          <p:attrName>ppt_x</p:attrName>
                                        </p:attrNameLst>
                                      </p:cBhvr>
                                      <p:tavLst>
                                        <p:tav tm="0">
                                          <p:val>
                                            <p:strVal val="0-#ppt_w/2"/>
                                          </p:val>
                                        </p:tav>
                                        <p:tav tm="100000">
                                          <p:val>
                                            <p:strVal val="#ppt_x"/>
                                          </p:val>
                                        </p:tav>
                                      </p:tavLst>
                                    </p:anim>
                                    <p:anim calcmode="lin" valueType="num">
                                      <p:cBhvr additive="base">
                                        <p:cTn id="17" dur="500" fill="hold"/>
                                        <p:tgtEl>
                                          <p:spTgt spid="53252"/>
                                        </p:tgtEl>
                                        <p:attrNameLst>
                                          <p:attrName>ppt_y</p:attrName>
                                        </p:attrNameLst>
                                      </p:cBhvr>
                                      <p:tavLst>
                                        <p:tav tm="0">
                                          <p:val>
                                            <p:strVal val="#ppt_y"/>
                                          </p:val>
                                        </p:tav>
                                        <p:tav tm="100000">
                                          <p:val>
                                            <p:strVal val="#ppt_y"/>
                                          </p:val>
                                        </p:tav>
                                      </p:tavLst>
                                    </p:anim>
                                  </p:childTnLst>
                                </p:cTn>
                              </p:par>
                            </p:childTnLst>
                          </p:cTn>
                        </p:par>
                        <p:par>
                          <p:cTn id="18" fill="hold">
                            <p:stCondLst>
                              <p:cond delay="500"/>
                            </p:stCondLst>
                            <p:childTnLst>
                              <p:par>
                                <p:cTn id="19" presetID="2" presetClass="entr" presetSubtype="8" fill="hold" grpId="0" nodeType="afterEffect">
                                  <p:stCondLst>
                                    <p:cond delay="0"/>
                                  </p:stCondLst>
                                  <p:childTnLst>
                                    <p:set>
                                      <p:cBhvr>
                                        <p:cTn id="20" dur="1" fill="hold">
                                          <p:stCondLst>
                                            <p:cond delay="0"/>
                                          </p:stCondLst>
                                        </p:cTn>
                                        <p:tgtEl>
                                          <p:spTgt spid="53253">
                                            <p:txEl>
                                              <p:pRg st="0" end="0"/>
                                            </p:txEl>
                                          </p:spTgt>
                                        </p:tgtEl>
                                        <p:attrNameLst>
                                          <p:attrName>style.visibility</p:attrName>
                                        </p:attrNameLst>
                                      </p:cBhvr>
                                      <p:to>
                                        <p:strVal val="visible"/>
                                      </p:to>
                                    </p:set>
                                    <p:anim calcmode="lin" valueType="num">
                                      <p:cBhvr additive="base">
                                        <p:cTn id="21" dur="500" fill="hold"/>
                                        <p:tgtEl>
                                          <p:spTgt spid="53253">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3253">
                                            <p:txEl>
                                              <p:pRg st="0" end="0"/>
                                            </p:txEl>
                                          </p:spTgt>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2" presetClass="entr" presetSubtype="8" fill="hold" grpId="0" nodeType="afterEffect">
                                  <p:stCondLst>
                                    <p:cond delay="0"/>
                                  </p:stCondLst>
                                  <p:childTnLst>
                                    <p:set>
                                      <p:cBhvr>
                                        <p:cTn id="25" dur="1" fill="hold">
                                          <p:stCondLst>
                                            <p:cond delay="0"/>
                                          </p:stCondLst>
                                        </p:cTn>
                                        <p:tgtEl>
                                          <p:spTgt spid="53253">
                                            <p:txEl>
                                              <p:pRg st="2" end="2"/>
                                            </p:txEl>
                                          </p:spTgt>
                                        </p:tgtEl>
                                        <p:attrNameLst>
                                          <p:attrName>style.visibility</p:attrName>
                                        </p:attrNameLst>
                                      </p:cBhvr>
                                      <p:to>
                                        <p:strVal val="visible"/>
                                      </p:to>
                                    </p:set>
                                    <p:anim calcmode="lin" valueType="num">
                                      <p:cBhvr additive="base">
                                        <p:cTn id="26" dur="500" fill="hold"/>
                                        <p:tgtEl>
                                          <p:spTgt spid="53253">
                                            <p:txEl>
                                              <p:pRg st="2" end="2"/>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5325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nodePh="1">
                                  <p:stCondLst>
                                    <p:cond delay="0"/>
                                  </p:stCondLst>
                                  <p:endCondLst>
                                    <p:cond evt="begin" delay="0">
                                      <p:tn val="30"/>
                                    </p:cond>
                                  </p:endCondLst>
                                  <p:childTnLst>
                                    <p:set>
                                      <p:cBhvr>
                                        <p:cTn id="31" dur="1" fill="hold">
                                          <p:stCondLst>
                                            <p:cond delay="0"/>
                                          </p:stCondLst>
                                        </p:cTn>
                                        <p:tgtEl>
                                          <p:spTgt spid="53255">
                                            <p:txEl>
                                              <p:pRg st="0" end="0"/>
                                            </p:txEl>
                                          </p:spTgt>
                                        </p:tgtEl>
                                        <p:attrNameLst>
                                          <p:attrName>style.visibility</p:attrName>
                                        </p:attrNameLst>
                                      </p:cBhvr>
                                      <p:to>
                                        <p:strVal val="visible"/>
                                      </p:to>
                                    </p:set>
                                    <p:anim calcmode="lin" valueType="num">
                                      <p:cBhvr additive="base">
                                        <p:cTn id="32" dur="500" fill="hold"/>
                                        <p:tgtEl>
                                          <p:spTgt spid="53255">
                                            <p:txEl>
                                              <p:pRg st="0" end="0"/>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532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53256"/>
                                        </p:tgtEl>
                                        <p:attrNameLst>
                                          <p:attrName>style.visibility</p:attrName>
                                        </p:attrNameLst>
                                      </p:cBhvr>
                                      <p:to>
                                        <p:strVal val="visible"/>
                                      </p:to>
                                    </p:set>
                                    <p:anim calcmode="lin" valueType="num">
                                      <p:cBhvr additive="base">
                                        <p:cTn id="38" dur="500" fill="hold"/>
                                        <p:tgtEl>
                                          <p:spTgt spid="53256"/>
                                        </p:tgtEl>
                                        <p:attrNameLst>
                                          <p:attrName>ppt_x</p:attrName>
                                        </p:attrNameLst>
                                      </p:cBhvr>
                                      <p:tavLst>
                                        <p:tav tm="0">
                                          <p:val>
                                            <p:strVal val="0-#ppt_w/2"/>
                                          </p:val>
                                        </p:tav>
                                        <p:tav tm="100000">
                                          <p:val>
                                            <p:strVal val="#ppt_x"/>
                                          </p:val>
                                        </p:tav>
                                      </p:tavLst>
                                    </p:anim>
                                    <p:anim calcmode="lin" valueType="num">
                                      <p:cBhvr additive="base">
                                        <p:cTn id="39" dur="500" fill="hold"/>
                                        <p:tgtEl>
                                          <p:spTgt spid="53256"/>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 presetClass="entr" presetSubtype="8" fill="hold" grpId="0" nodeType="afterEffect">
                                  <p:stCondLst>
                                    <p:cond delay="0"/>
                                  </p:stCondLst>
                                  <p:childTnLst>
                                    <p:set>
                                      <p:cBhvr>
                                        <p:cTn id="42" dur="1" fill="hold">
                                          <p:stCondLst>
                                            <p:cond delay="0"/>
                                          </p:stCondLst>
                                        </p:cTn>
                                        <p:tgtEl>
                                          <p:spTgt spid="53257">
                                            <p:txEl>
                                              <p:pRg st="3" end="3"/>
                                            </p:txEl>
                                          </p:spTgt>
                                        </p:tgtEl>
                                        <p:attrNameLst>
                                          <p:attrName>style.visibility</p:attrName>
                                        </p:attrNameLst>
                                      </p:cBhvr>
                                      <p:to>
                                        <p:strVal val="visible"/>
                                      </p:to>
                                    </p:set>
                                    <p:anim calcmode="lin" valueType="num">
                                      <p:cBhvr additive="base">
                                        <p:cTn id="43" dur="500" fill="hold"/>
                                        <p:tgtEl>
                                          <p:spTgt spid="53257">
                                            <p:txEl>
                                              <p:pRg st="3" end="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3257">
                                            <p:txEl>
                                              <p:pRg st="3" end="3"/>
                                            </p:txEl>
                                          </p:spTgt>
                                        </p:tgtEl>
                                        <p:attrNameLst>
                                          <p:attrName>ppt_y</p:attrName>
                                        </p:attrNameLst>
                                      </p:cBhvr>
                                      <p:tavLst>
                                        <p:tav tm="0">
                                          <p:val>
                                            <p:strVal val="#ppt_y"/>
                                          </p:val>
                                        </p:tav>
                                        <p:tav tm="100000">
                                          <p:val>
                                            <p:strVal val="#ppt_y"/>
                                          </p:val>
                                        </p:tav>
                                      </p:tavLst>
                                    </p:anim>
                                  </p:childTnLst>
                                </p:cTn>
                              </p:par>
                            </p:childTnLst>
                          </p:cTn>
                        </p:par>
                        <p:par>
                          <p:cTn id="45" fill="hold">
                            <p:stCondLst>
                              <p:cond delay="1000"/>
                            </p:stCondLst>
                            <p:childTnLst>
                              <p:par>
                                <p:cTn id="46" presetID="2" presetClass="entr" presetSubtype="8" fill="hold" grpId="0" nodeType="afterEffect">
                                  <p:stCondLst>
                                    <p:cond delay="0"/>
                                  </p:stCondLst>
                                  <p:childTnLst>
                                    <p:set>
                                      <p:cBhvr>
                                        <p:cTn id="47" dur="1" fill="hold">
                                          <p:stCondLst>
                                            <p:cond delay="0"/>
                                          </p:stCondLst>
                                        </p:cTn>
                                        <p:tgtEl>
                                          <p:spTgt spid="53257">
                                            <p:txEl>
                                              <p:pRg st="5" end="5"/>
                                            </p:txEl>
                                          </p:spTgt>
                                        </p:tgtEl>
                                        <p:attrNameLst>
                                          <p:attrName>style.visibility</p:attrName>
                                        </p:attrNameLst>
                                      </p:cBhvr>
                                      <p:to>
                                        <p:strVal val="visible"/>
                                      </p:to>
                                    </p:set>
                                    <p:anim calcmode="lin" valueType="num">
                                      <p:cBhvr additive="base">
                                        <p:cTn id="48" dur="500" fill="hold"/>
                                        <p:tgtEl>
                                          <p:spTgt spid="53257">
                                            <p:txEl>
                                              <p:pRg st="5" end="5"/>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5325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53258">
                                            <p:txEl>
                                              <p:pRg st="0" end="0"/>
                                            </p:txEl>
                                          </p:spTgt>
                                        </p:tgtEl>
                                        <p:attrNameLst>
                                          <p:attrName>style.visibility</p:attrName>
                                        </p:attrNameLst>
                                      </p:cBhvr>
                                      <p:to>
                                        <p:strVal val="visible"/>
                                      </p:to>
                                    </p:set>
                                    <p:anim calcmode="lin" valueType="num">
                                      <p:cBhvr additive="base">
                                        <p:cTn id="54" dur="500" fill="hold"/>
                                        <p:tgtEl>
                                          <p:spTgt spid="53258">
                                            <p:txEl>
                                              <p:pRg st="0" end="0"/>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5325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nimBg="1"/>
      <p:bldP spid="53251" grpId="0" autoUpdateAnimBg="0"/>
      <p:bldP spid="53253" grpId="0" build="p" autoUpdateAnimBg="0" advAuto="0"/>
      <p:bldP spid="53255" grpId="0" build="p" autoUpdateAnimBg="0"/>
      <p:bldP spid="53257" grpId="0" build="p" autoUpdateAnimBg="0" advAuto="0"/>
      <p:bldP spid="53258"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7388" y="153988"/>
            <a:ext cx="7769225" cy="776287"/>
          </a:xfrm>
          <a:gradFill rotWithShape="0">
            <a:gsLst>
              <a:gs pos="0">
                <a:srgbClr val="DBCBC7"/>
              </a:gs>
              <a:gs pos="100000">
                <a:srgbClr val="E6DAD8"/>
              </a:gs>
            </a:gsLst>
            <a:path path="shape">
              <a:fillToRect l="50000" t="50000" r="50000" b="50000"/>
            </a:path>
          </a:gradFill>
          <a:ln w="12700" cap="flat">
            <a:solidFill>
              <a:srgbClr val="800000"/>
            </a:solidFill>
          </a:ln>
        </p:spPr>
        <p:txBody>
          <a:bodyPr lIns="92075" tIns="46038" rIns="92075" bIns="46038"/>
          <a:lstStyle/>
          <a:p>
            <a:pPr eaLnBrk="1" hangingPunct="1"/>
            <a:r>
              <a:rPr lang="en-US" smtClean="0">
                <a:solidFill>
                  <a:srgbClr val="800000"/>
                </a:solidFill>
                <a:cs typeface="Times New Roman" pitchFamily="18" charset="0"/>
              </a:rPr>
              <a:t>Strategies in Action</a:t>
            </a:r>
          </a:p>
        </p:txBody>
      </p:sp>
      <p:sp>
        <p:nvSpPr>
          <p:cNvPr id="55299" name="Rectangle 3"/>
          <p:cNvSpPr>
            <a:spLocks noGrp="1" noChangeArrowheads="1"/>
          </p:cNvSpPr>
          <p:nvPr>
            <p:ph idx="1"/>
          </p:nvPr>
        </p:nvSpPr>
        <p:spPr>
          <a:xfrm>
            <a:off x="534988" y="1525588"/>
            <a:ext cx="8074025" cy="4568825"/>
          </a:xfrm>
          <a:solidFill>
            <a:srgbClr val="DBCBC7"/>
          </a:solidFill>
          <a:ln w="12700" cap="flat">
            <a:solidFill>
              <a:srgbClr val="800000"/>
            </a:solidFill>
          </a:ln>
        </p:spPr>
        <p:txBody>
          <a:bodyPr lIns="92075" tIns="46038" rIns="92075" bIns="46038" rtlCol="1">
            <a:normAutofit/>
          </a:bodyPr>
          <a:lstStyle/>
          <a:p>
            <a:pPr algn="ctr" eaLnBrk="1" fontAlgn="auto" hangingPunct="1">
              <a:spcAft>
                <a:spcPts val="0"/>
              </a:spcAft>
              <a:buFont typeface="Wingdings" pitchFamily="2" charset="2"/>
              <a:buNone/>
              <a:defRPr/>
            </a:pPr>
            <a:r>
              <a:rPr lang="en-US" sz="2600" smtClean="0">
                <a:solidFill>
                  <a:srgbClr val="003366"/>
                </a:solidFill>
                <a:effectLst>
                  <a:outerShdw blurRad="38100" dist="38100" dir="2700000" algn="tl">
                    <a:srgbClr val="000000"/>
                  </a:outerShdw>
                </a:effectLst>
              </a:rPr>
              <a:t>Guidelines for Market Penetration</a:t>
            </a:r>
          </a:p>
          <a:p>
            <a:pPr algn="ctr" eaLnBrk="1" fontAlgn="auto" hangingPunct="1">
              <a:spcAft>
                <a:spcPts val="0"/>
              </a:spcAft>
              <a:buFont typeface="Wingdings" pitchFamily="2" charset="2"/>
              <a:buNone/>
              <a:defRPr/>
            </a:pPr>
            <a:endParaRPr lang="en-US" sz="2100" smtClean="0">
              <a:solidFill>
                <a:srgbClr val="003366"/>
              </a:solidFill>
            </a:endParaRPr>
          </a:p>
          <a:p>
            <a:pPr lvl="1" algn="l" rtl="0" eaLnBrk="1" fontAlgn="auto" hangingPunct="1">
              <a:spcAft>
                <a:spcPts val="0"/>
              </a:spcAft>
              <a:buSzPct val="80000"/>
              <a:buFont typeface="Wingdings" pitchFamily="2" charset="2"/>
              <a:buChar char="ü"/>
              <a:defRPr/>
            </a:pPr>
            <a:r>
              <a:rPr lang="en-US" sz="2200" smtClean="0">
                <a:solidFill>
                  <a:srgbClr val="003366"/>
                </a:solidFill>
              </a:rPr>
              <a:t>Current markets not saturated</a:t>
            </a:r>
          </a:p>
          <a:p>
            <a:pPr lvl="1" algn="l" rtl="0" eaLnBrk="1" fontAlgn="auto" hangingPunct="1">
              <a:spcAft>
                <a:spcPts val="0"/>
              </a:spcAft>
              <a:buSzPct val="80000"/>
              <a:buFont typeface="Wingdings" pitchFamily="2" charset="2"/>
              <a:buChar char="ü"/>
              <a:defRPr/>
            </a:pPr>
            <a:r>
              <a:rPr lang="en-US" sz="2200" smtClean="0">
                <a:solidFill>
                  <a:srgbClr val="003366"/>
                </a:solidFill>
              </a:rPr>
              <a:t>Usage rate of present customers can be increased significantly</a:t>
            </a:r>
          </a:p>
          <a:p>
            <a:pPr lvl="1" algn="l" rtl="0" eaLnBrk="1" fontAlgn="auto" hangingPunct="1">
              <a:spcAft>
                <a:spcPts val="0"/>
              </a:spcAft>
              <a:buSzPct val="80000"/>
              <a:buFont typeface="Wingdings" pitchFamily="2" charset="2"/>
              <a:buChar char="ü"/>
              <a:defRPr/>
            </a:pPr>
            <a:r>
              <a:rPr lang="en-US" sz="2200" smtClean="0">
                <a:solidFill>
                  <a:srgbClr val="003366"/>
                </a:solidFill>
              </a:rPr>
              <a:t>Market shares of competitors declining while total industry sales increasing</a:t>
            </a:r>
          </a:p>
          <a:p>
            <a:pPr lvl="1" algn="l" rtl="0" eaLnBrk="1" fontAlgn="auto" hangingPunct="1">
              <a:spcAft>
                <a:spcPts val="0"/>
              </a:spcAft>
              <a:buSzPct val="80000"/>
              <a:buFont typeface="Wingdings" pitchFamily="2" charset="2"/>
              <a:buChar char="ü"/>
              <a:defRPr/>
            </a:pPr>
            <a:r>
              <a:rPr lang="en-US" sz="2200" smtClean="0">
                <a:solidFill>
                  <a:srgbClr val="003366"/>
                </a:solidFill>
              </a:rPr>
              <a:t>Increased economies of scale provide major competitive advantages</a:t>
            </a:r>
          </a:p>
        </p:txBody>
      </p:sp>
      <p:sp>
        <p:nvSpPr>
          <p:cNvPr id="18434" name="Slide Number Placeholder 5"/>
          <p:cNvSpPr>
            <a:spLocks noGrp="1"/>
          </p:cNvSpPr>
          <p:nvPr>
            <p:ph type="sldNum" sz="quarter" idx="12"/>
          </p:nvPr>
        </p:nvSpPr>
        <p:spPr/>
        <p:txBody>
          <a:bodyPr/>
          <a:lstStyle/>
          <a:p>
            <a:pPr>
              <a:defRPr/>
            </a:pPr>
            <a:fld id="{CFD0DAEE-5DA7-47FB-A056-D3D7ABE9C1D1}" type="slidenum">
              <a:rPr lang="ar-SA"/>
              <a:pPr>
                <a:defRPr/>
              </a:pPr>
              <a:t>22</a:t>
            </a:fld>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 calcmode="lin" valueType="num">
                                      <p:cBhvr additive="base">
                                        <p:cTn id="7" dur="500" fill="hold"/>
                                        <p:tgtEl>
                                          <p:spTgt spid="552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52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5299">
                                            <p:txEl>
                                              <p:pRg st="2" end="2"/>
                                            </p:txEl>
                                          </p:spTgt>
                                        </p:tgtEl>
                                        <p:attrNameLst>
                                          <p:attrName>style.visibility</p:attrName>
                                        </p:attrNameLst>
                                      </p:cBhvr>
                                      <p:to>
                                        <p:strVal val="visible"/>
                                      </p:to>
                                    </p:set>
                                    <p:anim calcmode="lin" valueType="num">
                                      <p:cBhvr additive="base">
                                        <p:cTn id="13" dur="500" fill="hold"/>
                                        <p:tgtEl>
                                          <p:spTgt spid="5529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52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5299">
                                            <p:txEl>
                                              <p:pRg st="3" end="3"/>
                                            </p:txEl>
                                          </p:spTgt>
                                        </p:tgtEl>
                                        <p:attrNameLst>
                                          <p:attrName>style.visibility</p:attrName>
                                        </p:attrNameLst>
                                      </p:cBhvr>
                                      <p:to>
                                        <p:strVal val="visible"/>
                                      </p:to>
                                    </p:set>
                                    <p:anim calcmode="lin" valueType="num">
                                      <p:cBhvr additive="base">
                                        <p:cTn id="19" dur="500" fill="hold"/>
                                        <p:tgtEl>
                                          <p:spTgt spid="5529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52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5299">
                                            <p:txEl>
                                              <p:pRg st="4" end="4"/>
                                            </p:txEl>
                                          </p:spTgt>
                                        </p:tgtEl>
                                        <p:attrNameLst>
                                          <p:attrName>style.visibility</p:attrName>
                                        </p:attrNameLst>
                                      </p:cBhvr>
                                      <p:to>
                                        <p:strVal val="visible"/>
                                      </p:to>
                                    </p:set>
                                    <p:anim calcmode="lin" valueType="num">
                                      <p:cBhvr additive="base">
                                        <p:cTn id="25" dur="500" fill="hold"/>
                                        <p:tgtEl>
                                          <p:spTgt spid="5529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52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5299">
                                            <p:txEl>
                                              <p:pRg st="5" end="5"/>
                                            </p:txEl>
                                          </p:spTgt>
                                        </p:tgtEl>
                                        <p:attrNameLst>
                                          <p:attrName>style.visibility</p:attrName>
                                        </p:attrNameLst>
                                      </p:cBhvr>
                                      <p:to>
                                        <p:strVal val="visible"/>
                                      </p:to>
                                    </p:set>
                                    <p:anim calcmode="lin" valueType="num">
                                      <p:cBhvr additive="base">
                                        <p:cTn id="31" dur="500" fill="hold"/>
                                        <p:tgtEl>
                                          <p:spTgt spid="5529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529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p:txBody>
          <a:bodyPr/>
          <a:lstStyle/>
          <a:p>
            <a:pPr>
              <a:defRPr/>
            </a:pPr>
            <a:fld id="{262CBC94-700B-455A-9220-EAF145AC06F3}" type="slidenum">
              <a:rPr lang="ar-SA"/>
              <a:pPr>
                <a:defRPr/>
              </a:pPr>
              <a:t>23</a:t>
            </a:fld>
            <a:endParaRPr lang="en-US"/>
          </a:p>
        </p:txBody>
      </p:sp>
      <p:sp>
        <p:nvSpPr>
          <p:cNvPr id="57346" name="Rectangle 2"/>
          <p:cNvSpPr>
            <a:spLocks noChangeArrowheads="1"/>
          </p:cNvSpPr>
          <p:nvPr/>
        </p:nvSpPr>
        <p:spPr bwMode="auto">
          <a:xfrm>
            <a:off x="839788" y="153988"/>
            <a:ext cx="7769225" cy="776287"/>
          </a:xfrm>
          <a:prstGeom prst="rect">
            <a:avLst/>
          </a:prstGeom>
          <a:gradFill rotWithShape="0">
            <a:gsLst>
              <a:gs pos="0">
                <a:srgbClr val="DBCBC7"/>
              </a:gs>
              <a:gs pos="100000">
                <a:srgbClr val="E6DAD8"/>
              </a:gs>
            </a:gsLst>
            <a:path path="shape">
              <a:fillToRect l="50000" t="50000" r="50000" b="50000"/>
            </a:path>
          </a:gradFill>
          <a:ln w="12700">
            <a:solidFill>
              <a:srgbClr val="800000"/>
            </a:solidFill>
            <a:miter lim="800000"/>
            <a:headEnd/>
            <a:tailEnd/>
          </a:ln>
        </p:spPr>
        <p:txBody>
          <a:bodyPr wrap="none" anchor="ctr"/>
          <a:lstStyle/>
          <a:p>
            <a:endParaRPr lang="ar-SA"/>
          </a:p>
        </p:txBody>
      </p:sp>
      <p:sp>
        <p:nvSpPr>
          <p:cNvPr id="57347" name="Rectangle 3"/>
          <p:cNvSpPr>
            <a:spLocks noChangeArrowheads="1"/>
          </p:cNvSpPr>
          <p:nvPr/>
        </p:nvSpPr>
        <p:spPr bwMode="auto">
          <a:xfrm>
            <a:off x="935038" y="203200"/>
            <a:ext cx="7578725" cy="660400"/>
          </a:xfrm>
          <a:prstGeom prst="rect">
            <a:avLst/>
          </a:prstGeom>
          <a:noFill/>
          <a:ln w="9525">
            <a:noFill/>
            <a:miter lim="800000"/>
            <a:headEnd/>
            <a:tailEnd/>
          </a:ln>
          <a:effectLst/>
        </p:spPr>
        <p:txBody>
          <a:bodyPr lIns="92075" tIns="46038" rIns="92075" bIns="46038" anchor="ctr"/>
          <a:lstStyle/>
          <a:p>
            <a:pPr algn="ctr" rtl="0">
              <a:defRPr/>
            </a:pPr>
            <a:r>
              <a:rPr lang="en-US" sz="4400" b="1">
                <a:solidFill>
                  <a:srgbClr val="800000"/>
                </a:solidFill>
                <a:effectLst>
                  <a:outerShdw blurRad="38100" dist="38100" dir="2700000" algn="tl">
                    <a:srgbClr val="C0C0C0"/>
                  </a:outerShdw>
                </a:effectLst>
                <a:latin typeface="Tahoma" pitchFamily="34" charset="0"/>
                <a:cs typeface="Arial" pitchFamily="34" charset="0"/>
              </a:rPr>
              <a:t>Strategies in Action</a:t>
            </a:r>
          </a:p>
        </p:txBody>
      </p:sp>
      <p:pic>
        <p:nvPicPr>
          <p:cNvPr id="57348" name="Picture 4"/>
          <p:cNvPicPr>
            <a:picLocks noChangeArrowheads="1"/>
          </p:cNvPicPr>
          <p:nvPr/>
        </p:nvPicPr>
        <p:blipFill>
          <a:blip r:embed="rId4" cstate="print"/>
          <a:srcRect/>
          <a:stretch>
            <a:fillRect/>
          </a:stretch>
        </p:blipFill>
        <p:spPr bwMode="auto">
          <a:xfrm>
            <a:off x="381000" y="2819400"/>
            <a:ext cx="3457575" cy="3736975"/>
          </a:xfrm>
          <a:prstGeom prst="rect">
            <a:avLst/>
          </a:prstGeom>
          <a:noFill/>
          <a:ln w="9525">
            <a:noFill/>
            <a:miter lim="800000"/>
            <a:headEnd/>
            <a:tailEnd/>
          </a:ln>
        </p:spPr>
      </p:pic>
      <p:sp>
        <p:nvSpPr>
          <p:cNvPr id="57349" name="Rectangle 5"/>
          <p:cNvSpPr>
            <a:spLocks noChangeArrowheads="1"/>
          </p:cNvSpPr>
          <p:nvPr/>
        </p:nvSpPr>
        <p:spPr bwMode="auto">
          <a:xfrm>
            <a:off x="381000" y="2971800"/>
            <a:ext cx="3092450" cy="3413125"/>
          </a:xfrm>
          <a:prstGeom prst="rect">
            <a:avLst/>
          </a:prstGeom>
          <a:noFill/>
          <a:ln w="9525">
            <a:noFill/>
            <a:miter lim="800000"/>
            <a:headEnd/>
            <a:tailEnd/>
          </a:ln>
          <a:effectLst/>
        </p:spPr>
        <p:txBody>
          <a:bodyPr lIns="92075" tIns="46038" rIns="92075" bIns="46038" anchor="ctr"/>
          <a:lstStyle/>
          <a:p>
            <a:pPr marL="342900" indent="-342900" algn="l" rtl="0">
              <a:defRPr/>
            </a:pPr>
            <a:r>
              <a:rPr lang="en-US" sz="2800" u="sng">
                <a:solidFill>
                  <a:srgbClr val="003366"/>
                </a:solidFill>
                <a:effectLst>
                  <a:outerShdw blurRad="38100" dist="38100" dir="2700000" algn="tl">
                    <a:srgbClr val="C0C0C0"/>
                  </a:outerShdw>
                </a:effectLst>
                <a:latin typeface="Tahoma" pitchFamily="34" charset="0"/>
                <a:cs typeface="Arial" pitchFamily="34" charset="0"/>
              </a:rPr>
              <a:t>Defined</a:t>
            </a:r>
          </a:p>
          <a:p>
            <a:pPr marL="342900" indent="-342900" algn="ctr" rtl="0">
              <a:defRPr/>
            </a:pPr>
            <a:endParaRPr lang="en-US" sz="2800" u="sng">
              <a:solidFill>
                <a:srgbClr val="003366"/>
              </a:solidFill>
              <a:effectLst>
                <a:outerShdw blurRad="38100" dist="38100" dir="2700000" algn="tl">
                  <a:srgbClr val="C0C0C0"/>
                </a:outerShdw>
              </a:effectLst>
              <a:latin typeface="Tahoma" pitchFamily="34" charset="0"/>
              <a:cs typeface="Arial" pitchFamily="34" charset="0"/>
            </a:endParaRPr>
          </a:p>
          <a:p>
            <a:pPr marL="342900" indent="-342900" algn="l" rtl="0">
              <a:buSzPct val="80000"/>
              <a:buFontTx/>
              <a:buChar char="•"/>
              <a:defRPr/>
            </a:pPr>
            <a:r>
              <a:rPr lang="en-US" sz="2400">
                <a:solidFill>
                  <a:srgbClr val="003366"/>
                </a:solidFill>
                <a:latin typeface="Tahoma" pitchFamily="34" charset="0"/>
                <a:cs typeface="Arial" pitchFamily="34" charset="0"/>
              </a:rPr>
              <a:t>Introducing present products or services into new geographic area</a:t>
            </a:r>
          </a:p>
        </p:txBody>
      </p:sp>
      <p:sp>
        <p:nvSpPr>
          <p:cNvPr id="26632" name="Line 6"/>
          <p:cNvSpPr>
            <a:spLocks noChangeShapeType="1"/>
          </p:cNvSpPr>
          <p:nvPr/>
        </p:nvSpPr>
        <p:spPr bwMode="auto">
          <a:xfrm>
            <a:off x="3735388" y="3962400"/>
            <a:ext cx="989012" cy="0"/>
          </a:xfrm>
          <a:prstGeom prst="line">
            <a:avLst/>
          </a:prstGeom>
          <a:noFill/>
          <a:ln w="57150" cmpd="tri">
            <a:solidFill>
              <a:srgbClr val="993300"/>
            </a:solidFill>
            <a:prstDash val="dash"/>
            <a:round/>
            <a:headEnd type="none" w="sm" len="sm"/>
            <a:tailEnd type="stealth" w="med" len="med"/>
          </a:ln>
        </p:spPr>
        <p:txBody>
          <a:bodyPr/>
          <a:lstStyle/>
          <a:p>
            <a:endParaRPr lang="en-US"/>
          </a:p>
        </p:txBody>
      </p:sp>
      <p:sp>
        <p:nvSpPr>
          <p:cNvPr id="57351" name="Rectangle 7"/>
          <p:cNvSpPr>
            <a:spLocks noChangeArrowheads="1"/>
          </p:cNvSpPr>
          <p:nvPr/>
        </p:nvSpPr>
        <p:spPr bwMode="auto">
          <a:xfrm>
            <a:off x="381000" y="1447800"/>
            <a:ext cx="2133600" cy="762000"/>
          </a:xfrm>
          <a:prstGeom prst="rect">
            <a:avLst/>
          </a:prstGeom>
          <a:noFill/>
          <a:ln w="9525">
            <a:noFill/>
            <a:miter lim="800000"/>
            <a:headEnd/>
            <a:tailEnd/>
          </a:ln>
        </p:spPr>
        <p:txBody>
          <a:bodyPr lIns="92075" tIns="46038" rIns="92075" bIns="46038" anchor="ctr" anchorCtr="1"/>
          <a:lstStyle/>
          <a:p>
            <a:pPr marL="342900" indent="-342900" algn="ctr" rtl="0"/>
            <a:endParaRPr lang="en-US" sz="2400">
              <a:latin typeface="Times New Roman" pitchFamily="18" charset="0"/>
            </a:endParaRPr>
          </a:p>
        </p:txBody>
      </p:sp>
      <p:pic>
        <p:nvPicPr>
          <p:cNvPr id="57352" name="Picture 8"/>
          <p:cNvPicPr>
            <a:picLocks noChangeArrowheads="1"/>
          </p:cNvPicPr>
          <p:nvPr/>
        </p:nvPicPr>
        <p:blipFill>
          <a:blip r:embed="rId5" cstate="print"/>
          <a:srcRect/>
          <a:stretch>
            <a:fillRect/>
          </a:stretch>
        </p:blipFill>
        <p:spPr bwMode="auto">
          <a:xfrm>
            <a:off x="4684713" y="1524000"/>
            <a:ext cx="4143375" cy="5043488"/>
          </a:xfrm>
          <a:prstGeom prst="rect">
            <a:avLst/>
          </a:prstGeom>
          <a:noFill/>
          <a:ln w="9525">
            <a:noFill/>
            <a:miter lim="800000"/>
            <a:headEnd/>
            <a:tailEnd/>
          </a:ln>
        </p:spPr>
      </p:pic>
      <p:sp>
        <p:nvSpPr>
          <p:cNvPr id="57353" name="Rectangle 9"/>
          <p:cNvSpPr>
            <a:spLocks noChangeArrowheads="1"/>
          </p:cNvSpPr>
          <p:nvPr/>
        </p:nvSpPr>
        <p:spPr bwMode="auto">
          <a:xfrm>
            <a:off x="4816475" y="1189038"/>
            <a:ext cx="3778250" cy="5165725"/>
          </a:xfrm>
          <a:prstGeom prst="rect">
            <a:avLst/>
          </a:prstGeom>
          <a:noFill/>
          <a:ln w="9525">
            <a:noFill/>
            <a:miter lim="800000"/>
            <a:headEnd/>
            <a:tailEnd/>
          </a:ln>
          <a:effectLst/>
        </p:spPr>
        <p:txBody>
          <a:bodyPr lIns="92075" tIns="46038" rIns="92075" bIns="46038" anchor="ctr" anchorCtr="1"/>
          <a:lstStyle/>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l" rtl="0">
              <a:defRPr/>
            </a:pPr>
            <a:r>
              <a:rPr lang="en-US" sz="2800" u="sng" dirty="0">
                <a:solidFill>
                  <a:srgbClr val="003366"/>
                </a:solidFill>
                <a:effectLst>
                  <a:outerShdw blurRad="38100" dist="38100" dir="2700000" algn="tl">
                    <a:srgbClr val="C0C0C0"/>
                  </a:outerShdw>
                </a:effectLst>
                <a:latin typeface="Tahoma" pitchFamily="34" charset="0"/>
                <a:cs typeface="Arial" pitchFamily="34" charset="0"/>
              </a:rPr>
              <a:t>Example</a:t>
            </a:r>
          </a:p>
          <a:p>
            <a:pPr marL="457200" indent="-457200" algn="l" rtl="0">
              <a:defRPr/>
            </a:pPr>
            <a:endParaRPr lang="en-US" sz="28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l" rtl="0">
              <a:buSzPct val="80000"/>
              <a:buFontTx/>
              <a:buChar char="•"/>
              <a:defRPr/>
            </a:pPr>
            <a:r>
              <a:rPr lang="en-US" sz="2400" dirty="0" smtClean="0">
                <a:solidFill>
                  <a:srgbClr val="003366"/>
                </a:solidFill>
                <a:latin typeface="Tahoma" pitchFamily="34" charset="0"/>
                <a:cs typeface="Arial" pitchFamily="34" charset="0"/>
              </a:rPr>
              <a:t>Coke introduce </a:t>
            </a:r>
            <a:r>
              <a:rPr lang="en-US" sz="2400" dirty="0">
                <a:solidFill>
                  <a:srgbClr val="003366"/>
                </a:solidFill>
                <a:latin typeface="Tahoma" pitchFamily="34" charset="0"/>
                <a:cs typeface="Arial" pitchFamily="34" charset="0"/>
              </a:rPr>
              <a:t>his product to </a:t>
            </a:r>
            <a:r>
              <a:rPr lang="en-US" sz="2400" dirty="0" smtClean="0">
                <a:solidFill>
                  <a:srgbClr val="003366"/>
                </a:solidFill>
                <a:latin typeface="Tahoma" pitchFamily="34" charset="0"/>
                <a:cs typeface="Arial" pitchFamily="34" charset="0"/>
              </a:rPr>
              <a:t>totally new market</a:t>
            </a:r>
            <a:endParaRPr lang="en-US" sz="2400" dirty="0">
              <a:solidFill>
                <a:srgbClr val="003366"/>
              </a:solidFill>
              <a:latin typeface="Tahoma" pitchFamily="34" charset="0"/>
              <a:cs typeface="Arial" pitchFamily="34" charset="0"/>
            </a:endParaRPr>
          </a:p>
          <a:p>
            <a:pPr marL="457200" indent="-457200" algn="l" rtl="0">
              <a:defRPr/>
            </a:pPr>
            <a:endParaRPr lang="en-US" sz="2400" dirty="0">
              <a:solidFill>
                <a:srgbClr val="003366"/>
              </a:solidFill>
              <a:latin typeface="Tahoma" pitchFamily="34" charset="0"/>
              <a:cs typeface="Arial" pitchFamily="34" charset="0"/>
            </a:endParaRPr>
          </a:p>
          <a:p>
            <a:pPr marL="457200" indent="-457200" algn="l" rtl="0">
              <a:defRPr/>
            </a:pPr>
            <a:endParaRPr lang="en-US" sz="2400" dirty="0">
              <a:solidFill>
                <a:srgbClr val="003366"/>
              </a:solidFill>
              <a:latin typeface="Tahoma" pitchFamily="34" charset="0"/>
              <a:cs typeface="Arial" pitchFamily="34" charset="0"/>
            </a:endParaRPr>
          </a:p>
        </p:txBody>
      </p:sp>
      <p:sp>
        <p:nvSpPr>
          <p:cNvPr id="57354" name="Rectangle 10"/>
          <p:cNvSpPr>
            <a:spLocks noChangeArrowheads="1"/>
          </p:cNvSpPr>
          <p:nvPr/>
        </p:nvSpPr>
        <p:spPr bwMode="auto">
          <a:xfrm>
            <a:off x="533400" y="1066800"/>
            <a:ext cx="3429000" cy="1295400"/>
          </a:xfrm>
          <a:prstGeom prst="rect">
            <a:avLst/>
          </a:prstGeom>
          <a:noFill/>
          <a:ln w="9525">
            <a:noFill/>
            <a:miter lim="800000"/>
            <a:headEnd/>
            <a:tailEnd/>
          </a:ln>
          <a:effectLst/>
        </p:spPr>
        <p:txBody>
          <a:bodyPr lIns="92075" tIns="46038" rIns="92075" bIns="46038" anchor="ctr"/>
          <a:lstStyle/>
          <a:p>
            <a:pPr marL="342900" indent="-342900" algn="ctr" rtl="0">
              <a:defRPr/>
            </a:pPr>
            <a:r>
              <a:rPr lang="en-US" sz="3600" u="sng">
                <a:solidFill>
                  <a:srgbClr val="990000"/>
                </a:solidFill>
                <a:effectLst>
                  <a:outerShdw blurRad="38100" dist="38100" dir="2700000" algn="tl">
                    <a:srgbClr val="C0C0C0"/>
                  </a:outerShdw>
                </a:effectLst>
                <a:latin typeface="Tahoma" pitchFamily="34" charset="0"/>
                <a:cs typeface="Arial" pitchFamily="34" charset="0"/>
              </a:rPr>
              <a:t>Market Development</a:t>
            </a:r>
          </a:p>
        </p:txBody>
      </p:sp>
      <p:sp>
        <p:nvSpPr>
          <p:cNvPr id="26637" name="Oval 11"/>
          <p:cNvSpPr>
            <a:spLocks noChangeArrowheads="1"/>
          </p:cNvSpPr>
          <p:nvPr/>
        </p:nvSpPr>
        <p:spPr bwMode="auto">
          <a:xfrm>
            <a:off x="533400" y="1066800"/>
            <a:ext cx="3581400" cy="1524000"/>
          </a:xfrm>
          <a:prstGeom prst="ellipse">
            <a:avLst/>
          </a:prstGeom>
          <a:noFill/>
          <a:ln w="12700">
            <a:solidFill>
              <a:srgbClr val="800000"/>
            </a:solidFill>
            <a:round/>
            <a:headEnd/>
            <a:tailEnd/>
          </a:ln>
        </p:spPr>
        <p:txBody>
          <a:bodyPr wrap="none" anchor="ctr"/>
          <a:lstStyle/>
          <a:p>
            <a:endParaRPr lang="ar-SA"/>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barn(inHorizontal)">
                                      <p:cBhvr>
                                        <p:cTn id="7" dur="500"/>
                                        <p:tgtEl>
                                          <p:spTgt spid="57346"/>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57347"/>
                                        </p:tgtEl>
                                        <p:attrNameLst>
                                          <p:attrName>style.visibility</p:attrName>
                                        </p:attrNameLst>
                                      </p:cBhvr>
                                      <p:to>
                                        <p:strVal val="visible"/>
                                      </p:to>
                                    </p:set>
                                    <p:animEffect transition="in" filter="barn(inHorizontal)">
                                      <p:cBhvr>
                                        <p:cTn id="11" dur="500"/>
                                        <p:tgtEl>
                                          <p:spTgt spid="57347"/>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57348"/>
                                        </p:tgtEl>
                                        <p:attrNameLst>
                                          <p:attrName>style.visibility</p:attrName>
                                        </p:attrNameLst>
                                      </p:cBhvr>
                                      <p:to>
                                        <p:strVal val="visible"/>
                                      </p:to>
                                    </p:set>
                                    <p:anim calcmode="lin" valueType="num">
                                      <p:cBhvr additive="base">
                                        <p:cTn id="16" dur="500" fill="hold"/>
                                        <p:tgtEl>
                                          <p:spTgt spid="57348"/>
                                        </p:tgtEl>
                                        <p:attrNameLst>
                                          <p:attrName>ppt_x</p:attrName>
                                        </p:attrNameLst>
                                      </p:cBhvr>
                                      <p:tavLst>
                                        <p:tav tm="0">
                                          <p:val>
                                            <p:strVal val="0-#ppt_w/2"/>
                                          </p:val>
                                        </p:tav>
                                        <p:tav tm="100000">
                                          <p:val>
                                            <p:strVal val="#ppt_x"/>
                                          </p:val>
                                        </p:tav>
                                      </p:tavLst>
                                    </p:anim>
                                    <p:anim calcmode="lin" valueType="num">
                                      <p:cBhvr additive="base">
                                        <p:cTn id="17" dur="500" fill="hold"/>
                                        <p:tgtEl>
                                          <p:spTgt spid="57348"/>
                                        </p:tgtEl>
                                        <p:attrNameLst>
                                          <p:attrName>ppt_y</p:attrName>
                                        </p:attrNameLst>
                                      </p:cBhvr>
                                      <p:tavLst>
                                        <p:tav tm="0">
                                          <p:val>
                                            <p:strVal val="#ppt_y"/>
                                          </p:val>
                                        </p:tav>
                                        <p:tav tm="100000">
                                          <p:val>
                                            <p:strVal val="#ppt_y"/>
                                          </p:val>
                                        </p:tav>
                                      </p:tavLst>
                                    </p:anim>
                                  </p:childTnLst>
                                </p:cTn>
                              </p:par>
                            </p:childTnLst>
                          </p:cTn>
                        </p:par>
                        <p:par>
                          <p:cTn id="18" fill="hold">
                            <p:stCondLst>
                              <p:cond delay="500"/>
                            </p:stCondLst>
                            <p:childTnLst>
                              <p:par>
                                <p:cTn id="19" presetID="2" presetClass="entr" presetSubtype="8" fill="hold" grpId="0" nodeType="afterEffect">
                                  <p:stCondLst>
                                    <p:cond delay="0"/>
                                  </p:stCondLst>
                                  <p:childTnLst>
                                    <p:set>
                                      <p:cBhvr>
                                        <p:cTn id="20" dur="1" fill="hold">
                                          <p:stCondLst>
                                            <p:cond delay="0"/>
                                          </p:stCondLst>
                                        </p:cTn>
                                        <p:tgtEl>
                                          <p:spTgt spid="57349">
                                            <p:txEl>
                                              <p:pRg st="0" end="0"/>
                                            </p:txEl>
                                          </p:spTgt>
                                        </p:tgtEl>
                                        <p:attrNameLst>
                                          <p:attrName>style.visibility</p:attrName>
                                        </p:attrNameLst>
                                      </p:cBhvr>
                                      <p:to>
                                        <p:strVal val="visible"/>
                                      </p:to>
                                    </p:set>
                                    <p:anim calcmode="lin" valueType="num">
                                      <p:cBhvr additive="base">
                                        <p:cTn id="21" dur="500" fill="hold"/>
                                        <p:tgtEl>
                                          <p:spTgt spid="57349">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7349">
                                            <p:txEl>
                                              <p:pRg st="0" end="0"/>
                                            </p:txEl>
                                          </p:spTgt>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2" presetClass="entr" presetSubtype="8" fill="hold" grpId="0" nodeType="afterEffect">
                                  <p:stCondLst>
                                    <p:cond delay="0"/>
                                  </p:stCondLst>
                                  <p:childTnLst>
                                    <p:set>
                                      <p:cBhvr>
                                        <p:cTn id="25" dur="1" fill="hold">
                                          <p:stCondLst>
                                            <p:cond delay="0"/>
                                          </p:stCondLst>
                                        </p:cTn>
                                        <p:tgtEl>
                                          <p:spTgt spid="57349">
                                            <p:txEl>
                                              <p:pRg st="2" end="2"/>
                                            </p:txEl>
                                          </p:spTgt>
                                        </p:tgtEl>
                                        <p:attrNameLst>
                                          <p:attrName>style.visibility</p:attrName>
                                        </p:attrNameLst>
                                      </p:cBhvr>
                                      <p:to>
                                        <p:strVal val="visible"/>
                                      </p:to>
                                    </p:set>
                                    <p:anim calcmode="lin" valueType="num">
                                      <p:cBhvr additive="base">
                                        <p:cTn id="26" dur="500" fill="hold"/>
                                        <p:tgtEl>
                                          <p:spTgt spid="57349">
                                            <p:txEl>
                                              <p:pRg st="2" end="2"/>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5734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nodePh="1">
                                  <p:stCondLst>
                                    <p:cond delay="0"/>
                                  </p:stCondLst>
                                  <p:endCondLst>
                                    <p:cond evt="begin" delay="0">
                                      <p:tn val="30"/>
                                    </p:cond>
                                  </p:endCondLst>
                                  <p:childTnLst>
                                    <p:set>
                                      <p:cBhvr>
                                        <p:cTn id="31" dur="1" fill="hold">
                                          <p:stCondLst>
                                            <p:cond delay="0"/>
                                          </p:stCondLst>
                                        </p:cTn>
                                        <p:tgtEl>
                                          <p:spTgt spid="57351">
                                            <p:txEl>
                                              <p:pRg st="0" end="0"/>
                                            </p:txEl>
                                          </p:spTgt>
                                        </p:tgtEl>
                                        <p:attrNameLst>
                                          <p:attrName>style.visibility</p:attrName>
                                        </p:attrNameLst>
                                      </p:cBhvr>
                                      <p:to>
                                        <p:strVal val="visible"/>
                                      </p:to>
                                    </p:set>
                                    <p:anim calcmode="lin" valueType="num">
                                      <p:cBhvr additive="base">
                                        <p:cTn id="32" dur="500" fill="hold"/>
                                        <p:tgtEl>
                                          <p:spTgt spid="57351">
                                            <p:txEl>
                                              <p:pRg st="0" end="0"/>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573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57352"/>
                                        </p:tgtEl>
                                        <p:attrNameLst>
                                          <p:attrName>style.visibility</p:attrName>
                                        </p:attrNameLst>
                                      </p:cBhvr>
                                      <p:to>
                                        <p:strVal val="visible"/>
                                      </p:to>
                                    </p:set>
                                    <p:anim calcmode="lin" valueType="num">
                                      <p:cBhvr additive="base">
                                        <p:cTn id="38" dur="500" fill="hold"/>
                                        <p:tgtEl>
                                          <p:spTgt spid="57352"/>
                                        </p:tgtEl>
                                        <p:attrNameLst>
                                          <p:attrName>ppt_x</p:attrName>
                                        </p:attrNameLst>
                                      </p:cBhvr>
                                      <p:tavLst>
                                        <p:tav tm="0">
                                          <p:val>
                                            <p:strVal val="0-#ppt_w/2"/>
                                          </p:val>
                                        </p:tav>
                                        <p:tav tm="100000">
                                          <p:val>
                                            <p:strVal val="#ppt_x"/>
                                          </p:val>
                                        </p:tav>
                                      </p:tavLst>
                                    </p:anim>
                                    <p:anim calcmode="lin" valueType="num">
                                      <p:cBhvr additive="base">
                                        <p:cTn id="39" dur="500" fill="hold"/>
                                        <p:tgtEl>
                                          <p:spTgt spid="57352"/>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 presetClass="entr" presetSubtype="8" fill="hold" grpId="0" nodeType="afterEffect">
                                  <p:stCondLst>
                                    <p:cond delay="0"/>
                                  </p:stCondLst>
                                  <p:childTnLst>
                                    <p:set>
                                      <p:cBhvr>
                                        <p:cTn id="42" dur="1" fill="hold">
                                          <p:stCondLst>
                                            <p:cond delay="0"/>
                                          </p:stCondLst>
                                        </p:cTn>
                                        <p:tgtEl>
                                          <p:spTgt spid="57353">
                                            <p:txEl>
                                              <p:pRg st="3" end="3"/>
                                            </p:txEl>
                                          </p:spTgt>
                                        </p:tgtEl>
                                        <p:attrNameLst>
                                          <p:attrName>style.visibility</p:attrName>
                                        </p:attrNameLst>
                                      </p:cBhvr>
                                      <p:to>
                                        <p:strVal val="visible"/>
                                      </p:to>
                                    </p:set>
                                    <p:anim calcmode="lin" valueType="num">
                                      <p:cBhvr additive="base">
                                        <p:cTn id="43" dur="500" fill="hold"/>
                                        <p:tgtEl>
                                          <p:spTgt spid="57353">
                                            <p:txEl>
                                              <p:pRg st="3" end="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7353">
                                            <p:txEl>
                                              <p:pRg st="3" end="3"/>
                                            </p:txEl>
                                          </p:spTgt>
                                        </p:tgtEl>
                                        <p:attrNameLst>
                                          <p:attrName>ppt_y</p:attrName>
                                        </p:attrNameLst>
                                      </p:cBhvr>
                                      <p:tavLst>
                                        <p:tav tm="0">
                                          <p:val>
                                            <p:strVal val="#ppt_y"/>
                                          </p:val>
                                        </p:tav>
                                        <p:tav tm="100000">
                                          <p:val>
                                            <p:strVal val="#ppt_y"/>
                                          </p:val>
                                        </p:tav>
                                      </p:tavLst>
                                    </p:anim>
                                  </p:childTnLst>
                                </p:cTn>
                              </p:par>
                            </p:childTnLst>
                          </p:cTn>
                        </p:par>
                        <p:par>
                          <p:cTn id="45" fill="hold">
                            <p:stCondLst>
                              <p:cond delay="1000"/>
                            </p:stCondLst>
                            <p:childTnLst>
                              <p:par>
                                <p:cTn id="46" presetID="2" presetClass="entr" presetSubtype="8" fill="hold" grpId="0" nodeType="afterEffect">
                                  <p:stCondLst>
                                    <p:cond delay="0"/>
                                  </p:stCondLst>
                                  <p:childTnLst>
                                    <p:set>
                                      <p:cBhvr>
                                        <p:cTn id="47" dur="1" fill="hold">
                                          <p:stCondLst>
                                            <p:cond delay="0"/>
                                          </p:stCondLst>
                                        </p:cTn>
                                        <p:tgtEl>
                                          <p:spTgt spid="57353">
                                            <p:txEl>
                                              <p:pRg st="5" end="5"/>
                                            </p:txEl>
                                          </p:spTgt>
                                        </p:tgtEl>
                                        <p:attrNameLst>
                                          <p:attrName>style.visibility</p:attrName>
                                        </p:attrNameLst>
                                      </p:cBhvr>
                                      <p:to>
                                        <p:strVal val="visible"/>
                                      </p:to>
                                    </p:set>
                                    <p:anim calcmode="lin" valueType="num">
                                      <p:cBhvr additive="base">
                                        <p:cTn id="48" dur="500" fill="hold"/>
                                        <p:tgtEl>
                                          <p:spTgt spid="57353">
                                            <p:txEl>
                                              <p:pRg st="5" end="5"/>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5735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57354">
                                            <p:txEl>
                                              <p:pRg st="0" end="0"/>
                                            </p:txEl>
                                          </p:spTgt>
                                        </p:tgtEl>
                                        <p:attrNameLst>
                                          <p:attrName>style.visibility</p:attrName>
                                        </p:attrNameLst>
                                      </p:cBhvr>
                                      <p:to>
                                        <p:strVal val="visible"/>
                                      </p:to>
                                    </p:set>
                                    <p:anim calcmode="lin" valueType="num">
                                      <p:cBhvr additive="base">
                                        <p:cTn id="54" dur="500" fill="hold"/>
                                        <p:tgtEl>
                                          <p:spTgt spid="57354">
                                            <p:txEl>
                                              <p:pRg st="0" end="0"/>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5735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nimBg="1"/>
      <p:bldP spid="57347" grpId="0" autoUpdateAnimBg="0"/>
      <p:bldP spid="57349" grpId="0" build="p" autoUpdateAnimBg="0" advAuto="0"/>
      <p:bldP spid="57351" grpId="0" build="p" autoUpdateAnimBg="0"/>
      <p:bldP spid="57353" grpId="0" build="p" autoUpdateAnimBg="0" advAuto="0"/>
      <p:bldP spid="57354"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7388" y="153988"/>
            <a:ext cx="7769225" cy="776287"/>
          </a:xfrm>
          <a:gradFill rotWithShape="0">
            <a:gsLst>
              <a:gs pos="0">
                <a:srgbClr val="DBCBC7"/>
              </a:gs>
              <a:gs pos="100000">
                <a:srgbClr val="E6DAD8"/>
              </a:gs>
            </a:gsLst>
            <a:path path="shape">
              <a:fillToRect l="50000" t="50000" r="50000" b="50000"/>
            </a:path>
          </a:gradFill>
          <a:ln w="12700" cap="flat">
            <a:solidFill>
              <a:srgbClr val="800000"/>
            </a:solidFill>
          </a:ln>
        </p:spPr>
        <p:txBody>
          <a:bodyPr lIns="92075" tIns="46038" rIns="92075" bIns="46038"/>
          <a:lstStyle/>
          <a:p>
            <a:pPr eaLnBrk="1" hangingPunct="1"/>
            <a:r>
              <a:rPr lang="en-US" smtClean="0">
                <a:solidFill>
                  <a:srgbClr val="800000"/>
                </a:solidFill>
                <a:cs typeface="Times New Roman" pitchFamily="18" charset="0"/>
              </a:rPr>
              <a:t>Strategies in Action</a:t>
            </a:r>
          </a:p>
        </p:txBody>
      </p:sp>
      <p:sp>
        <p:nvSpPr>
          <p:cNvPr id="59395" name="Rectangle 3"/>
          <p:cNvSpPr>
            <a:spLocks noGrp="1" noChangeArrowheads="1"/>
          </p:cNvSpPr>
          <p:nvPr>
            <p:ph idx="1"/>
          </p:nvPr>
        </p:nvSpPr>
        <p:spPr>
          <a:xfrm>
            <a:off x="534988" y="1525588"/>
            <a:ext cx="8074025" cy="4568825"/>
          </a:xfrm>
          <a:solidFill>
            <a:srgbClr val="DBCBC7"/>
          </a:solidFill>
          <a:ln w="12700" cap="flat">
            <a:solidFill>
              <a:srgbClr val="800000"/>
            </a:solidFill>
          </a:ln>
        </p:spPr>
        <p:txBody>
          <a:bodyPr lIns="92075" tIns="46038" rIns="92075" bIns="46038" rtlCol="1">
            <a:normAutofit/>
          </a:bodyPr>
          <a:lstStyle/>
          <a:p>
            <a:pPr algn="ctr" eaLnBrk="1" fontAlgn="auto" hangingPunct="1">
              <a:spcAft>
                <a:spcPts val="0"/>
              </a:spcAft>
              <a:buFont typeface="Wingdings" pitchFamily="2" charset="2"/>
              <a:buNone/>
              <a:defRPr/>
            </a:pPr>
            <a:r>
              <a:rPr lang="en-US" sz="2600" dirty="0" smtClean="0">
                <a:solidFill>
                  <a:srgbClr val="003366"/>
                </a:solidFill>
                <a:effectLst>
                  <a:outerShdw blurRad="38100" dist="38100" dir="2700000" algn="tl">
                    <a:srgbClr val="000000"/>
                  </a:outerShdw>
                </a:effectLst>
              </a:rPr>
              <a:t>Guidelines for Market Development</a:t>
            </a:r>
          </a:p>
          <a:p>
            <a:pPr algn="ctr" eaLnBrk="1" fontAlgn="auto" hangingPunct="1">
              <a:spcAft>
                <a:spcPts val="0"/>
              </a:spcAft>
              <a:buFont typeface="Wingdings" pitchFamily="2" charset="2"/>
              <a:buNone/>
              <a:defRPr/>
            </a:pPr>
            <a:endParaRPr lang="en-US" sz="2100" dirty="0" smtClean="0">
              <a:solidFill>
                <a:srgbClr val="003366"/>
              </a:solidFill>
            </a:endParaRPr>
          </a:p>
          <a:p>
            <a:pPr lvl="1" algn="l" rtl="0" eaLnBrk="1" fontAlgn="auto" hangingPunct="1">
              <a:spcAft>
                <a:spcPts val="0"/>
              </a:spcAft>
              <a:buSzPct val="80000"/>
              <a:buFont typeface="Wingdings" pitchFamily="2" charset="2"/>
              <a:buChar char="ü"/>
              <a:defRPr/>
            </a:pPr>
            <a:r>
              <a:rPr lang="en-US" sz="2200" dirty="0" smtClean="0">
                <a:solidFill>
                  <a:srgbClr val="003366"/>
                </a:solidFill>
              </a:rPr>
              <a:t>New channels of distribution that are reliable, inexpensive, and good quality</a:t>
            </a:r>
          </a:p>
          <a:p>
            <a:pPr lvl="1" algn="l" rtl="0" eaLnBrk="1" fontAlgn="auto" hangingPunct="1">
              <a:spcAft>
                <a:spcPts val="0"/>
              </a:spcAft>
              <a:buSzPct val="80000"/>
              <a:buFont typeface="Wingdings" pitchFamily="2" charset="2"/>
              <a:buChar char="ü"/>
              <a:defRPr/>
            </a:pPr>
            <a:r>
              <a:rPr lang="en-US" sz="2200" dirty="0" smtClean="0">
                <a:solidFill>
                  <a:srgbClr val="003366"/>
                </a:solidFill>
              </a:rPr>
              <a:t>Firm is very successful at what it does</a:t>
            </a:r>
          </a:p>
          <a:p>
            <a:pPr lvl="1" algn="l" rtl="0" eaLnBrk="1" fontAlgn="auto" hangingPunct="1">
              <a:spcAft>
                <a:spcPts val="0"/>
              </a:spcAft>
              <a:buSzPct val="80000"/>
              <a:buFont typeface="Wingdings" pitchFamily="2" charset="2"/>
              <a:buChar char="ü"/>
              <a:defRPr/>
            </a:pPr>
            <a:r>
              <a:rPr lang="en-US" sz="2200" dirty="0" smtClean="0">
                <a:solidFill>
                  <a:srgbClr val="003366"/>
                </a:solidFill>
              </a:rPr>
              <a:t>Untapped or unsaturated markets</a:t>
            </a:r>
          </a:p>
          <a:p>
            <a:pPr lvl="1" algn="l" rtl="0" eaLnBrk="1" fontAlgn="auto" hangingPunct="1">
              <a:spcAft>
                <a:spcPts val="0"/>
              </a:spcAft>
              <a:buSzPct val="80000"/>
              <a:buFont typeface="Wingdings" pitchFamily="2" charset="2"/>
              <a:buChar char="ü"/>
              <a:defRPr/>
            </a:pPr>
            <a:r>
              <a:rPr lang="en-US" sz="2200" dirty="0" smtClean="0">
                <a:solidFill>
                  <a:srgbClr val="003366"/>
                </a:solidFill>
              </a:rPr>
              <a:t>Capital and human resources necessary to manage expanded operations</a:t>
            </a:r>
          </a:p>
          <a:p>
            <a:pPr lvl="1" algn="l" rtl="0" eaLnBrk="1" fontAlgn="auto" hangingPunct="1">
              <a:spcAft>
                <a:spcPts val="0"/>
              </a:spcAft>
              <a:buSzPct val="80000"/>
              <a:buFont typeface="Wingdings" pitchFamily="2" charset="2"/>
              <a:buChar char="ü"/>
              <a:defRPr/>
            </a:pPr>
            <a:r>
              <a:rPr lang="en-US" sz="2200" dirty="0" smtClean="0">
                <a:solidFill>
                  <a:srgbClr val="003366"/>
                </a:solidFill>
              </a:rPr>
              <a:t>Excess production capacity</a:t>
            </a:r>
          </a:p>
          <a:p>
            <a:pPr lvl="1" algn="l" rtl="0" eaLnBrk="1" fontAlgn="auto" hangingPunct="1">
              <a:spcAft>
                <a:spcPts val="0"/>
              </a:spcAft>
              <a:buSzPct val="80000"/>
              <a:buFont typeface="Wingdings" pitchFamily="2" charset="2"/>
              <a:buChar char="ü"/>
              <a:defRPr/>
            </a:pPr>
            <a:r>
              <a:rPr lang="en-US" sz="2200" dirty="0" smtClean="0">
                <a:solidFill>
                  <a:srgbClr val="003366"/>
                </a:solidFill>
              </a:rPr>
              <a:t>Basic industry rapidly becoming global</a:t>
            </a:r>
          </a:p>
        </p:txBody>
      </p:sp>
      <p:sp>
        <p:nvSpPr>
          <p:cNvPr id="20482" name="Slide Number Placeholder 5"/>
          <p:cNvSpPr>
            <a:spLocks noGrp="1"/>
          </p:cNvSpPr>
          <p:nvPr>
            <p:ph type="sldNum" sz="quarter" idx="12"/>
          </p:nvPr>
        </p:nvSpPr>
        <p:spPr/>
        <p:txBody>
          <a:bodyPr/>
          <a:lstStyle/>
          <a:p>
            <a:pPr>
              <a:defRPr/>
            </a:pPr>
            <a:fld id="{7310A928-3A1F-4014-8CC4-81724C5CD373}" type="slidenum">
              <a:rPr lang="ar-SA"/>
              <a:pPr>
                <a:defRPr/>
              </a:pPr>
              <a:t>24</a:t>
            </a:fld>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395">
                                            <p:txEl>
                                              <p:pRg st="2" end="2"/>
                                            </p:txEl>
                                          </p:spTgt>
                                        </p:tgtEl>
                                        <p:attrNameLst>
                                          <p:attrName>style.visibility</p:attrName>
                                        </p:attrNameLst>
                                      </p:cBhvr>
                                      <p:to>
                                        <p:strVal val="visible"/>
                                      </p:to>
                                    </p:set>
                                    <p:anim calcmode="lin" valueType="num">
                                      <p:cBhvr additive="base">
                                        <p:cTn id="13" dur="500" fill="hold"/>
                                        <p:tgtEl>
                                          <p:spTgt spid="5939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93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9395">
                                            <p:txEl>
                                              <p:pRg st="3" end="3"/>
                                            </p:txEl>
                                          </p:spTgt>
                                        </p:tgtEl>
                                        <p:attrNameLst>
                                          <p:attrName>style.visibility</p:attrName>
                                        </p:attrNameLst>
                                      </p:cBhvr>
                                      <p:to>
                                        <p:strVal val="visible"/>
                                      </p:to>
                                    </p:set>
                                    <p:anim calcmode="lin" valueType="num">
                                      <p:cBhvr additive="base">
                                        <p:cTn id="19" dur="500" fill="hold"/>
                                        <p:tgtEl>
                                          <p:spTgt spid="5939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93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9395">
                                            <p:txEl>
                                              <p:pRg st="4" end="4"/>
                                            </p:txEl>
                                          </p:spTgt>
                                        </p:tgtEl>
                                        <p:attrNameLst>
                                          <p:attrName>style.visibility</p:attrName>
                                        </p:attrNameLst>
                                      </p:cBhvr>
                                      <p:to>
                                        <p:strVal val="visible"/>
                                      </p:to>
                                    </p:set>
                                    <p:anim calcmode="lin" valueType="num">
                                      <p:cBhvr additive="base">
                                        <p:cTn id="25" dur="500" fill="hold"/>
                                        <p:tgtEl>
                                          <p:spTgt spid="5939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93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9395">
                                            <p:txEl>
                                              <p:pRg st="5" end="5"/>
                                            </p:txEl>
                                          </p:spTgt>
                                        </p:tgtEl>
                                        <p:attrNameLst>
                                          <p:attrName>style.visibility</p:attrName>
                                        </p:attrNameLst>
                                      </p:cBhvr>
                                      <p:to>
                                        <p:strVal val="visible"/>
                                      </p:to>
                                    </p:set>
                                    <p:anim calcmode="lin" valueType="num">
                                      <p:cBhvr additive="base">
                                        <p:cTn id="31" dur="500" fill="hold"/>
                                        <p:tgtEl>
                                          <p:spTgt spid="5939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93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9395">
                                            <p:txEl>
                                              <p:pRg st="6" end="6"/>
                                            </p:txEl>
                                          </p:spTgt>
                                        </p:tgtEl>
                                        <p:attrNameLst>
                                          <p:attrName>style.visibility</p:attrName>
                                        </p:attrNameLst>
                                      </p:cBhvr>
                                      <p:to>
                                        <p:strVal val="visible"/>
                                      </p:to>
                                    </p:set>
                                    <p:anim calcmode="lin" valueType="num">
                                      <p:cBhvr additive="base">
                                        <p:cTn id="37" dur="500" fill="hold"/>
                                        <p:tgtEl>
                                          <p:spTgt spid="59395">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939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9395">
                                            <p:txEl>
                                              <p:pRg st="7" end="7"/>
                                            </p:txEl>
                                          </p:spTgt>
                                        </p:tgtEl>
                                        <p:attrNameLst>
                                          <p:attrName>style.visibility</p:attrName>
                                        </p:attrNameLst>
                                      </p:cBhvr>
                                      <p:to>
                                        <p:strVal val="visible"/>
                                      </p:to>
                                    </p:set>
                                    <p:anim calcmode="lin" valueType="num">
                                      <p:cBhvr additive="base">
                                        <p:cTn id="43" dur="500" fill="hold"/>
                                        <p:tgtEl>
                                          <p:spTgt spid="59395">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939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bldLvl="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2EBDF49F-C2CD-441A-8ADF-5560D76E1021}" type="slidenum">
              <a:rPr lang="ar-SA"/>
              <a:pPr>
                <a:defRPr/>
              </a:pPr>
              <a:t>25</a:t>
            </a:fld>
            <a:endParaRPr lang="en-US"/>
          </a:p>
        </p:txBody>
      </p:sp>
      <p:sp>
        <p:nvSpPr>
          <p:cNvPr id="61442" name="Rectangle 2"/>
          <p:cNvSpPr>
            <a:spLocks noChangeArrowheads="1"/>
          </p:cNvSpPr>
          <p:nvPr/>
        </p:nvSpPr>
        <p:spPr bwMode="auto">
          <a:xfrm>
            <a:off x="839788" y="153988"/>
            <a:ext cx="7769225" cy="776287"/>
          </a:xfrm>
          <a:prstGeom prst="rect">
            <a:avLst/>
          </a:prstGeom>
          <a:gradFill rotWithShape="0">
            <a:gsLst>
              <a:gs pos="0">
                <a:srgbClr val="DBCBC7"/>
              </a:gs>
              <a:gs pos="100000">
                <a:srgbClr val="E6DAD8"/>
              </a:gs>
            </a:gsLst>
            <a:path path="shape">
              <a:fillToRect l="50000" t="50000" r="50000" b="50000"/>
            </a:path>
          </a:gradFill>
          <a:ln w="12700">
            <a:solidFill>
              <a:srgbClr val="800000"/>
            </a:solidFill>
            <a:miter lim="800000"/>
            <a:headEnd/>
            <a:tailEnd/>
          </a:ln>
        </p:spPr>
        <p:txBody>
          <a:bodyPr wrap="none" anchor="ctr"/>
          <a:lstStyle/>
          <a:p>
            <a:endParaRPr lang="ar-SA"/>
          </a:p>
        </p:txBody>
      </p:sp>
      <p:sp>
        <p:nvSpPr>
          <p:cNvPr id="61443" name="Rectangle 3"/>
          <p:cNvSpPr>
            <a:spLocks noChangeArrowheads="1"/>
          </p:cNvSpPr>
          <p:nvPr/>
        </p:nvSpPr>
        <p:spPr bwMode="auto">
          <a:xfrm>
            <a:off x="935038" y="203200"/>
            <a:ext cx="7578725" cy="660400"/>
          </a:xfrm>
          <a:prstGeom prst="rect">
            <a:avLst/>
          </a:prstGeom>
          <a:noFill/>
          <a:ln w="9525">
            <a:noFill/>
            <a:miter lim="800000"/>
            <a:headEnd/>
            <a:tailEnd/>
          </a:ln>
          <a:effectLst/>
        </p:spPr>
        <p:txBody>
          <a:bodyPr lIns="92075" tIns="46038" rIns="92075" bIns="46038" anchor="ctr"/>
          <a:lstStyle/>
          <a:p>
            <a:pPr algn="ctr" rtl="0">
              <a:defRPr/>
            </a:pPr>
            <a:r>
              <a:rPr lang="en-US" sz="4400" b="1">
                <a:solidFill>
                  <a:srgbClr val="800000"/>
                </a:solidFill>
                <a:effectLst>
                  <a:outerShdw blurRad="38100" dist="38100" dir="2700000" algn="tl">
                    <a:srgbClr val="C0C0C0"/>
                  </a:outerShdw>
                </a:effectLst>
                <a:latin typeface="Tahoma" pitchFamily="34" charset="0"/>
                <a:cs typeface="Arial" pitchFamily="34" charset="0"/>
              </a:rPr>
              <a:t>Strategies in Action</a:t>
            </a:r>
          </a:p>
        </p:txBody>
      </p:sp>
      <p:pic>
        <p:nvPicPr>
          <p:cNvPr id="61444" name="Picture 4"/>
          <p:cNvPicPr>
            <a:picLocks noChangeArrowheads="1"/>
          </p:cNvPicPr>
          <p:nvPr/>
        </p:nvPicPr>
        <p:blipFill>
          <a:blip r:embed="rId4" cstate="print"/>
          <a:srcRect/>
          <a:stretch>
            <a:fillRect/>
          </a:stretch>
        </p:blipFill>
        <p:spPr bwMode="auto">
          <a:xfrm>
            <a:off x="112713" y="2754313"/>
            <a:ext cx="3457575" cy="3736975"/>
          </a:xfrm>
          <a:prstGeom prst="rect">
            <a:avLst/>
          </a:prstGeom>
          <a:noFill/>
          <a:ln w="9525">
            <a:noFill/>
            <a:miter lim="800000"/>
            <a:headEnd/>
            <a:tailEnd/>
          </a:ln>
        </p:spPr>
      </p:pic>
      <p:sp>
        <p:nvSpPr>
          <p:cNvPr id="61445" name="Rectangle 5"/>
          <p:cNvSpPr>
            <a:spLocks noChangeArrowheads="1"/>
          </p:cNvSpPr>
          <p:nvPr/>
        </p:nvSpPr>
        <p:spPr bwMode="auto">
          <a:xfrm>
            <a:off x="244475" y="2865438"/>
            <a:ext cx="3092450" cy="3413125"/>
          </a:xfrm>
          <a:prstGeom prst="rect">
            <a:avLst/>
          </a:prstGeom>
          <a:noFill/>
          <a:ln w="9525">
            <a:noFill/>
            <a:miter lim="800000"/>
            <a:headEnd/>
            <a:tailEnd/>
          </a:ln>
          <a:effectLst/>
        </p:spPr>
        <p:txBody>
          <a:bodyPr lIns="92075" tIns="46038" rIns="92075" bIns="46038" anchor="ctr"/>
          <a:lstStyle/>
          <a:p>
            <a:pPr marL="342900" indent="-342900" algn="l" rtl="0">
              <a:defRPr/>
            </a:pPr>
            <a:r>
              <a:rPr lang="en-US" sz="2800" u="sng">
                <a:solidFill>
                  <a:srgbClr val="003366"/>
                </a:solidFill>
                <a:effectLst>
                  <a:outerShdw blurRad="38100" dist="38100" dir="2700000" algn="tl">
                    <a:srgbClr val="C0C0C0"/>
                  </a:outerShdw>
                </a:effectLst>
                <a:latin typeface="Tahoma" pitchFamily="34" charset="0"/>
                <a:cs typeface="Arial" pitchFamily="34" charset="0"/>
              </a:rPr>
              <a:t>Defined</a:t>
            </a:r>
          </a:p>
          <a:p>
            <a:pPr marL="342900" indent="-342900" algn="ctr" rtl="0">
              <a:defRPr/>
            </a:pPr>
            <a:endParaRPr lang="en-US" sz="2800" u="sng">
              <a:solidFill>
                <a:srgbClr val="003366"/>
              </a:solidFill>
              <a:effectLst>
                <a:outerShdw blurRad="38100" dist="38100" dir="2700000" algn="tl">
                  <a:srgbClr val="C0C0C0"/>
                </a:outerShdw>
              </a:effectLst>
              <a:latin typeface="Tahoma" pitchFamily="34" charset="0"/>
              <a:cs typeface="Arial" pitchFamily="34" charset="0"/>
            </a:endParaRPr>
          </a:p>
          <a:p>
            <a:pPr marL="342900" indent="-342900" algn="l" rtl="0">
              <a:buSzPct val="80000"/>
              <a:buFontTx/>
              <a:buChar char="•"/>
              <a:defRPr/>
            </a:pPr>
            <a:r>
              <a:rPr lang="en-US" sz="2400">
                <a:solidFill>
                  <a:srgbClr val="003366"/>
                </a:solidFill>
                <a:latin typeface="Tahoma" pitchFamily="34" charset="0"/>
                <a:cs typeface="Arial" pitchFamily="34" charset="0"/>
              </a:rPr>
              <a:t>Seeking increased sales by improving present products or services or developing new ones </a:t>
            </a:r>
          </a:p>
        </p:txBody>
      </p:sp>
      <p:sp>
        <p:nvSpPr>
          <p:cNvPr id="28680" name="Line 6"/>
          <p:cNvSpPr>
            <a:spLocks noChangeShapeType="1"/>
          </p:cNvSpPr>
          <p:nvPr/>
        </p:nvSpPr>
        <p:spPr bwMode="auto">
          <a:xfrm>
            <a:off x="3432175" y="3962400"/>
            <a:ext cx="1292225" cy="0"/>
          </a:xfrm>
          <a:prstGeom prst="line">
            <a:avLst/>
          </a:prstGeom>
          <a:noFill/>
          <a:ln w="57150" cmpd="tri">
            <a:solidFill>
              <a:srgbClr val="993300"/>
            </a:solidFill>
            <a:prstDash val="dash"/>
            <a:round/>
            <a:headEnd type="none" w="sm" len="sm"/>
            <a:tailEnd type="stealth" w="med" len="med"/>
          </a:ln>
        </p:spPr>
        <p:txBody>
          <a:bodyPr/>
          <a:lstStyle/>
          <a:p>
            <a:endParaRPr lang="en-US"/>
          </a:p>
        </p:txBody>
      </p:sp>
      <p:sp>
        <p:nvSpPr>
          <p:cNvPr id="61447" name="Rectangle 7"/>
          <p:cNvSpPr>
            <a:spLocks noChangeArrowheads="1"/>
          </p:cNvSpPr>
          <p:nvPr/>
        </p:nvSpPr>
        <p:spPr bwMode="auto">
          <a:xfrm>
            <a:off x="381000" y="1447800"/>
            <a:ext cx="2133600" cy="762000"/>
          </a:xfrm>
          <a:prstGeom prst="rect">
            <a:avLst/>
          </a:prstGeom>
          <a:noFill/>
          <a:ln w="9525">
            <a:noFill/>
            <a:miter lim="800000"/>
            <a:headEnd/>
            <a:tailEnd/>
          </a:ln>
        </p:spPr>
        <p:txBody>
          <a:bodyPr lIns="92075" tIns="46038" rIns="92075" bIns="46038" anchor="ctr" anchorCtr="1"/>
          <a:lstStyle/>
          <a:p>
            <a:pPr marL="342900" indent="-342900" algn="ctr" rtl="0"/>
            <a:endParaRPr lang="en-US" sz="2400">
              <a:latin typeface="Times New Roman" pitchFamily="18" charset="0"/>
            </a:endParaRPr>
          </a:p>
        </p:txBody>
      </p:sp>
      <p:pic>
        <p:nvPicPr>
          <p:cNvPr id="61448" name="Picture 8"/>
          <p:cNvPicPr>
            <a:picLocks noChangeArrowheads="1"/>
          </p:cNvPicPr>
          <p:nvPr/>
        </p:nvPicPr>
        <p:blipFill>
          <a:blip r:embed="rId5" cstate="print"/>
          <a:srcRect/>
          <a:stretch>
            <a:fillRect/>
          </a:stretch>
        </p:blipFill>
        <p:spPr bwMode="auto">
          <a:xfrm>
            <a:off x="4684713" y="1077913"/>
            <a:ext cx="4143375" cy="5489575"/>
          </a:xfrm>
          <a:prstGeom prst="rect">
            <a:avLst/>
          </a:prstGeom>
          <a:noFill/>
          <a:ln w="9525">
            <a:noFill/>
            <a:miter lim="800000"/>
            <a:headEnd/>
            <a:tailEnd/>
          </a:ln>
        </p:spPr>
      </p:pic>
      <p:sp>
        <p:nvSpPr>
          <p:cNvPr id="61449" name="Rectangle 9"/>
          <p:cNvSpPr>
            <a:spLocks noChangeArrowheads="1"/>
          </p:cNvSpPr>
          <p:nvPr/>
        </p:nvSpPr>
        <p:spPr bwMode="auto">
          <a:xfrm>
            <a:off x="4816475" y="1189038"/>
            <a:ext cx="3778250" cy="5165725"/>
          </a:xfrm>
          <a:prstGeom prst="rect">
            <a:avLst/>
          </a:prstGeom>
          <a:noFill/>
          <a:ln w="9525">
            <a:noFill/>
            <a:miter lim="800000"/>
            <a:headEnd/>
            <a:tailEnd/>
          </a:ln>
          <a:effectLst/>
        </p:spPr>
        <p:txBody>
          <a:bodyPr lIns="92075" tIns="46038" rIns="92075" bIns="46038" anchor="ctr" anchorCtr="1"/>
          <a:lstStyle/>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l" rtl="0">
              <a:defRPr/>
            </a:pPr>
            <a:r>
              <a:rPr lang="en-US" sz="2800" u="sng" dirty="0">
                <a:solidFill>
                  <a:srgbClr val="003366"/>
                </a:solidFill>
                <a:effectLst>
                  <a:outerShdw blurRad="38100" dist="38100" dir="2700000" algn="tl">
                    <a:srgbClr val="C0C0C0"/>
                  </a:outerShdw>
                </a:effectLst>
                <a:latin typeface="Tahoma" pitchFamily="34" charset="0"/>
                <a:cs typeface="Arial" pitchFamily="34" charset="0"/>
              </a:rPr>
              <a:t>Example</a:t>
            </a:r>
          </a:p>
          <a:p>
            <a:pPr marL="457200" indent="-457200" algn="ctr" rtl="0">
              <a:defRPr/>
            </a:pPr>
            <a:endParaRPr lang="en-US" sz="28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l" rtl="0">
              <a:buSzPct val="80000"/>
              <a:buFontTx/>
              <a:buChar char="•"/>
              <a:defRPr/>
            </a:pPr>
            <a:r>
              <a:rPr lang="en-US" sz="2400" dirty="0">
                <a:solidFill>
                  <a:srgbClr val="003366"/>
                </a:solidFill>
                <a:latin typeface="Tahoma" pitchFamily="34" charset="0"/>
                <a:cs typeface="Arial" pitchFamily="34" charset="0"/>
              </a:rPr>
              <a:t>Apple developed the G4 chip that runs at 500 megahertz.</a:t>
            </a:r>
          </a:p>
          <a:p>
            <a:pPr marL="457200" indent="-457200" algn="l" rtl="0">
              <a:defRPr/>
            </a:pPr>
            <a:endParaRPr lang="en-US" sz="2400" dirty="0">
              <a:solidFill>
                <a:srgbClr val="003366"/>
              </a:solidFill>
              <a:latin typeface="Tahoma" pitchFamily="34" charset="0"/>
              <a:cs typeface="Arial" pitchFamily="34" charset="0"/>
            </a:endParaRPr>
          </a:p>
          <a:p>
            <a:pPr marL="457200" indent="-457200" algn="l" rtl="0">
              <a:defRPr/>
            </a:pPr>
            <a:endParaRPr lang="en-US" sz="2400" dirty="0">
              <a:solidFill>
                <a:srgbClr val="003366"/>
              </a:solidFill>
              <a:latin typeface="Tahoma" pitchFamily="34" charset="0"/>
              <a:cs typeface="Arial" pitchFamily="34" charset="0"/>
            </a:endParaRPr>
          </a:p>
        </p:txBody>
      </p:sp>
      <p:sp>
        <p:nvSpPr>
          <p:cNvPr id="61450" name="Rectangle 10"/>
          <p:cNvSpPr>
            <a:spLocks noChangeArrowheads="1"/>
          </p:cNvSpPr>
          <p:nvPr/>
        </p:nvSpPr>
        <p:spPr bwMode="auto">
          <a:xfrm>
            <a:off x="533400" y="1066800"/>
            <a:ext cx="3429000" cy="1295400"/>
          </a:xfrm>
          <a:prstGeom prst="rect">
            <a:avLst/>
          </a:prstGeom>
          <a:noFill/>
          <a:ln w="9525">
            <a:noFill/>
            <a:miter lim="800000"/>
            <a:headEnd/>
            <a:tailEnd/>
          </a:ln>
          <a:effectLst/>
        </p:spPr>
        <p:txBody>
          <a:bodyPr lIns="92075" tIns="46038" rIns="92075" bIns="46038" anchor="ctr"/>
          <a:lstStyle/>
          <a:p>
            <a:pPr marL="342900" indent="-342900" algn="ctr" rtl="0">
              <a:defRPr/>
            </a:pPr>
            <a:r>
              <a:rPr lang="en-US" sz="3600" u="sng">
                <a:solidFill>
                  <a:srgbClr val="990000"/>
                </a:solidFill>
                <a:effectLst>
                  <a:outerShdw blurRad="38100" dist="38100" dir="2700000" algn="tl">
                    <a:srgbClr val="C0C0C0"/>
                  </a:outerShdw>
                </a:effectLst>
                <a:latin typeface="Tahoma" pitchFamily="34" charset="0"/>
                <a:cs typeface="Arial" pitchFamily="34" charset="0"/>
              </a:rPr>
              <a:t>Product Development</a:t>
            </a:r>
          </a:p>
        </p:txBody>
      </p:sp>
      <p:sp>
        <p:nvSpPr>
          <p:cNvPr id="28685" name="Oval 11"/>
          <p:cNvSpPr>
            <a:spLocks noChangeArrowheads="1"/>
          </p:cNvSpPr>
          <p:nvPr/>
        </p:nvSpPr>
        <p:spPr bwMode="auto">
          <a:xfrm>
            <a:off x="533400" y="990600"/>
            <a:ext cx="3581400" cy="1752600"/>
          </a:xfrm>
          <a:prstGeom prst="ellipse">
            <a:avLst/>
          </a:prstGeom>
          <a:noFill/>
          <a:ln w="12700">
            <a:solidFill>
              <a:srgbClr val="800000"/>
            </a:solidFill>
            <a:round/>
            <a:headEnd/>
            <a:tailEnd/>
          </a:ln>
        </p:spPr>
        <p:txBody>
          <a:bodyPr wrap="none" anchor="ctr"/>
          <a:lstStyle/>
          <a:p>
            <a:endParaRPr lang="ar-SA"/>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barn(inHorizontal)">
                                      <p:cBhvr>
                                        <p:cTn id="7" dur="500"/>
                                        <p:tgtEl>
                                          <p:spTgt spid="61442"/>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61443"/>
                                        </p:tgtEl>
                                        <p:attrNameLst>
                                          <p:attrName>style.visibility</p:attrName>
                                        </p:attrNameLst>
                                      </p:cBhvr>
                                      <p:to>
                                        <p:strVal val="visible"/>
                                      </p:to>
                                    </p:set>
                                    <p:animEffect transition="in" filter="barn(inHorizontal)">
                                      <p:cBhvr>
                                        <p:cTn id="11" dur="500"/>
                                        <p:tgtEl>
                                          <p:spTgt spid="6144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61444"/>
                                        </p:tgtEl>
                                        <p:attrNameLst>
                                          <p:attrName>style.visibility</p:attrName>
                                        </p:attrNameLst>
                                      </p:cBhvr>
                                      <p:to>
                                        <p:strVal val="visible"/>
                                      </p:to>
                                    </p:set>
                                    <p:anim calcmode="lin" valueType="num">
                                      <p:cBhvr additive="base">
                                        <p:cTn id="16" dur="500" fill="hold"/>
                                        <p:tgtEl>
                                          <p:spTgt spid="61444"/>
                                        </p:tgtEl>
                                        <p:attrNameLst>
                                          <p:attrName>ppt_x</p:attrName>
                                        </p:attrNameLst>
                                      </p:cBhvr>
                                      <p:tavLst>
                                        <p:tav tm="0">
                                          <p:val>
                                            <p:strVal val="0-#ppt_w/2"/>
                                          </p:val>
                                        </p:tav>
                                        <p:tav tm="100000">
                                          <p:val>
                                            <p:strVal val="#ppt_x"/>
                                          </p:val>
                                        </p:tav>
                                      </p:tavLst>
                                    </p:anim>
                                    <p:anim calcmode="lin" valueType="num">
                                      <p:cBhvr additive="base">
                                        <p:cTn id="17" dur="500" fill="hold"/>
                                        <p:tgtEl>
                                          <p:spTgt spid="61444"/>
                                        </p:tgtEl>
                                        <p:attrNameLst>
                                          <p:attrName>ppt_y</p:attrName>
                                        </p:attrNameLst>
                                      </p:cBhvr>
                                      <p:tavLst>
                                        <p:tav tm="0">
                                          <p:val>
                                            <p:strVal val="#ppt_y"/>
                                          </p:val>
                                        </p:tav>
                                        <p:tav tm="100000">
                                          <p:val>
                                            <p:strVal val="#ppt_y"/>
                                          </p:val>
                                        </p:tav>
                                      </p:tavLst>
                                    </p:anim>
                                  </p:childTnLst>
                                </p:cTn>
                              </p:par>
                            </p:childTnLst>
                          </p:cTn>
                        </p:par>
                        <p:par>
                          <p:cTn id="18" fill="hold">
                            <p:stCondLst>
                              <p:cond delay="500"/>
                            </p:stCondLst>
                            <p:childTnLst>
                              <p:par>
                                <p:cTn id="19" presetID="2" presetClass="entr" presetSubtype="8" fill="hold" grpId="0" nodeType="afterEffect">
                                  <p:stCondLst>
                                    <p:cond delay="0"/>
                                  </p:stCondLst>
                                  <p:childTnLst>
                                    <p:set>
                                      <p:cBhvr>
                                        <p:cTn id="20" dur="1" fill="hold">
                                          <p:stCondLst>
                                            <p:cond delay="0"/>
                                          </p:stCondLst>
                                        </p:cTn>
                                        <p:tgtEl>
                                          <p:spTgt spid="61445">
                                            <p:txEl>
                                              <p:pRg st="0" end="0"/>
                                            </p:txEl>
                                          </p:spTgt>
                                        </p:tgtEl>
                                        <p:attrNameLst>
                                          <p:attrName>style.visibility</p:attrName>
                                        </p:attrNameLst>
                                      </p:cBhvr>
                                      <p:to>
                                        <p:strVal val="visible"/>
                                      </p:to>
                                    </p:set>
                                    <p:anim calcmode="lin" valueType="num">
                                      <p:cBhvr additive="base">
                                        <p:cTn id="21" dur="500" fill="hold"/>
                                        <p:tgtEl>
                                          <p:spTgt spid="61445">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1445">
                                            <p:txEl>
                                              <p:pRg st="0" end="0"/>
                                            </p:txEl>
                                          </p:spTgt>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2" presetClass="entr" presetSubtype="8" fill="hold" grpId="0" nodeType="afterEffect">
                                  <p:stCondLst>
                                    <p:cond delay="0"/>
                                  </p:stCondLst>
                                  <p:childTnLst>
                                    <p:set>
                                      <p:cBhvr>
                                        <p:cTn id="25" dur="1" fill="hold">
                                          <p:stCondLst>
                                            <p:cond delay="0"/>
                                          </p:stCondLst>
                                        </p:cTn>
                                        <p:tgtEl>
                                          <p:spTgt spid="61445">
                                            <p:txEl>
                                              <p:pRg st="2" end="2"/>
                                            </p:txEl>
                                          </p:spTgt>
                                        </p:tgtEl>
                                        <p:attrNameLst>
                                          <p:attrName>style.visibility</p:attrName>
                                        </p:attrNameLst>
                                      </p:cBhvr>
                                      <p:to>
                                        <p:strVal val="visible"/>
                                      </p:to>
                                    </p:set>
                                    <p:anim calcmode="lin" valueType="num">
                                      <p:cBhvr additive="base">
                                        <p:cTn id="26" dur="500" fill="hold"/>
                                        <p:tgtEl>
                                          <p:spTgt spid="61445">
                                            <p:txEl>
                                              <p:pRg st="2" end="2"/>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6144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nodePh="1">
                                  <p:stCondLst>
                                    <p:cond delay="0"/>
                                  </p:stCondLst>
                                  <p:endCondLst>
                                    <p:cond evt="begin" delay="0">
                                      <p:tn val="30"/>
                                    </p:cond>
                                  </p:endCondLst>
                                  <p:childTnLst>
                                    <p:set>
                                      <p:cBhvr>
                                        <p:cTn id="31" dur="1" fill="hold">
                                          <p:stCondLst>
                                            <p:cond delay="0"/>
                                          </p:stCondLst>
                                        </p:cTn>
                                        <p:tgtEl>
                                          <p:spTgt spid="61447">
                                            <p:txEl>
                                              <p:pRg st="0" end="0"/>
                                            </p:txEl>
                                          </p:spTgt>
                                        </p:tgtEl>
                                        <p:attrNameLst>
                                          <p:attrName>style.visibility</p:attrName>
                                        </p:attrNameLst>
                                      </p:cBhvr>
                                      <p:to>
                                        <p:strVal val="visible"/>
                                      </p:to>
                                    </p:set>
                                    <p:anim calcmode="lin" valueType="num">
                                      <p:cBhvr additive="base">
                                        <p:cTn id="32" dur="500" fill="hold"/>
                                        <p:tgtEl>
                                          <p:spTgt spid="61447">
                                            <p:txEl>
                                              <p:pRg st="0" end="0"/>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614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61448"/>
                                        </p:tgtEl>
                                        <p:attrNameLst>
                                          <p:attrName>style.visibility</p:attrName>
                                        </p:attrNameLst>
                                      </p:cBhvr>
                                      <p:to>
                                        <p:strVal val="visible"/>
                                      </p:to>
                                    </p:set>
                                    <p:anim calcmode="lin" valueType="num">
                                      <p:cBhvr additive="base">
                                        <p:cTn id="38" dur="500" fill="hold"/>
                                        <p:tgtEl>
                                          <p:spTgt spid="61448"/>
                                        </p:tgtEl>
                                        <p:attrNameLst>
                                          <p:attrName>ppt_x</p:attrName>
                                        </p:attrNameLst>
                                      </p:cBhvr>
                                      <p:tavLst>
                                        <p:tav tm="0">
                                          <p:val>
                                            <p:strVal val="0-#ppt_w/2"/>
                                          </p:val>
                                        </p:tav>
                                        <p:tav tm="100000">
                                          <p:val>
                                            <p:strVal val="#ppt_x"/>
                                          </p:val>
                                        </p:tav>
                                      </p:tavLst>
                                    </p:anim>
                                    <p:anim calcmode="lin" valueType="num">
                                      <p:cBhvr additive="base">
                                        <p:cTn id="39" dur="500" fill="hold"/>
                                        <p:tgtEl>
                                          <p:spTgt spid="61448"/>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 presetClass="entr" presetSubtype="8" fill="hold" grpId="0" nodeType="afterEffect">
                                  <p:stCondLst>
                                    <p:cond delay="0"/>
                                  </p:stCondLst>
                                  <p:childTnLst>
                                    <p:set>
                                      <p:cBhvr>
                                        <p:cTn id="42" dur="1" fill="hold">
                                          <p:stCondLst>
                                            <p:cond delay="0"/>
                                          </p:stCondLst>
                                        </p:cTn>
                                        <p:tgtEl>
                                          <p:spTgt spid="61449">
                                            <p:txEl>
                                              <p:pRg st="3" end="3"/>
                                            </p:txEl>
                                          </p:spTgt>
                                        </p:tgtEl>
                                        <p:attrNameLst>
                                          <p:attrName>style.visibility</p:attrName>
                                        </p:attrNameLst>
                                      </p:cBhvr>
                                      <p:to>
                                        <p:strVal val="visible"/>
                                      </p:to>
                                    </p:set>
                                    <p:anim calcmode="lin" valueType="num">
                                      <p:cBhvr additive="base">
                                        <p:cTn id="43" dur="500" fill="hold"/>
                                        <p:tgtEl>
                                          <p:spTgt spid="61449">
                                            <p:txEl>
                                              <p:pRg st="3" end="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1449">
                                            <p:txEl>
                                              <p:pRg st="3" end="3"/>
                                            </p:txEl>
                                          </p:spTgt>
                                        </p:tgtEl>
                                        <p:attrNameLst>
                                          <p:attrName>ppt_y</p:attrName>
                                        </p:attrNameLst>
                                      </p:cBhvr>
                                      <p:tavLst>
                                        <p:tav tm="0">
                                          <p:val>
                                            <p:strVal val="#ppt_y"/>
                                          </p:val>
                                        </p:tav>
                                        <p:tav tm="100000">
                                          <p:val>
                                            <p:strVal val="#ppt_y"/>
                                          </p:val>
                                        </p:tav>
                                      </p:tavLst>
                                    </p:anim>
                                  </p:childTnLst>
                                </p:cTn>
                              </p:par>
                            </p:childTnLst>
                          </p:cTn>
                        </p:par>
                        <p:par>
                          <p:cTn id="45" fill="hold">
                            <p:stCondLst>
                              <p:cond delay="1000"/>
                            </p:stCondLst>
                            <p:childTnLst>
                              <p:par>
                                <p:cTn id="46" presetID="2" presetClass="entr" presetSubtype="8" fill="hold" grpId="0" nodeType="afterEffect">
                                  <p:stCondLst>
                                    <p:cond delay="0"/>
                                  </p:stCondLst>
                                  <p:childTnLst>
                                    <p:set>
                                      <p:cBhvr>
                                        <p:cTn id="47" dur="1" fill="hold">
                                          <p:stCondLst>
                                            <p:cond delay="0"/>
                                          </p:stCondLst>
                                        </p:cTn>
                                        <p:tgtEl>
                                          <p:spTgt spid="61449">
                                            <p:txEl>
                                              <p:pRg st="5" end="5"/>
                                            </p:txEl>
                                          </p:spTgt>
                                        </p:tgtEl>
                                        <p:attrNameLst>
                                          <p:attrName>style.visibility</p:attrName>
                                        </p:attrNameLst>
                                      </p:cBhvr>
                                      <p:to>
                                        <p:strVal val="visible"/>
                                      </p:to>
                                    </p:set>
                                    <p:anim calcmode="lin" valueType="num">
                                      <p:cBhvr additive="base">
                                        <p:cTn id="48" dur="500" fill="hold"/>
                                        <p:tgtEl>
                                          <p:spTgt spid="61449">
                                            <p:txEl>
                                              <p:pRg st="5" end="5"/>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6144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61450">
                                            <p:txEl>
                                              <p:pRg st="0" end="0"/>
                                            </p:txEl>
                                          </p:spTgt>
                                        </p:tgtEl>
                                        <p:attrNameLst>
                                          <p:attrName>style.visibility</p:attrName>
                                        </p:attrNameLst>
                                      </p:cBhvr>
                                      <p:to>
                                        <p:strVal val="visible"/>
                                      </p:to>
                                    </p:set>
                                    <p:anim calcmode="lin" valueType="num">
                                      <p:cBhvr additive="base">
                                        <p:cTn id="54" dur="500" fill="hold"/>
                                        <p:tgtEl>
                                          <p:spTgt spid="61450">
                                            <p:txEl>
                                              <p:pRg st="0" end="0"/>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6145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animBg="1"/>
      <p:bldP spid="61443" grpId="0" autoUpdateAnimBg="0"/>
      <p:bldP spid="61445" grpId="0" build="p" autoUpdateAnimBg="0" advAuto="0"/>
      <p:bldP spid="61447" grpId="0" build="p" autoUpdateAnimBg="0"/>
      <p:bldP spid="61449" grpId="0" build="p" autoUpdateAnimBg="0" advAuto="0"/>
      <p:bldP spid="61450"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7388" y="153988"/>
            <a:ext cx="7769225" cy="776287"/>
          </a:xfrm>
          <a:gradFill rotWithShape="0">
            <a:gsLst>
              <a:gs pos="0">
                <a:srgbClr val="DBCBC7"/>
              </a:gs>
              <a:gs pos="100000">
                <a:srgbClr val="E6DAD8"/>
              </a:gs>
            </a:gsLst>
            <a:path path="shape">
              <a:fillToRect l="50000" t="50000" r="50000" b="50000"/>
            </a:path>
          </a:gradFill>
          <a:ln w="12700" cap="flat">
            <a:solidFill>
              <a:srgbClr val="800000"/>
            </a:solidFill>
          </a:ln>
        </p:spPr>
        <p:txBody>
          <a:bodyPr lIns="92075" tIns="46038" rIns="92075" bIns="46038"/>
          <a:lstStyle/>
          <a:p>
            <a:pPr eaLnBrk="1" hangingPunct="1"/>
            <a:r>
              <a:rPr lang="en-US" smtClean="0">
                <a:solidFill>
                  <a:srgbClr val="800000"/>
                </a:solidFill>
                <a:cs typeface="Times New Roman" pitchFamily="18" charset="0"/>
              </a:rPr>
              <a:t>Strategies in Action</a:t>
            </a:r>
          </a:p>
        </p:txBody>
      </p:sp>
      <p:sp>
        <p:nvSpPr>
          <p:cNvPr id="63491" name="Rectangle 3"/>
          <p:cNvSpPr>
            <a:spLocks noGrp="1" noChangeArrowheads="1"/>
          </p:cNvSpPr>
          <p:nvPr>
            <p:ph idx="1"/>
          </p:nvPr>
        </p:nvSpPr>
        <p:spPr>
          <a:xfrm>
            <a:off x="534988" y="1525588"/>
            <a:ext cx="8074025" cy="4568825"/>
          </a:xfrm>
          <a:solidFill>
            <a:srgbClr val="DBCBC7"/>
          </a:solidFill>
          <a:ln w="12700" cap="flat">
            <a:solidFill>
              <a:srgbClr val="800000"/>
            </a:solidFill>
          </a:ln>
        </p:spPr>
        <p:txBody>
          <a:bodyPr lIns="92075" tIns="46038" rIns="92075" bIns="46038" rtlCol="1">
            <a:normAutofit/>
          </a:bodyPr>
          <a:lstStyle/>
          <a:p>
            <a:pPr algn="ctr" eaLnBrk="1" fontAlgn="auto" hangingPunct="1">
              <a:spcAft>
                <a:spcPts val="0"/>
              </a:spcAft>
              <a:buFont typeface="Wingdings" pitchFamily="2" charset="2"/>
              <a:buNone/>
              <a:defRPr/>
            </a:pPr>
            <a:r>
              <a:rPr lang="en-US" sz="2600" smtClean="0">
                <a:solidFill>
                  <a:srgbClr val="003366"/>
                </a:solidFill>
                <a:effectLst>
                  <a:outerShdw blurRad="38100" dist="38100" dir="2700000" algn="tl">
                    <a:srgbClr val="000000"/>
                  </a:outerShdw>
                </a:effectLst>
              </a:rPr>
              <a:t>Guidelines for Product Development</a:t>
            </a:r>
          </a:p>
          <a:p>
            <a:pPr algn="ctr" eaLnBrk="1" fontAlgn="auto" hangingPunct="1">
              <a:spcAft>
                <a:spcPts val="0"/>
              </a:spcAft>
              <a:buFont typeface="Wingdings" pitchFamily="2" charset="2"/>
              <a:buNone/>
              <a:defRPr/>
            </a:pPr>
            <a:endParaRPr lang="en-US" sz="2100" smtClean="0">
              <a:solidFill>
                <a:srgbClr val="003366"/>
              </a:solidFill>
            </a:endParaRPr>
          </a:p>
          <a:p>
            <a:pPr lvl="1" eaLnBrk="1" fontAlgn="auto" hangingPunct="1">
              <a:spcAft>
                <a:spcPts val="0"/>
              </a:spcAft>
              <a:buSzPct val="80000"/>
              <a:buFont typeface="Wingdings" pitchFamily="2" charset="2"/>
              <a:buChar char="ü"/>
              <a:defRPr/>
            </a:pPr>
            <a:r>
              <a:rPr lang="en-US" sz="2200" smtClean="0">
                <a:solidFill>
                  <a:srgbClr val="003366"/>
                </a:solidFill>
              </a:rPr>
              <a:t>Products in maturity stage of life cycle</a:t>
            </a:r>
          </a:p>
          <a:p>
            <a:pPr lvl="1" algn="l" rtl="0" eaLnBrk="1" fontAlgn="auto" hangingPunct="1">
              <a:spcAft>
                <a:spcPts val="0"/>
              </a:spcAft>
              <a:buSzPct val="80000"/>
              <a:buFont typeface="Wingdings" pitchFamily="2" charset="2"/>
              <a:buChar char="ü"/>
              <a:defRPr/>
            </a:pPr>
            <a:r>
              <a:rPr lang="en-US" sz="2200" smtClean="0">
                <a:solidFill>
                  <a:srgbClr val="003366"/>
                </a:solidFill>
              </a:rPr>
              <a:t>Competes in industry characterized by rapid technological developments</a:t>
            </a:r>
          </a:p>
          <a:p>
            <a:pPr lvl="1" algn="l" rtl="0" eaLnBrk="1" fontAlgn="auto" hangingPunct="1">
              <a:spcAft>
                <a:spcPts val="0"/>
              </a:spcAft>
              <a:buSzPct val="80000"/>
              <a:buFont typeface="Wingdings" pitchFamily="2" charset="2"/>
              <a:buChar char="ü"/>
              <a:defRPr/>
            </a:pPr>
            <a:r>
              <a:rPr lang="en-US" sz="2200" smtClean="0">
                <a:solidFill>
                  <a:srgbClr val="003366"/>
                </a:solidFill>
              </a:rPr>
              <a:t>Major competitors offer better-quality products at comparable prices</a:t>
            </a:r>
          </a:p>
          <a:p>
            <a:pPr lvl="1" algn="l" rtl="0" eaLnBrk="1" fontAlgn="auto" hangingPunct="1">
              <a:spcAft>
                <a:spcPts val="0"/>
              </a:spcAft>
              <a:buSzPct val="80000"/>
              <a:buFont typeface="Wingdings" pitchFamily="2" charset="2"/>
              <a:buChar char="ü"/>
              <a:defRPr/>
            </a:pPr>
            <a:r>
              <a:rPr lang="en-US" sz="2200" smtClean="0">
                <a:solidFill>
                  <a:srgbClr val="003366"/>
                </a:solidFill>
              </a:rPr>
              <a:t>Compete in high-growth industry</a:t>
            </a:r>
          </a:p>
          <a:p>
            <a:pPr lvl="1" algn="l" rtl="0" eaLnBrk="1" fontAlgn="auto" hangingPunct="1">
              <a:spcAft>
                <a:spcPts val="0"/>
              </a:spcAft>
              <a:buSzPct val="80000"/>
              <a:buFont typeface="Wingdings" pitchFamily="2" charset="2"/>
              <a:buChar char="ü"/>
              <a:defRPr/>
            </a:pPr>
            <a:r>
              <a:rPr lang="en-US" sz="2200" smtClean="0">
                <a:solidFill>
                  <a:srgbClr val="003366"/>
                </a:solidFill>
              </a:rPr>
              <a:t>Strong research and development capabilities</a:t>
            </a:r>
          </a:p>
          <a:p>
            <a:pPr algn="l" rtl="0" eaLnBrk="1" fontAlgn="auto" hangingPunct="1">
              <a:spcAft>
                <a:spcPts val="0"/>
              </a:spcAft>
              <a:buSzPct val="80000"/>
              <a:buFont typeface="Wingdings" pitchFamily="2" charset="2"/>
              <a:buChar char="ü"/>
              <a:defRPr/>
            </a:pPr>
            <a:endParaRPr lang="en-US" sz="2100" smtClean="0">
              <a:solidFill>
                <a:srgbClr val="003366"/>
              </a:solidFill>
            </a:endParaRPr>
          </a:p>
        </p:txBody>
      </p:sp>
      <p:sp>
        <p:nvSpPr>
          <p:cNvPr id="22530" name="Slide Number Placeholder 5"/>
          <p:cNvSpPr>
            <a:spLocks noGrp="1"/>
          </p:cNvSpPr>
          <p:nvPr>
            <p:ph type="sldNum" sz="quarter" idx="12"/>
          </p:nvPr>
        </p:nvSpPr>
        <p:spPr/>
        <p:txBody>
          <a:bodyPr/>
          <a:lstStyle/>
          <a:p>
            <a:pPr>
              <a:defRPr/>
            </a:pPr>
            <a:fld id="{91DD12B5-087D-4FAF-B823-DDC9424741F6}" type="slidenum">
              <a:rPr lang="ar-SA"/>
              <a:pPr>
                <a:defRPr/>
              </a:pPr>
              <a:t>26</a:t>
            </a:fld>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3491">
                                            <p:txEl>
                                              <p:pRg st="2" end="2"/>
                                            </p:txEl>
                                          </p:spTgt>
                                        </p:tgtEl>
                                        <p:attrNameLst>
                                          <p:attrName>style.visibility</p:attrName>
                                        </p:attrNameLst>
                                      </p:cBhvr>
                                      <p:to>
                                        <p:strVal val="visible"/>
                                      </p:to>
                                    </p:set>
                                    <p:anim calcmode="lin" valueType="num">
                                      <p:cBhvr additive="base">
                                        <p:cTn id="13" dur="500" fill="hold"/>
                                        <p:tgtEl>
                                          <p:spTgt spid="6349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3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3491">
                                            <p:txEl>
                                              <p:pRg st="3" end="3"/>
                                            </p:txEl>
                                          </p:spTgt>
                                        </p:tgtEl>
                                        <p:attrNameLst>
                                          <p:attrName>style.visibility</p:attrName>
                                        </p:attrNameLst>
                                      </p:cBhvr>
                                      <p:to>
                                        <p:strVal val="visible"/>
                                      </p:to>
                                    </p:set>
                                    <p:anim calcmode="lin" valueType="num">
                                      <p:cBhvr additive="base">
                                        <p:cTn id="19" dur="500" fill="hold"/>
                                        <p:tgtEl>
                                          <p:spTgt spid="6349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3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3491">
                                            <p:txEl>
                                              <p:pRg st="4" end="4"/>
                                            </p:txEl>
                                          </p:spTgt>
                                        </p:tgtEl>
                                        <p:attrNameLst>
                                          <p:attrName>style.visibility</p:attrName>
                                        </p:attrNameLst>
                                      </p:cBhvr>
                                      <p:to>
                                        <p:strVal val="visible"/>
                                      </p:to>
                                    </p:set>
                                    <p:anim calcmode="lin" valueType="num">
                                      <p:cBhvr additive="base">
                                        <p:cTn id="25" dur="500" fill="hold"/>
                                        <p:tgtEl>
                                          <p:spTgt spid="6349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34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3491">
                                            <p:txEl>
                                              <p:pRg st="5" end="5"/>
                                            </p:txEl>
                                          </p:spTgt>
                                        </p:tgtEl>
                                        <p:attrNameLst>
                                          <p:attrName>style.visibility</p:attrName>
                                        </p:attrNameLst>
                                      </p:cBhvr>
                                      <p:to>
                                        <p:strVal val="visible"/>
                                      </p:to>
                                    </p:set>
                                    <p:anim calcmode="lin" valueType="num">
                                      <p:cBhvr additive="base">
                                        <p:cTn id="31" dur="500" fill="hold"/>
                                        <p:tgtEl>
                                          <p:spTgt spid="6349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34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3491">
                                            <p:txEl>
                                              <p:pRg st="6" end="6"/>
                                            </p:txEl>
                                          </p:spTgt>
                                        </p:tgtEl>
                                        <p:attrNameLst>
                                          <p:attrName>style.visibility</p:attrName>
                                        </p:attrNameLst>
                                      </p:cBhvr>
                                      <p:to>
                                        <p:strVal val="visible"/>
                                      </p:to>
                                    </p:set>
                                    <p:anim calcmode="lin" valueType="num">
                                      <p:cBhvr additive="base">
                                        <p:cTn id="37" dur="500" fill="hold"/>
                                        <p:tgtEl>
                                          <p:spTgt spid="63491">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349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p:txBody>
          <a:bodyPr/>
          <a:lstStyle/>
          <a:p>
            <a:pPr>
              <a:defRPr/>
            </a:pPr>
            <a:fld id="{B3830A80-43F9-4007-AD66-4998096D2503}" type="slidenum">
              <a:rPr lang="ar-SA"/>
              <a:pPr>
                <a:defRPr/>
              </a:pPr>
              <a:t>27</a:t>
            </a:fld>
            <a:endParaRPr lang="en-US"/>
          </a:p>
        </p:txBody>
      </p:sp>
      <p:sp>
        <p:nvSpPr>
          <p:cNvPr id="65538" name="Rectangle 2"/>
          <p:cNvSpPr>
            <a:spLocks noChangeArrowheads="1"/>
          </p:cNvSpPr>
          <p:nvPr/>
        </p:nvSpPr>
        <p:spPr bwMode="auto">
          <a:xfrm>
            <a:off x="839788" y="153988"/>
            <a:ext cx="7769225" cy="776287"/>
          </a:xfrm>
          <a:prstGeom prst="rect">
            <a:avLst/>
          </a:prstGeom>
          <a:gradFill rotWithShape="0">
            <a:gsLst>
              <a:gs pos="0">
                <a:srgbClr val="DBCBC7"/>
              </a:gs>
              <a:gs pos="100000">
                <a:srgbClr val="E6DAD8"/>
              </a:gs>
            </a:gsLst>
            <a:path path="shape">
              <a:fillToRect l="50000" t="50000" r="50000" b="50000"/>
            </a:path>
          </a:gradFill>
          <a:ln w="12700">
            <a:solidFill>
              <a:srgbClr val="800000"/>
            </a:solidFill>
            <a:miter lim="800000"/>
            <a:headEnd/>
            <a:tailEnd/>
          </a:ln>
        </p:spPr>
        <p:txBody>
          <a:bodyPr wrap="none" anchor="ctr"/>
          <a:lstStyle/>
          <a:p>
            <a:endParaRPr lang="ar-SA"/>
          </a:p>
        </p:txBody>
      </p:sp>
      <p:sp>
        <p:nvSpPr>
          <p:cNvPr id="65539" name="Rectangle 3"/>
          <p:cNvSpPr>
            <a:spLocks noChangeArrowheads="1"/>
          </p:cNvSpPr>
          <p:nvPr/>
        </p:nvSpPr>
        <p:spPr bwMode="auto">
          <a:xfrm>
            <a:off x="935038" y="203200"/>
            <a:ext cx="7578725" cy="660400"/>
          </a:xfrm>
          <a:prstGeom prst="rect">
            <a:avLst/>
          </a:prstGeom>
          <a:noFill/>
          <a:ln w="9525">
            <a:noFill/>
            <a:miter lim="800000"/>
            <a:headEnd/>
            <a:tailEnd/>
          </a:ln>
          <a:effectLst/>
        </p:spPr>
        <p:txBody>
          <a:bodyPr lIns="92075" tIns="46038" rIns="92075" bIns="46038" anchor="ctr"/>
          <a:lstStyle/>
          <a:p>
            <a:pPr algn="ctr" rtl="0">
              <a:defRPr/>
            </a:pPr>
            <a:r>
              <a:rPr lang="en-US" sz="4400" b="1">
                <a:solidFill>
                  <a:srgbClr val="800000"/>
                </a:solidFill>
                <a:effectLst>
                  <a:outerShdw blurRad="38100" dist="38100" dir="2700000" algn="tl">
                    <a:srgbClr val="C0C0C0"/>
                  </a:outerShdw>
                </a:effectLst>
                <a:latin typeface="Tahoma" pitchFamily="34" charset="0"/>
                <a:cs typeface="Arial" pitchFamily="34" charset="0"/>
              </a:rPr>
              <a:t>Strategies in Action</a:t>
            </a:r>
          </a:p>
        </p:txBody>
      </p:sp>
      <p:sp>
        <p:nvSpPr>
          <p:cNvPr id="65540" name="Rectangle 4"/>
          <p:cNvSpPr>
            <a:spLocks noChangeArrowheads="1"/>
          </p:cNvSpPr>
          <p:nvPr/>
        </p:nvSpPr>
        <p:spPr bwMode="auto">
          <a:xfrm>
            <a:off x="381000" y="1447800"/>
            <a:ext cx="2133600" cy="762000"/>
          </a:xfrm>
          <a:prstGeom prst="rect">
            <a:avLst/>
          </a:prstGeom>
          <a:noFill/>
          <a:ln w="9525">
            <a:noFill/>
            <a:miter lim="800000"/>
            <a:headEnd/>
            <a:tailEnd/>
          </a:ln>
        </p:spPr>
        <p:txBody>
          <a:bodyPr lIns="92075" tIns="46038" rIns="92075" bIns="46038" anchor="ctr" anchorCtr="1"/>
          <a:lstStyle/>
          <a:p>
            <a:pPr marL="342900" indent="-342900" algn="ctr" rtl="0"/>
            <a:endParaRPr lang="en-US" sz="2400">
              <a:latin typeface="Times New Roman" pitchFamily="18" charset="0"/>
            </a:endParaRPr>
          </a:p>
        </p:txBody>
      </p:sp>
      <p:pic>
        <p:nvPicPr>
          <p:cNvPr id="65541" name="Picture 5"/>
          <p:cNvPicPr>
            <a:picLocks noChangeArrowheads="1"/>
          </p:cNvPicPr>
          <p:nvPr/>
        </p:nvPicPr>
        <p:blipFill>
          <a:blip r:embed="rId4" cstate="print"/>
          <a:srcRect/>
          <a:stretch>
            <a:fillRect/>
          </a:stretch>
        </p:blipFill>
        <p:spPr bwMode="auto">
          <a:xfrm>
            <a:off x="722313" y="1230313"/>
            <a:ext cx="7800975" cy="4879975"/>
          </a:xfrm>
          <a:prstGeom prst="rect">
            <a:avLst/>
          </a:prstGeom>
          <a:noFill/>
          <a:ln w="9525">
            <a:noFill/>
            <a:miter lim="800000"/>
            <a:headEnd/>
            <a:tailEnd/>
          </a:ln>
        </p:spPr>
      </p:pic>
      <p:sp>
        <p:nvSpPr>
          <p:cNvPr id="65542" name="Rectangle 6"/>
          <p:cNvSpPr>
            <a:spLocks noChangeArrowheads="1"/>
          </p:cNvSpPr>
          <p:nvPr/>
        </p:nvSpPr>
        <p:spPr bwMode="auto">
          <a:xfrm>
            <a:off x="854075" y="1341438"/>
            <a:ext cx="7435850" cy="4556125"/>
          </a:xfrm>
          <a:prstGeom prst="rect">
            <a:avLst/>
          </a:prstGeom>
          <a:noFill/>
          <a:ln w="9525">
            <a:noFill/>
            <a:miter lim="800000"/>
            <a:headEnd/>
            <a:tailEnd/>
          </a:ln>
          <a:effectLst/>
        </p:spPr>
        <p:txBody>
          <a:bodyPr lIns="92075" tIns="46038" rIns="92075" bIns="46038" anchor="ctr" anchorCtr="1"/>
          <a:lstStyle/>
          <a:p>
            <a:pPr marL="342900" indent="-342900" algn="l" rtl="0">
              <a:defRPr/>
            </a:pPr>
            <a:r>
              <a:rPr lang="en-US" sz="2800" u="sng">
                <a:solidFill>
                  <a:srgbClr val="003366"/>
                </a:solidFill>
                <a:effectLst>
                  <a:outerShdw blurRad="38100" dist="38100" dir="2700000" algn="tl">
                    <a:srgbClr val="C0C0C0"/>
                  </a:outerShdw>
                </a:effectLst>
                <a:latin typeface="Tahoma" pitchFamily="34" charset="0"/>
                <a:cs typeface="Arial" pitchFamily="34" charset="0"/>
              </a:rPr>
              <a:t>Diversification Strategies</a:t>
            </a:r>
          </a:p>
          <a:p>
            <a:pPr marL="342900" indent="-342900" algn="l" rtl="0">
              <a:defRPr/>
            </a:pPr>
            <a:endParaRPr lang="en-US" sz="2800" u="sng">
              <a:solidFill>
                <a:srgbClr val="003366"/>
              </a:solidFill>
              <a:latin typeface="Tahoma" pitchFamily="34" charset="0"/>
              <a:cs typeface="Arial" pitchFamily="34" charset="0"/>
            </a:endParaRPr>
          </a:p>
          <a:p>
            <a:pPr marL="342900" indent="-342900" algn="l" rtl="0">
              <a:buSzPct val="80000"/>
              <a:buFontTx/>
              <a:buChar char="•"/>
              <a:defRPr/>
            </a:pPr>
            <a:r>
              <a:rPr lang="en-US" sz="2800">
                <a:solidFill>
                  <a:srgbClr val="003366"/>
                </a:solidFill>
                <a:latin typeface="Tahoma" pitchFamily="34" charset="0"/>
                <a:cs typeface="Arial" pitchFamily="34" charset="0"/>
              </a:rPr>
              <a:t>Concentric diversification</a:t>
            </a:r>
          </a:p>
          <a:p>
            <a:pPr marL="342900" indent="-342900" algn="l" rtl="0">
              <a:buSzPct val="80000"/>
              <a:buFontTx/>
              <a:buChar char="•"/>
              <a:defRPr/>
            </a:pPr>
            <a:r>
              <a:rPr lang="en-US" sz="2800">
                <a:solidFill>
                  <a:srgbClr val="003366"/>
                </a:solidFill>
                <a:latin typeface="Tahoma" pitchFamily="34" charset="0"/>
                <a:cs typeface="Arial" pitchFamily="34" charset="0"/>
              </a:rPr>
              <a:t>Conglomerate diversification</a:t>
            </a:r>
          </a:p>
          <a:p>
            <a:pPr marL="342900" indent="-342900" algn="l" rtl="0">
              <a:buSzPct val="80000"/>
              <a:buFontTx/>
              <a:buChar char="•"/>
              <a:defRPr/>
            </a:pPr>
            <a:r>
              <a:rPr lang="en-US" sz="2800">
                <a:solidFill>
                  <a:srgbClr val="003366"/>
                </a:solidFill>
                <a:latin typeface="Tahoma" pitchFamily="34" charset="0"/>
                <a:cs typeface="Arial" pitchFamily="34" charset="0"/>
              </a:rPr>
              <a:t>Horizontal diversification</a:t>
            </a:r>
          </a:p>
          <a:p>
            <a:pPr marL="342900" indent="-342900" algn="l" rtl="0">
              <a:buSzPct val="80000"/>
              <a:buFontTx/>
              <a:buChar char="•"/>
              <a:defRPr/>
            </a:pPr>
            <a:endParaRPr lang="en-US" sz="2800">
              <a:solidFill>
                <a:srgbClr val="003366"/>
              </a:solidFill>
              <a:latin typeface="Tahoma" pitchFamily="34" charset="0"/>
              <a:cs typeface="Arial" pitchFamily="34"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barn(inHorizontal)">
                                      <p:cBhvr>
                                        <p:cTn id="7" dur="500"/>
                                        <p:tgtEl>
                                          <p:spTgt spid="65538"/>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65539"/>
                                        </p:tgtEl>
                                        <p:attrNameLst>
                                          <p:attrName>style.visibility</p:attrName>
                                        </p:attrNameLst>
                                      </p:cBhvr>
                                      <p:to>
                                        <p:strVal val="visible"/>
                                      </p:to>
                                    </p:set>
                                    <p:animEffect transition="in" filter="barn(inHorizontal)">
                                      <p:cBhvr>
                                        <p:cTn id="11" dur="500"/>
                                        <p:tgtEl>
                                          <p:spTgt spid="65539"/>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nodePh="1">
                                  <p:stCondLst>
                                    <p:cond delay="0"/>
                                  </p:stCondLst>
                                  <p:endCondLst>
                                    <p:cond evt="begin" delay="0">
                                      <p:tn val="14"/>
                                    </p:cond>
                                  </p:endCondLst>
                                  <p:childTnLst>
                                    <p:set>
                                      <p:cBhvr>
                                        <p:cTn id="15" dur="1" fill="hold">
                                          <p:stCondLst>
                                            <p:cond delay="0"/>
                                          </p:stCondLst>
                                        </p:cTn>
                                        <p:tgtEl>
                                          <p:spTgt spid="65540">
                                            <p:txEl>
                                              <p:pRg st="0" end="0"/>
                                            </p:txEl>
                                          </p:spTgt>
                                        </p:tgtEl>
                                        <p:attrNameLst>
                                          <p:attrName>style.visibility</p:attrName>
                                        </p:attrNameLst>
                                      </p:cBhvr>
                                      <p:to>
                                        <p:strVal val="visible"/>
                                      </p:to>
                                    </p:set>
                                    <p:anim calcmode="lin" valueType="num">
                                      <p:cBhvr additive="base">
                                        <p:cTn id="16" dur="500" fill="hold"/>
                                        <p:tgtEl>
                                          <p:spTgt spid="65540">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554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65541"/>
                                        </p:tgtEl>
                                        <p:attrNameLst>
                                          <p:attrName>style.visibility</p:attrName>
                                        </p:attrNameLst>
                                      </p:cBhvr>
                                      <p:to>
                                        <p:strVal val="visible"/>
                                      </p:to>
                                    </p:set>
                                    <p:anim calcmode="lin" valueType="num">
                                      <p:cBhvr additive="base">
                                        <p:cTn id="22" dur="500" fill="hold"/>
                                        <p:tgtEl>
                                          <p:spTgt spid="65541"/>
                                        </p:tgtEl>
                                        <p:attrNameLst>
                                          <p:attrName>ppt_x</p:attrName>
                                        </p:attrNameLst>
                                      </p:cBhvr>
                                      <p:tavLst>
                                        <p:tav tm="0">
                                          <p:val>
                                            <p:strVal val="0-#ppt_w/2"/>
                                          </p:val>
                                        </p:tav>
                                        <p:tav tm="100000">
                                          <p:val>
                                            <p:strVal val="#ppt_x"/>
                                          </p:val>
                                        </p:tav>
                                      </p:tavLst>
                                    </p:anim>
                                    <p:anim calcmode="lin" valueType="num">
                                      <p:cBhvr additive="base">
                                        <p:cTn id="23" dur="500" fill="hold"/>
                                        <p:tgtEl>
                                          <p:spTgt spid="65541"/>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2" presetClass="entr" presetSubtype="8" fill="hold" grpId="0" nodeType="afterEffect">
                                  <p:stCondLst>
                                    <p:cond delay="0"/>
                                  </p:stCondLst>
                                  <p:childTnLst>
                                    <p:set>
                                      <p:cBhvr>
                                        <p:cTn id="26" dur="1" fill="hold">
                                          <p:stCondLst>
                                            <p:cond delay="0"/>
                                          </p:stCondLst>
                                        </p:cTn>
                                        <p:tgtEl>
                                          <p:spTgt spid="65542">
                                            <p:txEl>
                                              <p:pRg st="0" end="0"/>
                                            </p:txEl>
                                          </p:spTgt>
                                        </p:tgtEl>
                                        <p:attrNameLst>
                                          <p:attrName>style.visibility</p:attrName>
                                        </p:attrNameLst>
                                      </p:cBhvr>
                                      <p:to>
                                        <p:strVal val="visible"/>
                                      </p:to>
                                    </p:set>
                                    <p:anim calcmode="lin" valueType="num">
                                      <p:cBhvr additive="base">
                                        <p:cTn id="27" dur="500" fill="hold"/>
                                        <p:tgtEl>
                                          <p:spTgt spid="65542">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5542">
                                            <p:txEl>
                                              <p:pRg st="0" end="0"/>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2" presetClass="entr" presetSubtype="8" fill="hold" grpId="0" nodeType="afterEffect">
                                  <p:stCondLst>
                                    <p:cond delay="0"/>
                                  </p:stCondLst>
                                  <p:childTnLst>
                                    <p:set>
                                      <p:cBhvr>
                                        <p:cTn id="31" dur="1" fill="hold">
                                          <p:stCondLst>
                                            <p:cond delay="0"/>
                                          </p:stCondLst>
                                        </p:cTn>
                                        <p:tgtEl>
                                          <p:spTgt spid="65542">
                                            <p:txEl>
                                              <p:pRg st="2" end="2"/>
                                            </p:txEl>
                                          </p:spTgt>
                                        </p:tgtEl>
                                        <p:attrNameLst>
                                          <p:attrName>style.visibility</p:attrName>
                                        </p:attrNameLst>
                                      </p:cBhvr>
                                      <p:to>
                                        <p:strVal val="visible"/>
                                      </p:to>
                                    </p:set>
                                    <p:anim calcmode="lin" valueType="num">
                                      <p:cBhvr additive="base">
                                        <p:cTn id="32" dur="500" fill="hold"/>
                                        <p:tgtEl>
                                          <p:spTgt spid="65542">
                                            <p:txEl>
                                              <p:pRg st="2" end="2"/>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65542">
                                            <p:txEl>
                                              <p:pRg st="2" end="2"/>
                                            </p:txEl>
                                          </p:spTgt>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2" presetClass="entr" presetSubtype="8" fill="hold" grpId="0" nodeType="afterEffect">
                                  <p:stCondLst>
                                    <p:cond delay="0"/>
                                  </p:stCondLst>
                                  <p:childTnLst>
                                    <p:set>
                                      <p:cBhvr>
                                        <p:cTn id="36" dur="1" fill="hold">
                                          <p:stCondLst>
                                            <p:cond delay="0"/>
                                          </p:stCondLst>
                                        </p:cTn>
                                        <p:tgtEl>
                                          <p:spTgt spid="65542">
                                            <p:txEl>
                                              <p:pRg st="3" end="3"/>
                                            </p:txEl>
                                          </p:spTgt>
                                        </p:tgtEl>
                                        <p:attrNameLst>
                                          <p:attrName>style.visibility</p:attrName>
                                        </p:attrNameLst>
                                      </p:cBhvr>
                                      <p:to>
                                        <p:strVal val="visible"/>
                                      </p:to>
                                    </p:set>
                                    <p:anim calcmode="lin" valueType="num">
                                      <p:cBhvr additive="base">
                                        <p:cTn id="37" dur="500" fill="hold"/>
                                        <p:tgtEl>
                                          <p:spTgt spid="65542">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5542">
                                            <p:txEl>
                                              <p:pRg st="3" end="3"/>
                                            </p:txEl>
                                          </p:spTgt>
                                        </p:tgtEl>
                                        <p:attrNameLst>
                                          <p:attrName>ppt_y</p:attrName>
                                        </p:attrNameLst>
                                      </p:cBhvr>
                                      <p:tavLst>
                                        <p:tav tm="0">
                                          <p:val>
                                            <p:strVal val="#ppt_y"/>
                                          </p:val>
                                        </p:tav>
                                        <p:tav tm="100000">
                                          <p:val>
                                            <p:strVal val="#ppt_y"/>
                                          </p:val>
                                        </p:tav>
                                      </p:tavLst>
                                    </p:anim>
                                  </p:childTnLst>
                                </p:cTn>
                              </p:par>
                            </p:childTnLst>
                          </p:cTn>
                        </p:par>
                        <p:par>
                          <p:cTn id="39" fill="hold">
                            <p:stCondLst>
                              <p:cond delay="2000"/>
                            </p:stCondLst>
                            <p:childTnLst>
                              <p:par>
                                <p:cTn id="40" presetID="2" presetClass="entr" presetSubtype="8" fill="hold" grpId="0" nodeType="afterEffect">
                                  <p:stCondLst>
                                    <p:cond delay="0"/>
                                  </p:stCondLst>
                                  <p:childTnLst>
                                    <p:set>
                                      <p:cBhvr>
                                        <p:cTn id="41" dur="1" fill="hold">
                                          <p:stCondLst>
                                            <p:cond delay="0"/>
                                          </p:stCondLst>
                                        </p:cTn>
                                        <p:tgtEl>
                                          <p:spTgt spid="65542">
                                            <p:txEl>
                                              <p:pRg st="4" end="4"/>
                                            </p:txEl>
                                          </p:spTgt>
                                        </p:tgtEl>
                                        <p:attrNameLst>
                                          <p:attrName>style.visibility</p:attrName>
                                        </p:attrNameLst>
                                      </p:cBhvr>
                                      <p:to>
                                        <p:strVal val="visible"/>
                                      </p:to>
                                    </p:set>
                                    <p:anim calcmode="lin" valueType="num">
                                      <p:cBhvr additive="base">
                                        <p:cTn id="42" dur="500" fill="hold"/>
                                        <p:tgtEl>
                                          <p:spTgt spid="65542">
                                            <p:txEl>
                                              <p:pRg st="4" end="4"/>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6554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nimBg="1"/>
      <p:bldP spid="65539" grpId="0" autoUpdateAnimBg="0"/>
      <p:bldP spid="65540" grpId="0" build="p" autoUpdateAnimBg="0"/>
      <p:bldP spid="65542" grpId="0" build="p" autoUpdateAnimBg="0"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p:txBody>
          <a:bodyPr/>
          <a:lstStyle/>
          <a:p>
            <a:pPr>
              <a:defRPr/>
            </a:pPr>
            <a:fld id="{07EB0E45-3643-4C85-B9D6-5F2BFE53BDD7}" type="slidenum">
              <a:rPr lang="ar-SA"/>
              <a:pPr>
                <a:defRPr/>
              </a:pPr>
              <a:t>28</a:t>
            </a:fld>
            <a:endParaRPr lang="en-US"/>
          </a:p>
        </p:txBody>
      </p:sp>
      <p:sp>
        <p:nvSpPr>
          <p:cNvPr id="67586" name="Rectangle 2"/>
          <p:cNvSpPr>
            <a:spLocks noChangeArrowheads="1"/>
          </p:cNvSpPr>
          <p:nvPr/>
        </p:nvSpPr>
        <p:spPr bwMode="auto">
          <a:xfrm>
            <a:off x="838200" y="304800"/>
            <a:ext cx="7769225" cy="758825"/>
          </a:xfrm>
          <a:prstGeom prst="rect">
            <a:avLst/>
          </a:prstGeom>
          <a:gradFill rotWithShape="0">
            <a:gsLst>
              <a:gs pos="0">
                <a:srgbClr val="DBCBC7"/>
              </a:gs>
              <a:gs pos="100000">
                <a:srgbClr val="E6DAD8"/>
              </a:gs>
            </a:gsLst>
            <a:path path="shape">
              <a:fillToRect l="50000" t="50000" r="50000" b="50000"/>
            </a:path>
          </a:gradFill>
          <a:ln w="12700">
            <a:solidFill>
              <a:srgbClr val="800000"/>
            </a:solidFill>
            <a:miter lim="800000"/>
            <a:headEnd/>
            <a:tailEnd/>
          </a:ln>
        </p:spPr>
        <p:txBody>
          <a:bodyPr wrap="none" anchor="ctr"/>
          <a:lstStyle/>
          <a:p>
            <a:endParaRPr lang="ar-SA"/>
          </a:p>
        </p:txBody>
      </p:sp>
      <p:sp>
        <p:nvSpPr>
          <p:cNvPr id="67587" name="Rectangle 3"/>
          <p:cNvSpPr>
            <a:spLocks noChangeArrowheads="1"/>
          </p:cNvSpPr>
          <p:nvPr/>
        </p:nvSpPr>
        <p:spPr bwMode="auto">
          <a:xfrm>
            <a:off x="935038" y="203200"/>
            <a:ext cx="7578725" cy="776288"/>
          </a:xfrm>
          <a:prstGeom prst="rect">
            <a:avLst/>
          </a:prstGeom>
          <a:noFill/>
          <a:ln w="9525">
            <a:noFill/>
            <a:miter lim="800000"/>
            <a:headEnd/>
            <a:tailEnd/>
          </a:ln>
          <a:effectLst/>
        </p:spPr>
        <p:txBody>
          <a:bodyPr lIns="92075" tIns="46038" rIns="92075" bIns="46038" anchor="ctr"/>
          <a:lstStyle/>
          <a:p>
            <a:pPr algn="ctr" rtl="0">
              <a:defRPr/>
            </a:pPr>
            <a:r>
              <a:rPr lang="en-US" sz="4400" b="1">
                <a:solidFill>
                  <a:srgbClr val="800000"/>
                </a:solidFill>
                <a:effectLst>
                  <a:outerShdw blurRad="38100" dist="38100" dir="2700000" algn="tl">
                    <a:srgbClr val="C0C0C0"/>
                  </a:outerShdw>
                </a:effectLst>
                <a:latin typeface="Tahoma" pitchFamily="34" charset="0"/>
                <a:cs typeface="Arial" pitchFamily="34" charset="0"/>
              </a:rPr>
              <a:t>Strategies in Action</a:t>
            </a:r>
          </a:p>
        </p:txBody>
      </p:sp>
      <p:pic>
        <p:nvPicPr>
          <p:cNvPr id="67588" name="Picture 4"/>
          <p:cNvPicPr>
            <a:picLocks noChangeArrowheads="1"/>
          </p:cNvPicPr>
          <p:nvPr/>
        </p:nvPicPr>
        <p:blipFill>
          <a:blip r:embed="rId4" cstate="print"/>
          <a:srcRect/>
          <a:stretch>
            <a:fillRect/>
          </a:stretch>
        </p:blipFill>
        <p:spPr bwMode="auto">
          <a:xfrm>
            <a:off x="112713" y="2971800"/>
            <a:ext cx="3457575" cy="3519488"/>
          </a:xfrm>
          <a:prstGeom prst="rect">
            <a:avLst/>
          </a:prstGeom>
          <a:noFill/>
          <a:ln w="9525">
            <a:noFill/>
            <a:miter lim="800000"/>
            <a:headEnd/>
            <a:tailEnd/>
          </a:ln>
        </p:spPr>
      </p:pic>
      <p:sp>
        <p:nvSpPr>
          <p:cNvPr id="67589" name="Rectangle 5"/>
          <p:cNvSpPr>
            <a:spLocks noChangeArrowheads="1"/>
          </p:cNvSpPr>
          <p:nvPr/>
        </p:nvSpPr>
        <p:spPr bwMode="auto">
          <a:xfrm>
            <a:off x="244475" y="2865438"/>
            <a:ext cx="3092450" cy="3413125"/>
          </a:xfrm>
          <a:prstGeom prst="rect">
            <a:avLst/>
          </a:prstGeom>
          <a:noFill/>
          <a:ln w="9525">
            <a:noFill/>
            <a:miter lim="800000"/>
            <a:headEnd/>
            <a:tailEnd/>
          </a:ln>
          <a:effectLst/>
        </p:spPr>
        <p:txBody>
          <a:bodyPr lIns="92075" tIns="46038" rIns="92075" bIns="46038" anchor="ctr"/>
          <a:lstStyle/>
          <a:p>
            <a:pPr marL="342900" indent="-342900" algn="l" rtl="0">
              <a:defRPr/>
            </a:pPr>
            <a:r>
              <a:rPr lang="en-US" sz="3200" u="sng">
                <a:solidFill>
                  <a:srgbClr val="003366"/>
                </a:solidFill>
                <a:effectLst>
                  <a:outerShdw blurRad="38100" dist="38100" dir="2700000" algn="tl">
                    <a:srgbClr val="C0C0C0"/>
                  </a:outerShdw>
                </a:effectLst>
                <a:latin typeface="Tahoma" pitchFamily="34" charset="0"/>
                <a:cs typeface="Arial" pitchFamily="34" charset="0"/>
              </a:rPr>
              <a:t>Defined</a:t>
            </a:r>
          </a:p>
          <a:p>
            <a:pPr marL="342900" indent="-342900" algn="ctr" rtl="0">
              <a:defRPr/>
            </a:pPr>
            <a:endParaRPr lang="en-US" sz="3200" u="sng">
              <a:solidFill>
                <a:srgbClr val="003366"/>
              </a:solidFill>
              <a:effectLst>
                <a:outerShdw blurRad="38100" dist="38100" dir="2700000" algn="tl">
                  <a:srgbClr val="C0C0C0"/>
                </a:outerShdw>
              </a:effectLst>
              <a:latin typeface="Tahoma" pitchFamily="34" charset="0"/>
              <a:cs typeface="Arial" pitchFamily="34" charset="0"/>
            </a:endParaRPr>
          </a:p>
          <a:p>
            <a:pPr marL="342900" indent="-342900" algn="l" rtl="0">
              <a:buSzPct val="80000"/>
              <a:buFontTx/>
              <a:buChar char="•"/>
              <a:defRPr/>
            </a:pPr>
            <a:r>
              <a:rPr lang="en-US" sz="2400">
                <a:solidFill>
                  <a:srgbClr val="003366"/>
                </a:solidFill>
                <a:latin typeface="Tahoma" pitchFamily="34" charset="0"/>
                <a:cs typeface="Arial" pitchFamily="34" charset="0"/>
              </a:rPr>
              <a:t>Adding new, but related, products or services</a:t>
            </a:r>
          </a:p>
        </p:txBody>
      </p:sp>
      <p:sp>
        <p:nvSpPr>
          <p:cNvPr id="31752" name="Line 6"/>
          <p:cNvSpPr>
            <a:spLocks noChangeShapeType="1"/>
          </p:cNvSpPr>
          <p:nvPr/>
        </p:nvSpPr>
        <p:spPr bwMode="auto">
          <a:xfrm>
            <a:off x="3432175" y="3962400"/>
            <a:ext cx="1292225" cy="0"/>
          </a:xfrm>
          <a:prstGeom prst="line">
            <a:avLst/>
          </a:prstGeom>
          <a:noFill/>
          <a:ln w="57150" cmpd="tri">
            <a:solidFill>
              <a:srgbClr val="993300"/>
            </a:solidFill>
            <a:prstDash val="dash"/>
            <a:round/>
            <a:headEnd type="none" w="sm" len="sm"/>
            <a:tailEnd type="stealth" w="med" len="med"/>
          </a:ln>
        </p:spPr>
        <p:txBody>
          <a:bodyPr/>
          <a:lstStyle/>
          <a:p>
            <a:endParaRPr lang="en-US"/>
          </a:p>
        </p:txBody>
      </p:sp>
      <p:sp>
        <p:nvSpPr>
          <p:cNvPr id="67591" name="Rectangle 7"/>
          <p:cNvSpPr>
            <a:spLocks noChangeArrowheads="1"/>
          </p:cNvSpPr>
          <p:nvPr/>
        </p:nvSpPr>
        <p:spPr bwMode="auto">
          <a:xfrm>
            <a:off x="381000" y="1447800"/>
            <a:ext cx="2133600" cy="762000"/>
          </a:xfrm>
          <a:prstGeom prst="rect">
            <a:avLst/>
          </a:prstGeom>
          <a:noFill/>
          <a:ln w="9525">
            <a:noFill/>
            <a:miter lim="800000"/>
            <a:headEnd/>
            <a:tailEnd/>
          </a:ln>
        </p:spPr>
        <p:txBody>
          <a:bodyPr lIns="92075" tIns="46038" rIns="92075" bIns="46038" anchor="ctr" anchorCtr="1"/>
          <a:lstStyle/>
          <a:p>
            <a:pPr marL="342900" indent="-342900" algn="ctr" rtl="0"/>
            <a:endParaRPr lang="en-US" sz="2400">
              <a:latin typeface="Times New Roman" pitchFamily="18" charset="0"/>
            </a:endParaRPr>
          </a:p>
        </p:txBody>
      </p:sp>
      <p:pic>
        <p:nvPicPr>
          <p:cNvPr id="67592" name="Picture 8"/>
          <p:cNvPicPr>
            <a:picLocks noChangeArrowheads="1"/>
          </p:cNvPicPr>
          <p:nvPr/>
        </p:nvPicPr>
        <p:blipFill>
          <a:blip r:embed="rId5" cstate="print"/>
          <a:srcRect/>
          <a:stretch>
            <a:fillRect/>
          </a:stretch>
        </p:blipFill>
        <p:spPr bwMode="auto">
          <a:xfrm>
            <a:off x="4684713" y="1524000"/>
            <a:ext cx="4143375" cy="5043488"/>
          </a:xfrm>
          <a:prstGeom prst="rect">
            <a:avLst/>
          </a:prstGeom>
          <a:noFill/>
          <a:ln w="9525">
            <a:noFill/>
            <a:miter lim="800000"/>
            <a:headEnd/>
            <a:tailEnd/>
          </a:ln>
        </p:spPr>
      </p:pic>
      <p:sp>
        <p:nvSpPr>
          <p:cNvPr id="67593" name="Rectangle 9"/>
          <p:cNvSpPr>
            <a:spLocks noChangeArrowheads="1"/>
          </p:cNvSpPr>
          <p:nvPr/>
        </p:nvSpPr>
        <p:spPr bwMode="auto">
          <a:xfrm>
            <a:off x="4816475" y="1189038"/>
            <a:ext cx="3778250" cy="5165725"/>
          </a:xfrm>
          <a:prstGeom prst="rect">
            <a:avLst/>
          </a:prstGeom>
          <a:noFill/>
          <a:ln w="9525">
            <a:noFill/>
            <a:miter lim="800000"/>
            <a:headEnd/>
            <a:tailEnd/>
          </a:ln>
          <a:effectLst/>
        </p:spPr>
        <p:txBody>
          <a:bodyPr lIns="92075" tIns="46038" rIns="92075" bIns="46038" anchor="ctr" anchorCtr="1"/>
          <a:lstStyle/>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l" rtl="0">
              <a:defRPr/>
            </a:pPr>
            <a:r>
              <a:rPr lang="en-US" sz="2800" u="sng" dirty="0">
                <a:solidFill>
                  <a:srgbClr val="003366"/>
                </a:solidFill>
                <a:effectLst>
                  <a:outerShdw blurRad="38100" dist="38100" dir="2700000" algn="tl">
                    <a:srgbClr val="C0C0C0"/>
                  </a:outerShdw>
                </a:effectLst>
                <a:latin typeface="Tahoma" pitchFamily="34" charset="0"/>
                <a:cs typeface="Arial" pitchFamily="34" charset="0"/>
              </a:rPr>
              <a:t>Example</a:t>
            </a:r>
          </a:p>
          <a:p>
            <a:pPr marL="457200" indent="-457200" algn="ctr" rtl="0">
              <a:defRPr/>
            </a:pPr>
            <a:endParaRPr lang="en-US" sz="28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l" rtl="0">
              <a:buSzPct val="80000"/>
              <a:buFontTx/>
              <a:buChar char="•"/>
              <a:defRPr/>
            </a:pPr>
            <a:r>
              <a:rPr lang="en-US" sz="2400" dirty="0">
                <a:solidFill>
                  <a:srgbClr val="003366"/>
                </a:solidFill>
                <a:latin typeface="Tahoma" pitchFamily="34" charset="0"/>
                <a:cs typeface="Arial" pitchFamily="34" charset="0"/>
              </a:rPr>
              <a:t>National </a:t>
            </a:r>
            <a:r>
              <a:rPr lang="en-US" sz="2400" dirty="0" err="1">
                <a:solidFill>
                  <a:srgbClr val="003366"/>
                </a:solidFill>
                <a:latin typeface="Tahoma" pitchFamily="34" charset="0"/>
                <a:cs typeface="Arial" pitchFamily="34" charset="0"/>
              </a:rPr>
              <a:t>Westminister</a:t>
            </a:r>
            <a:r>
              <a:rPr lang="en-US" sz="2400" dirty="0">
                <a:solidFill>
                  <a:srgbClr val="003366"/>
                </a:solidFill>
                <a:latin typeface="Tahoma" pitchFamily="34" charset="0"/>
                <a:cs typeface="Arial" pitchFamily="34" charset="0"/>
              </a:rPr>
              <a:t> Bank PLC in Britain bought the leading British insurance company, Legal &amp; General Group PLC.</a:t>
            </a:r>
          </a:p>
        </p:txBody>
      </p:sp>
      <p:sp>
        <p:nvSpPr>
          <p:cNvPr id="67594" name="Rectangle 10"/>
          <p:cNvSpPr>
            <a:spLocks noChangeArrowheads="1"/>
          </p:cNvSpPr>
          <p:nvPr/>
        </p:nvSpPr>
        <p:spPr bwMode="auto">
          <a:xfrm>
            <a:off x="609600" y="1219200"/>
            <a:ext cx="3429000" cy="1295400"/>
          </a:xfrm>
          <a:prstGeom prst="rect">
            <a:avLst/>
          </a:prstGeom>
          <a:noFill/>
          <a:ln w="9525">
            <a:noFill/>
            <a:miter lim="800000"/>
            <a:headEnd/>
            <a:tailEnd/>
          </a:ln>
          <a:effectLst/>
        </p:spPr>
        <p:txBody>
          <a:bodyPr lIns="92075" tIns="46038" rIns="92075" bIns="46038" anchor="ctr"/>
          <a:lstStyle/>
          <a:p>
            <a:pPr marL="342900" indent="-342900" algn="ctr" rtl="0">
              <a:defRPr/>
            </a:pPr>
            <a:r>
              <a:rPr lang="en-US" sz="3600" u="sng">
                <a:solidFill>
                  <a:srgbClr val="990000"/>
                </a:solidFill>
                <a:effectLst>
                  <a:outerShdw blurRad="38100" dist="38100" dir="2700000" algn="tl">
                    <a:srgbClr val="C0C0C0"/>
                  </a:outerShdw>
                </a:effectLst>
                <a:latin typeface="Tahoma" pitchFamily="34" charset="0"/>
                <a:cs typeface="Arial" pitchFamily="34" charset="0"/>
              </a:rPr>
              <a:t>Concentric Diversification</a:t>
            </a:r>
          </a:p>
        </p:txBody>
      </p:sp>
      <p:sp>
        <p:nvSpPr>
          <p:cNvPr id="31757" name="Oval 11"/>
          <p:cNvSpPr>
            <a:spLocks noChangeArrowheads="1"/>
          </p:cNvSpPr>
          <p:nvPr/>
        </p:nvSpPr>
        <p:spPr bwMode="auto">
          <a:xfrm>
            <a:off x="533400" y="1219200"/>
            <a:ext cx="3733800" cy="1524000"/>
          </a:xfrm>
          <a:prstGeom prst="ellipse">
            <a:avLst/>
          </a:prstGeom>
          <a:noFill/>
          <a:ln w="12700">
            <a:solidFill>
              <a:srgbClr val="800000"/>
            </a:solidFill>
            <a:round/>
            <a:headEnd/>
            <a:tailEnd/>
          </a:ln>
        </p:spPr>
        <p:txBody>
          <a:bodyPr wrap="none" anchor="ctr"/>
          <a:lstStyle/>
          <a:p>
            <a:endParaRPr lang="ar-SA"/>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barn(inHorizontal)">
                                      <p:cBhvr>
                                        <p:cTn id="7" dur="500"/>
                                        <p:tgtEl>
                                          <p:spTgt spid="67586"/>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67587"/>
                                        </p:tgtEl>
                                        <p:attrNameLst>
                                          <p:attrName>style.visibility</p:attrName>
                                        </p:attrNameLst>
                                      </p:cBhvr>
                                      <p:to>
                                        <p:strVal val="visible"/>
                                      </p:to>
                                    </p:set>
                                    <p:animEffect transition="in" filter="barn(inHorizontal)">
                                      <p:cBhvr>
                                        <p:cTn id="11" dur="500"/>
                                        <p:tgtEl>
                                          <p:spTgt spid="67587"/>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67588"/>
                                        </p:tgtEl>
                                        <p:attrNameLst>
                                          <p:attrName>style.visibility</p:attrName>
                                        </p:attrNameLst>
                                      </p:cBhvr>
                                      <p:to>
                                        <p:strVal val="visible"/>
                                      </p:to>
                                    </p:set>
                                    <p:anim calcmode="lin" valueType="num">
                                      <p:cBhvr additive="base">
                                        <p:cTn id="16" dur="500" fill="hold"/>
                                        <p:tgtEl>
                                          <p:spTgt spid="67588"/>
                                        </p:tgtEl>
                                        <p:attrNameLst>
                                          <p:attrName>ppt_x</p:attrName>
                                        </p:attrNameLst>
                                      </p:cBhvr>
                                      <p:tavLst>
                                        <p:tav tm="0">
                                          <p:val>
                                            <p:strVal val="0-#ppt_w/2"/>
                                          </p:val>
                                        </p:tav>
                                        <p:tav tm="100000">
                                          <p:val>
                                            <p:strVal val="#ppt_x"/>
                                          </p:val>
                                        </p:tav>
                                      </p:tavLst>
                                    </p:anim>
                                    <p:anim calcmode="lin" valueType="num">
                                      <p:cBhvr additive="base">
                                        <p:cTn id="17" dur="500" fill="hold"/>
                                        <p:tgtEl>
                                          <p:spTgt spid="67588"/>
                                        </p:tgtEl>
                                        <p:attrNameLst>
                                          <p:attrName>ppt_y</p:attrName>
                                        </p:attrNameLst>
                                      </p:cBhvr>
                                      <p:tavLst>
                                        <p:tav tm="0">
                                          <p:val>
                                            <p:strVal val="#ppt_y"/>
                                          </p:val>
                                        </p:tav>
                                        <p:tav tm="100000">
                                          <p:val>
                                            <p:strVal val="#ppt_y"/>
                                          </p:val>
                                        </p:tav>
                                      </p:tavLst>
                                    </p:anim>
                                  </p:childTnLst>
                                </p:cTn>
                              </p:par>
                            </p:childTnLst>
                          </p:cTn>
                        </p:par>
                        <p:par>
                          <p:cTn id="18" fill="hold">
                            <p:stCondLst>
                              <p:cond delay="500"/>
                            </p:stCondLst>
                            <p:childTnLst>
                              <p:par>
                                <p:cTn id="19" presetID="2" presetClass="entr" presetSubtype="8" fill="hold" grpId="0" nodeType="afterEffect">
                                  <p:stCondLst>
                                    <p:cond delay="0"/>
                                  </p:stCondLst>
                                  <p:childTnLst>
                                    <p:set>
                                      <p:cBhvr>
                                        <p:cTn id="20" dur="1" fill="hold">
                                          <p:stCondLst>
                                            <p:cond delay="0"/>
                                          </p:stCondLst>
                                        </p:cTn>
                                        <p:tgtEl>
                                          <p:spTgt spid="67589">
                                            <p:txEl>
                                              <p:pRg st="0" end="0"/>
                                            </p:txEl>
                                          </p:spTgt>
                                        </p:tgtEl>
                                        <p:attrNameLst>
                                          <p:attrName>style.visibility</p:attrName>
                                        </p:attrNameLst>
                                      </p:cBhvr>
                                      <p:to>
                                        <p:strVal val="visible"/>
                                      </p:to>
                                    </p:set>
                                    <p:anim calcmode="lin" valueType="num">
                                      <p:cBhvr additive="base">
                                        <p:cTn id="21" dur="500" fill="hold"/>
                                        <p:tgtEl>
                                          <p:spTgt spid="67589">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7589">
                                            <p:txEl>
                                              <p:pRg st="0" end="0"/>
                                            </p:txEl>
                                          </p:spTgt>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2" presetClass="entr" presetSubtype="8" fill="hold" grpId="0" nodeType="afterEffect">
                                  <p:stCondLst>
                                    <p:cond delay="0"/>
                                  </p:stCondLst>
                                  <p:childTnLst>
                                    <p:set>
                                      <p:cBhvr>
                                        <p:cTn id="25" dur="1" fill="hold">
                                          <p:stCondLst>
                                            <p:cond delay="0"/>
                                          </p:stCondLst>
                                        </p:cTn>
                                        <p:tgtEl>
                                          <p:spTgt spid="67589">
                                            <p:txEl>
                                              <p:pRg st="2" end="2"/>
                                            </p:txEl>
                                          </p:spTgt>
                                        </p:tgtEl>
                                        <p:attrNameLst>
                                          <p:attrName>style.visibility</p:attrName>
                                        </p:attrNameLst>
                                      </p:cBhvr>
                                      <p:to>
                                        <p:strVal val="visible"/>
                                      </p:to>
                                    </p:set>
                                    <p:anim calcmode="lin" valueType="num">
                                      <p:cBhvr additive="base">
                                        <p:cTn id="26" dur="500" fill="hold"/>
                                        <p:tgtEl>
                                          <p:spTgt spid="67589">
                                            <p:txEl>
                                              <p:pRg st="2" end="2"/>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6758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nodePh="1">
                                  <p:stCondLst>
                                    <p:cond delay="0"/>
                                  </p:stCondLst>
                                  <p:endCondLst>
                                    <p:cond evt="begin" delay="0">
                                      <p:tn val="30"/>
                                    </p:cond>
                                  </p:endCondLst>
                                  <p:childTnLst>
                                    <p:set>
                                      <p:cBhvr>
                                        <p:cTn id="31" dur="1" fill="hold">
                                          <p:stCondLst>
                                            <p:cond delay="0"/>
                                          </p:stCondLst>
                                        </p:cTn>
                                        <p:tgtEl>
                                          <p:spTgt spid="67591">
                                            <p:txEl>
                                              <p:pRg st="0" end="0"/>
                                            </p:txEl>
                                          </p:spTgt>
                                        </p:tgtEl>
                                        <p:attrNameLst>
                                          <p:attrName>style.visibility</p:attrName>
                                        </p:attrNameLst>
                                      </p:cBhvr>
                                      <p:to>
                                        <p:strVal val="visible"/>
                                      </p:to>
                                    </p:set>
                                    <p:anim calcmode="lin" valueType="num">
                                      <p:cBhvr additive="base">
                                        <p:cTn id="32" dur="500" fill="hold"/>
                                        <p:tgtEl>
                                          <p:spTgt spid="67591">
                                            <p:txEl>
                                              <p:pRg st="0" end="0"/>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675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67592"/>
                                        </p:tgtEl>
                                        <p:attrNameLst>
                                          <p:attrName>style.visibility</p:attrName>
                                        </p:attrNameLst>
                                      </p:cBhvr>
                                      <p:to>
                                        <p:strVal val="visible"/>
                                      </p:to>
                                    </p:set>
                                    <p:anim calcmode="lin" valueType="num">
                                      <p:cBhvr additive="base">
                                        <p:cTn id="38" dur="500" fill="hold"/>
                                        <p:tgtEl>
                                          <p:spTgt spid="67592"/>
                                        </p:tgtEl>
                                        <p:attrNameLst>
                                          <p:attrName>ppt_x</p:attrName>
                                        </p:attrNameLst>
                                      </p:cBhvr>
                                      <p:tavLst>
                                        <p:tav tm="0">
                                          <p:val>
                                            <p:strVal val="0-#ppt_w/2"/>
                                          </p:val>
                                        </p:tav>
                                        <p:tav tm="100000">
                                          <p:val>
                                            <p:strVal val="#ppt_x"/>
                                          </p:val>
                                        </p:tav>
                                      </p:tavLst>
                                    </p:anim>
                                    <p:anim calcmode="lin" valueType="num">
                                      <p:cBhvr additive="base">
                                        <p:cTn id="39" dur="500" fill="hold"/>
                                        <p:tgtEl>
                                          <p:spTgt spid="67592"/>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 presetClass="entr" presetSubtype="8" fill="hold" grpId="0" nodeType="afterEffect">
                                  <p:stCondLst>
                                    <p:cond delay="0"/>
                                  </p:stCondLst>
                                  <p:childTnLst>
                                    <p:set>
                                      <p:cBhvr>
                                        <p:cTn id="42" dur="1" fill="hold">
                                          <p:stCondLst>
                                            <p:cond delay="0"/>
                                          </p:stCondLst>
                                        </p:cTn>
                                        <p:tgtEl>
                                          <p:spTgt spid="67593">
                                            <p:txEl>
                                              <p:pRg st="3" end="3"/>
                                            </p:txEl>
                                          </p:spTgt>
                                        </p:tgtEl>
                                        <p:attrNameLst>
                                          <p:attrName>style.visibility</p:attrName>
                                        </p:attrNameLst>
                                      </p:cBhvr>
                                      <p:to>
                                        <p:strVal val="visible"/>
                                      </p:to>
                                    </p:set>
                                    <p:anim calcmode="lin" valueType="num">
                                      <p:cBhvr additive="base">
                                        <p:cTn id="43" dur="500" fill="hold"/>
                                        <p:tgtEl>
                                          <p:spTgt spid="67593">
                                            <p:txEl>
                                              <p:pRg st="3" end="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7593">
                                            <p:txEl>
                                              <p:pRg st="3" end="3"/>
                                            </p:txEl>
                                          </p:spTgt>
                                        </p:tgtEl>
                                        <p:attrNameLst>
                                          <p:attrName>ppt_y</p:attrName>
                                        </p:attrNameLst>
                                      </p:cBhvr>
                                      <p:tavLst>
                                        <p:tav tm="0">
                                          <p:val>
                                            <p:strVal val="#ppt_y"/>
                                          </p:val>
                                        </p:tav>
                                        <p:tav tm="100000">
                                          <p:val>
                                            <p:strVal val="#ppt_y"/>
                                          </p:val>
                                        </p:tav>
                                      </p:tavLst>
                                    </p:anim>
                                  </p:childTnLst>
                                </p:cTn>
                              </p:par>
                            </p:childTnLst>
                          </p:cTn>
                        </p:par>
                        <p:par>
                          <p:cTn id="45" fill="hold">
                            <p:stCondLst>
                              <p:cond delay="1000"/>
                            </p:stCondLst>
                            <p:childTnLst>
                              <p:par>
                                <p:cTn id="46" presetID="2" presetClass="entr" presetSubtype="8" fill="hold" grpId="0" nodeType="afterEffect">
                                  <p:stCondLst>
                                    <p:cond delay="0"/>
                                  </p:stCondLst>
                                  <p:childTnLst>
                                    <p:set>
                                      <p:cBhvr>
                                        <p:cTn id="47" dur="1" fill="hold">
                                          <p:stCondLst>
                                            <p:cond delay="0"/>
                                          </p:stCondLst>
                                        </p:cTn>
                                        <p:tgtEl>
                                          <p:spTgt spid="67593">
                                            <p:txEl>
                                              <p:pRg st="5" end="5"/>
                                            </p:txEl>
                                          </p:spTgt>
                                        </p:tgtEl>
                                        <p:attrNameLst>
                                          <p:attrName>style.visibility</p:attrName>
                                        </p:attrNameLst>
                                      </p:cBhvr>
                                      <p:to>
                                        <p:strVal val="visible"/>
                                      </p:to>
                                    </p:set>
                                    <p:anim calcmode="lin" valueType="num">
                                      <p:cBhvr additive="base">
                                        <p:cTn id="48" dur="500" fill="hold"/>
                                        <p:tgtEl>
                                          <p:spTgt spid="67593">
                                            <p:txEl>
                                              <p:pRg st="5" end="5"/>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6759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67594">
                                            <p:txEl>
                                              <p:pRg st="0" end="0"/>
                                            </p:txEl>
                                          </p:spTgt>
                                        </p:tgtEl>
                                        <p:attrNameLst>
                                          <p:attrName>style.visibility</p:attrName>
                                        </p:attrNameLst>
                                      </p:cBhvr>
                                      <p:to>
                                        <p:strVal val="visible"/>
                                      </p:to>
                                    </p:set>
                                    <p:anim calcmode="lin" valueType="num">
                                      <p:cBhvr additive="base">
                                        <p:cTn id="54" dur="500" fill="hold"/>
                                        <p:tgtEl>
                                          <p:spTgt spid="67594">
                                            <p:txEl>
                                              <p:pRg st="0" end="0"/>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6759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nimBg="1"/>
      <p:bldP spid="67587" grpId="0" autoUpdateAnimBg="0"/>
      <p:bldP spid="67589" grpId="0" build="p" autoUpdateAnimBg="0" advAuto="0"/>
      <p:bldP spid="67591" grpId="0" build="p" autoUpdateAnimBg="0"/>
      <p:bldP spid="67593" grpId="0" build="p" autoUpdateAnimBg="0" advAuto="0"/>
      <p:bldP spid="67594"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7388" y="153988"/>
            <a:ext cx="7769225" cy="776287"/>
          </a:xfrm>
          <a:gradFill rotWithShape="0">
            <a:gsLst>
              <a:gs pos="0">
                <a:srgbClr val="DBCBC7"/>
              </a:gs>
              <a:gs pos="100000">
                <a:srgbClr val="E6DAD8"/>
              </a:gs>
            </a:gsLst>
            <a:path path="shape">
              <a:fillToRect l="50000" t="50000" r="50000" b="50000"/>
            </a:path>
          </a:gradFill>
          <a:ln w="12700" cap="flat">
            <a:solidFill>
              <a:srgbClr val="800000"/>
            </a:solidFill>
          </a:ln>
        </p:spPr>
        <p:txBody>
          <a:bodyPr lIns="92075" tIns="46038" rIns="92075" bIns="46038"/>
          <a:lstStyle/>
          <a:p>
            <a:pPr eaLnBrk="1" hangingPunct="1"/>
            <a:r>
              <a:rPr lang="en-US" smtClean="0">
                <a:solidFill>
                  <a:srgbClr val="800000"/>
                </a:solidFill>
                <a:cs typeface="Times New Roman" pitchFamily="18" charset="0"/>
              </a:rPr>
              <a:t>Strategies in Action</a:t>
            </a:r>
          </a:p>
        </p:txBody>
      </p:sp>
      <p:sp>
        <p:nvSpPr>
          <p:cNvPr id="69635" name="Rectangle 3"/>
          <p:cNvSpPr>
            <a:spLocks noGrp="1" noChangeArrowheads="1"/>
          </p:cNvSpPr>
          <p:nvPr>
            <p:ph idx="1"/>
          </p:nvPr>
        </p:nvSpPr>
        <p:spPr>
          <a:xfrm>
            <a:off x="534988" y="1525588"/>
            <a:ext cx="8074025" cy="4568825"/>
          </a:xfrm>
          <a:solidFill>
            <a:srgbClr val="DBCBC7"/>
          </a:solidFill>
          <a:ln w="12700" cap="flat">
            <a:solidFill>
              <a:srgbClr val="800000"/>
            </a:solidFill>
          </a:ln>
        </p:spPr>
        <p:txBody>
          <a:bodyPr lIns="92075" tIns="46038" rIns="92075" bIns="46038" rtlCol="1">
            <a:normAutofit/>
          </a:bodyPr>
          <a:lstStyle/>
          <a:p>
            <a:pPr algn="ctr" eaLnBrk="1" fontAlgn="auto" hangingPunct="1">
              <a:spcAft>
                <a:spcPts val="0"/>
              </a:spcAft>
              <a:buFont typeface="Wingdings" pitchFamily="2" charset="2"/>
              <a:buNone/>
              <a:defRPr/>
            </a:pPr>
            <a:r>
              <a:rPr lang="en-US" sz="2600" smtClean="0">
                <a:solidFill>
                  <a:srgbClr val="003366"/>
                </a:solidFill>
                <a:effectLst>
                  <a:outerShdw blurRad="38100" dist="38100" dir="2700000" algn="tl">
                    <a:srgbClr val="000000"/>
                  </a:outerShdw>
                </a:effectLst>
              </a:rPr>
              <a:t>Guidelines for Concentric Diversification</a:t>
            </a:r>
          </a:p>
          <a:p>
            <a:pPr algn="ctr" eaLnBrk="1" fontAlgn="auto" hangingPunct="1">
              <a:spcAft>
                <a:spcPts val="0"/>
              </a:spcAft>
              <a:buFont typeface="Wingdings" pitchFamily="2" charset="2"/>
              <a:buNone/>
              <a:defRPr/>
            </a:pPr>
            <a:endParaRPr lang="en-US" sz="2100" smtClean="0">
              <a:solidFill>
                <a:srgbClr val="003366"/>
              </a:solidFill>
            </a:endParaRPr>
          </a:p>
          <a:p>
            <a:pPr lvl="1" algn="l" rtl="0" eaLnBrk="1" fontAlgn="auto" hangingPunct="1">
              <a:spcAft>
                <a:spcPts val="0"/>
              </a:spcAft>
              <a:buSzPct val="80000"/>
              <a:buFont typeface="Wingdings" pitchFamily="2" charset="2"/>
              <a:buChar char="ü"/>
              <a:defRPr/>
            </a:pPr>
            <a:r>
              <a:rPr lang="en-US" sz="2200" smtClean="0">
                <a:solidFill>
                  <a:srgbClr val="003366"/>
                </a:solidFill>
              </a:rPr>
              <a:t>Competes in no- or slow-growth industry</a:t>
            </a:r>
          </a:p>
          <a:p>
            <a:pPr lvl="1" algn="l" rtl="0" eaLnBrk="1" fontAlgn="auto" hangingPunct="1">
              <a:spcAft>
                <a:spcPts val="0"/>
              </a:spcAft>
              <a:buSzPct val="80000"/>
              <a:buFont typeface="Wingdings" pitchFamily="2" charset="2"/>
              <a:buChar char="ü"/>
              <a:defRPr/>
            </a:pPr>
            <a:r>
              <a:rPr lang="en-US" sz="2200" smtClean="0">
                <a:solidFill>
                  <a:srgbClr val="003366"/>
                </a:solidFill>
              </a:rPr>
              <a:t>Adding new &amp; related products increases sales of current products</a:t>
            </a:r>
          </a:p>
          <a:p>
            <a:pPr lvl="1" algn="l" rtl="0" eaLnBrk="1" fontAlgn="auto" hangingPunct="1">
              <a:spcAft>
                <a:spcPts val="0"/>
              </a:spcAft>
              <a:buSzPct val="80000"/>
              <a:buFont typeface="Wingdings" pitchFamily="2" charset="2"/>
              <a:buChar char="ü"/>
              <a:defRPr/>
            </a:pPr>
            <a:r>
              <a:rPr lang="en-US" sz="2200" smtClean="0">
                <a:solidFill>
                  <a:srgbClr val="003366"/>
                </a:solidFill>
              </a:rPr>
              <a:t>New &amp; related products offered at competitive prices</a:t>
            </a:r>
          </a:p>
          <a:p>
            <a:pPr lvl="1" algn="l" rtl="0" eaLnBrk="1" fontAlgn="auto" hangingPunct="1">
              <a:spcAft>
                <a:spcPts val="0"/>
              </a:spcAft>
              <a:buSzPct val="80000"/>
              <a:buFont typeface="Wingdings" pitchFamily="2" charset="2"/>
              <a:buChar char="ü"/>
              <a:defRPr/>
            </a:pPr>
            <a:r>
              <a:rPr lang="en-US" sz="2200" smtClean="0">
                <a:solidFill>
                  <a:srgbClr val="003366"/>
                </a:solidFill>
              </a:rPr>
              <a:t>Current products are in decline stage of the product life cycle</a:t>
            </a:r>
          </a:p>
          <a:p>
            <a:pPr lvl="1" algn="l" rtl="0" eaLnBrk="1" fontAlgn="auto" hangingPunct="1">
              <a:spcAft>
                <a:spcPts val="0"/>
              </a:spcAft>
              <a:buSzPct val="80000"/>
              <a:buFont typeface="Wingdings" pitchFamily="2" charset="2"/>
              <a:buChar char="ü"/>
              <a:defRPr/>
            </a:pPr>
            <a:r>
              <a:rPr lang="en-US" sz="2200" smtClean="0">
                <a:solidFill>
                  <a:srgbClr val="003366"/>
                </a:solidFill>
              </a:rPr>
              <a:t>Strong management team</a:t>
            </a:r>
          </a:p>
        </p:txBody>
      </p:sp>
      <p:sp>
        <p:nvSpPr>
          <p:cNvPr id="25602" name="Slide Number Placeholder 5"/>
          <p:cNvSpPr>
            <a:spLocks noGrp="1"/>
          </p:cNvSpPr>
          <p:nvPr>
            <p:ph type="sldNum" sz="quarter" idx="12"/>
          </p:nvPr>
        </p:nvSpPr>
        <p:spPr/>
        <p:txBody>
          <a:bodyPr/>
          <a:lstStyle/>
          <a:p>
            <a:pPr>
              <a:defRPr/>
            </a:pPr>
            <a:fld id="{428E9E44-D3A7-437D-988A-4EBCFE090B5D}" type="slidenum">
              <a:rPr lang="ar-SA"/>
              <a:pPr>
                <a:defRPr/>
              </a:pPr>
              <a:t>29</a:t>
            </a:fld>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additive="base">
                                        <p:cTn id="7"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9635">
                                            <p:txEl>
                                              <p:pRg st="2" end="2"/>
                                            </p:txEl>
                                          </p:spTgt>
                                        </p:tgtEl>
                                        <p:attrNameLst>
                                          <p:attrName>style.visibility</p:attrName>
                                        </p:attrNameLst>
                                      </p:cBhvr>
                                      <p:to>
                                        <p:strVal val="visible"/>
                                      </p:to>
                                    </p:set>
                                    <p:anim calcmode="lin" valueType="num">
                                      <p:cBhvr additive="base">
                                        <p:cTn id="13"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9635">
                                            <p:txEl>
                                              <p:pRg st="3" end="3"/>
                                            </p:txEl>
                                          </p:spTgt>
                                        </p:tgtEl>
                                        <p:attrNameLst>
                                          <p:attrName>style.visibility</p:attrName>
                                        </p:attrNameLst>
                                      </p:cBhvr>
                                      <p:to>
                                        <p:strVal val="visible"/>
                                      </p:to>
                                    </p:set>
                                    <p:anim calcmode="lin" valueType="num">
                                      <p:cBhvr additive="base">
                                        <p:cTn id="19"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9635">
                                            <p:txEl>
                                              <p:pRg st="4" end="4"/>
                                            </p:txEl>
                                          </p:spTgt>
                                        </p:tgtEl>
                                        <p:attrNameLst>
                                          <p:attrName>style.visibility</p:attrName>
                                        </p:attrNameLst>
                                      </p:cBhvr>
                                      <p:to>
                                        <p:strVal val="visible"/>
                                      </p:to>
                                    </p:set>
                                    <p:anim calcmode="lin" valueType="num">
                                      <p:cBhvr additive="base">
                                        <p:cTn id="25"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9635">
                                            <p:txEl>
                                              <p:pRg st="5" end="5"/>
                                            </p:txEl>
                                          </p:spTgt>
                                        </p:tgtEl>
                                        <p:attrNameLst>
                                          <p:attrName>style.visibility</p:attrName>
                                        </p:attrNameLst>
                                      </p:cBhvr>
                                      <p:to>
                                        <p:strVal val="visible"/>
                                      </p:to>
                                    </p:set>
                                    <p:anim calcmode="lin" valueType="num">
                                      <p:cBhvr additive="base">
                                        <p:cTn id="31" dur="500" fill="hold"/>
                                        <p:tgtEl>
                                          <p:spTgt spid="6963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9635">
                                            <p:txEl>
                                              <p:pRg st="6" end="6"/>
                                            </p:txEl>
                                          </p:spTgt>
                                        </p:tgtEl>
                                        <p:attrNameLst>
                                          <p:attrName>style.visibility</p:attrName>
                                        </p:attrNameLst>
                                      </p:cBhvr>
                                      <p:to>
                                        <p:strVal val="visible"/>
                                      </p:to>
                                    </p:set>
                                    <p:anim calcmode="lin" valueType="num">
                                      <p:cBhvr additive="base">
                                        <p:cTn id="37" dur="500" fill="hold"/>
                                        <p:tgtEl>
                                          <p:spTgt spid="69635">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963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1143000" y="679450"/>
            <a:ext cx="7467600" cy="685800"/>
          </a:xfrm>
        </p:spPr>
        <p:txBody>
          <a:bodyPr>
            <a:normAutofit fontScale="90000"/>
          </a:bodyPr>
          <a:lstStyle/>
          <a:p>
            <a:pPr eaLnBrk="1" hangingPunct="1">
              <a:spcAft>
                <a:spcPct val="40000"/>
              </a:spcAft>
              <a:defRPr/>
            </a:pPr>
            <a:r>
              <a:rPr lang="en-US" sz="4000" dirty="0" smtClean="0"/>
              <a:t>Three Levels of Strategy in Organizations</a:t>
            </a:r>
          </a:p>
        </p:txBody>
      </p:sp>
      <p:pic>
        <p:nvPicPr>
          <p:cNvPr id="56323" name="Picture 4" descr="95840_e0701"/>
          <p:cNvPicPr>
            <a:picLocks noChangeAspect="1" noChangeArrowheads="1"/>
          </p:cNvPicPr>
          <p:nvPr/>
        </p:nvPicPr>
        <p:blipFill>
          <a:blip r:embed="rId3" cstate="print"/>
          <a:srcRect/>
          <a:stretch>
            <a:fillRect/>
          </a:stretch>
        </p:blipFill>
        <p:spPr bwMode="auto">
          <a:xfrm>
            <a:off x="152400" y="2055813"/>
            <a:ext cx="8839200" cy="4040187"/>
          </a:xfrm>
          <a:prstGeom prst="rect">
            <a:avLst/>
          </a:prstGeom>
          <a:noFill/>
          <a:ln w="9525">
            <a:noFill/>
            <a:miter lim="800000"/>
            <a:headEnd/>
            <a:tailEnd/>
          </a:ln>
        </p:spPr>
      </p:pic>
      <p:sp>
        <p:nvSpPr>
          <p:cNvPr id="56324"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p:txBody>
          <a:bodyPr/>
          <a:lstStyle/>
          <a:p>
            <a:pPr>
              <a:defRPr/>
            </a:pPr>
            <a:fld id="{FAC06954-DE4F-4659-B6D6-02255FDD75EE}" type="slidenum">
              <a:rPr lang="ar-SA"/>
              <a:pPr>
                <a:defRPr/>
              </a:pPr>
              <a:t>30</a:t>
            </a:fld>
            <a:endParaRPr lang="en-US"/>
          </a:p>
        </p:txBody>
      </p:sp>
      <p:sp>
        <p:nvSpPr>
          <p:cNvPr id="71682" name="Rectangle 2"/>
          <p:cNvSpPr>
            <a:spLocks noChangeArrowheads="1"/>
          </p:cNvSpPr>
          <p:nvPr/>
        </p:nvSpPr>
        <p:spPr bwMode="auto">
          <a:xfrm>
            <a:off x="838200" y="304800"/>
            <a:ext cx="7769225" cy="758825"/>
          </a:xfrm>
          <a:prstGeom prst="rect">
            <a:avLst/>
          </a:prstGeom>
          <a:gradFill rotWithShape="0">
            <a:gsLst>
              <a:gs pos="0">
                <a:srgbClr val="DBCBC7"/>
              </a:gs>
              <a:gs pos="100000">
                <a:srgbClr val="E6DAD8"/>
              </a:gs>
            </a:gsLst>
            <a:path path="shape">
              <a:fillToRect l="50000" t="50000" r="50000" b="50000"/>
            </a:path>
          </a:gradFill>
          <a:ln w="12700">
            <a:solidFill>
              <a:srgbClr val="800000"/>
            </a:solidFill>
            <a:miter lim="800000"/>
            <a:headEnd/>
            <a:tailEnd/>
          </a:ln>
        </p:spPr>
        <p:txBody>
          <a:bodyPr wrap="none" anchor="ctr"/>
          <a:lstStyle/>
          <a:p>
            <a:endParaRPr lang="ar-SA"/>
          </a:p>
        </p:txBody>
      </p:sp>
      <p:sp>
        <p:nvSpPr>
          <p:cNvPr id="71683" name="Rectangle 3"/>
          <p:cNvSpPr>
            <a:spLocks noChangeArrowheads="1"/>
          </p:cNvSpPr>
          <p:nvPr/>
        </p:nvSpPr>
        <p:spPr bwMode="auto">
          <a:xfrm>
            <a:off x="838200" y="228600"/>
            <a:ext cx="7578725" cy="776288"/>
          </a:xfrm>
          <a:prstGeom prst="rect">
            <a:avLst/>
          </a:prstGeom>
          <a:noFill/>
          <a:ln w="9525">
            <a:noFill/>
            <a:miter lim="800000"/>
            <a:headEnd/>
            <a:tailEnd/>
          </a:ln>
          <a:effectLst/>
        </p:spPr>
        <p:txBody>
          <a:bodyPr lIns="92075" tIns="46038" rIns="92075" bIns="46038" anchor="ctr"/>
          <a:lstStyle/>
          <a:p>
            <a:pPr algn="ctr" rtl="0">
              <a:defRPr/>
            </a:pPr>
            <a:r>
              <a:rPr lang="en-US" sz="4400" b="1">
                <a:solidFill>
                  <a:srgbClr val="800000"/>
                </a:solidFill>
                <a:effectLst>
                  <a:outerShdw blurRad="38100" dist="38100" dir="2700000" algn="tl">
                    <a:srgbClr val="C0C0C0"/>
                  </a:outerShdw>
                </a:effectLst>
                <a:latin typeface="Tahoma" pitchFamily="34" charset="0"/>
                <a:cs typeface="Arial" pitchFamily="34" charset="0"/>
              </a:rPr>
              <a:t>Strategies in Action</a:t>
            </a:r>
          </a:p>
        </p:txBody>
      </p:sp>
      <p:pic>
        <p:nvPicPr>
          <p:cNvPr id="71684" name="Picture 4"/>
          <p:cNvPicPr>
            <a:picLocks noChangeArrowheads="1"/>
          </p:cNvPicPr>
          <p:nvPr/>
        </p:nvPicPr>
        <p:blipFill>
          <a:blip r:embed="rId4" cstate="print"/>
          <a:srcRect/>
          <a:stretch>
            <a:fillRect/>
          </a:stretch>
        </p:blipFill>
        <p:spPr bwMode="auto">
          <a:xfrm>
            <a:off x="112713" y="2895600"/>
            <a:ext cx="3457575" cy="3595688"/>
          </a:xfrm>
          <a:prstGeom prst="rect">
            <a:avLst/>
          </a:prstGeom>
          <a:noFill/>
          <a:ln w="9525">
            <a:noFill/>
            <a:miter lim="800000"/>
            <a:headEnd/>
            <a:tailEnd/>
          </a:ln>
        </p:spPr>
      </p:pic>
      <p:sp>
        <p:nvSpPr>
          <p:cNvPr id="71685" name="Rectangle 5"/>
          <p:cNvSpPr>
            <a:spLocks noChangeArrowheads="1"/>
          </p:cNvSpPr>
          <p:nvPr/>
        </p:nvSpPr>
        <p:spPr bwMode="auto">
          <a:xfrm>
            <a:off x="244475" y="2865438"/>
            <a:ext cx="3092450" cy="3413125"/>
          </a:xfrm>
          <a:prstGeom prst="rect">
            <a:avLst/>
          </a:prstGeom>
          <a:noFill/>
          <a:ln w="9525">
            <a:noFill/>
            <a:miter lim="800000"/>
            <a:headEnd/>
            <a:tailEnd/>
          </a:ln>
          <a:effectLst/>
        </p:spPr>
        <p:txBody>
          <a:bodyPr lIns="92075" tIns="46038" rIns="92075" bIns="46038" anchor="ctr"/>
          <a:lstStyle/>
          <a:p>
            <a:pPr marL="342900" indent="-342900" algn="l" rtl="0">
              <a:defRPr/>
            </a:pPr>
            <a:r>
              <a:rPr lang="en-US" sz="3200" u="sng" dirty="0">
                <a:solidFill>
                  <a:srgbClr val="003366"/>
                </a:solidFill>
                <a:effectLst>
                  <a:outerShdw blurRad="38100" dist="38100" dir="2700000" algn="tl">
                    <a:srgbClr val="C0C0C0"/>
                  </a:outerShdw>
                </a:effectLst>
                <a:latin typeface="Tahoma" pitchFamily="34" charset="0"/>
                <a:cs typeface="Arial" pitchFamily="34" charset="0"/>
              </a:rPr>
              <a:t>Defined</a:t>
            </a:r>
          </a:p>
          <a:p>
            <a:pPr marL="342900" indent="-342900" algn="ctr" rtl="0">
              <a:defRPr/>
            </a:pPr>
            <a:endParaRPr lang="en-US" sz="3200" u="sng" dirty="0">
              <a:solidFill>
                <a:srgbClr val="003366"/>
              </a:solidFill>
              <a:effectLst>
                <a:outerShdw blurRad="38100" dist="38100" dir="2700000" algn="tl">
                  <a:srgbClr val="C0C0C0"/>
                </a:outerShdw>
              </a:effectLst>
              <a:latin typeface="Tahoma" pitchFamily="34" charset="0"/>
              <a:cs typeface="Arial" pitchFamily="34" charset="0"/>
            </a:endParaRPr>
          </a:p>
          <a:p>
            <a:pPr marL="342900" indent="-342900" algn="l" rtl="0">
              <a:buSzPct val="80000"/>
              <a:buFontTx/>
              <a:buChar char="•"/>
              <a:defRPr/>
            </a:pPr>
            <a:r>
              <a:rPr lang="en-US" sz="2400" dirty="0">
                <a:solidFill>
                  <a:srgbClr val="003366"/>
                </a:solidFill>
                <a:latin typeface="Tahoma" pitchFamily="34" charset="0"/>
                <a:cs typeface="Arial" pitchFamily="34" charset="0"/>
              </a:rPr>
              <a:t>Adding new, unrelated products or services</a:t>
            </a:r>
            <a:r>
              <a:rPr lang="en-US" sz="2800" dirty="0">
                <a:solidFill>
                  <a:srgbClr val="003366"/>
                </a:solidFill>
                <a:latin typeface="Tahoma" pitchFamily="34" charset="0"/>
                <a:cs typeface="Arial" pitchFamily="34" charset="0"/>
              </a:rPr>
              <a:t> </a:t>
            </a:r>
          </a:p>
        </p:txBody>
      </p:sp>
      <p:sp>
        <p:nvSpPr>
          <p:cNvPr id="33800" name="Line 6"/>
          <p:cNvSpPr>
            <a:spLocks noChangeShapeType="1"/>
          </p:cNvSpPr>
          <p:nvPr/>
        </p:nvSpPr>
        <p:spPr bwMode="auto">
          <a:xfrm>
            <a:off x="3432175" y="3962400"/>
            <a:ext cx="1292225" cy="0"/>
          </a:xfrm>
          <a:prstGeom prst="line">
            <a:avLst/>
          </a:prstGeom>
          <a:noFill/>
          <a:ln w="57150" cmpd="tri">
            <a:solidFill>
              <a:srgbClr val="993300"/>
            </a:solidFill>
            <a:prstDash val="dash"/>
            <a:round/>
            <a:headEnd type="none" w="sm" len="sm"/>
            <a:tailEnd type="stealth" w="med" len="med"/>
          </a:ln>
        </p:spPr>
        <p:txBody>
          <a:bodyPr/>
          <a:lstStyle/>
          <a:p>
            <a:endParaRPr lang="en-US"/>
          </a:p>
        </p:txBody>
      </p:sp>
      <p:sp>
        <p:nvSpPr>
          <p:cNvPr id="71687" name="Rectangle 7"/>
          <p:cNvSpPr>
            <a:spLocks noChangeArrowheads="1"/>
          </p:cNvSpPr>
          <p:nvPr/>
        </p:nvSpPr>
        <p:spPr bwMode="auto">
          <a:xfrm>
            <a:off x="381000" y="1447800"/>
            <a:ext cx="2133600" cy="762000"/>
          </a:xfrm>
          <a:prstGeom prst="rect">
            <a:avLst/>
          </a:prstGeom>
          <a:noFill/>
          <a:ln w="9525">
            <a:noFill/>
            <a:miter lim="800000"/>
            <a:headEnd/>
            <a:tailEnd/>
          </a:ln>
        </p:spPr>
        <p:txBody>
          <a:bodyPr lIns="92075" tIns="46038" rIns="92075" bIns="46038" anchor="ctr" anchorCtr="1"/>
          <a:lstStyle/>
          <a:p>
            <a:pPr marL="342900" indent="-342900" algn="ctr" rtl="0"/>
            <a:endParaRPr lang="en-US" sz="2400">
              <a:latin typeface="Times New Roman" pitchFamily="18" charset="0"/>
            </a:endParaRPr>
          </a:p>
        </p:txBody>
      </p:sp>
      <p:pic>
        <p:nvPicPr>
          <p:cNvPr id="71688" name="Picture 8"/>
          <p:cNvPicPr>
            <a:picLocks noChangeArrowheads="1"/>
          </p:cNvPicPr>
          <p:nvPr/>
        </p:nvPicPr>
        <p:blipFill>
          <a:blip r:embed="rId5" cstate="print"/>
          <a:srcRect/>
          <a:stretch>
            <a:fillRect/>
          </a:stretch>
        </p:blipFill>
        <p:spPr bwMode="auto">
          <a:xfrm>
            <a:off x="4684713" y="1295400"/>
            <a:ext cx="4143375" cy="5272088"/>
          </a:xfrm>
          <a:prstGeom prst="rect">
            <a:avLst/>
          </a:prstGeom>
          <a:noFill/>
          <a:ln w="9525">
            <a:noFill/>
            <a:miter lim="800000"/>
            <a:headEnd/>
            <a:tailEnd/>
          </a:ln>
        </p:spPr>
      </p:pic>
      <p:sp>
        <p:nvSpPr>
          <p:cNvPr id="71689" name="Rectangle 9"/>
          <p:cNvSpPr>
            <a:spLocks noChangeArrowheads="1"/>
          </p:cNvSpPr>
          <p:nvPr/>
        </p:nvSpPr>
        <p:spPr bwMode="auto">
          <a:xfrm>
            <a:off x="4816475" y="1189038"/>
            <a:ext cx="3778250" cy="5165725"/>
          </a:xfrm>
          <a:prstGeom prst="rect">
            <a:avLst/>
          </a:prstGeom>
          <a:noFill/>
          <a:ln w="9525">
            <a:noFill/>
            <a:miter lim="800000"/>
            <a:headEnd/>
            <a:tailEnd/>
          </a:ln>
          <a:effectLst/>
        </p:spPr>
        <p:txBody>
          <a:bodyPr lIns="92075" tIns="46038" rIns="92075" bIns="46038" anchor="ctr" anchorCtr="1"/>
          <a:lstStyle/>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l" rtl="0">
              <a:defRPr/>
            </a:pPr>
            <a:r>
              <a:rPr lang="en-US" sz="2800" u="sng" dirty="0">
                <a:solidFill>
                  <a:srgbClr val="003366"/>
                </a:solidFill>
                <a:effectLst>
                  <a:outerShdw blurRad="38100" dist="38100" dir="2700000" algn="tl">
                    <a:srgbClr val="C0C0C0"/>
                  </a:outerShdw>
                </a:effectLst>
                <a:latin typeface="Tahoma" pitchFamily="34" charset="0"/>
                <a:cs typeface="Arial" pitchFamily="34" charset="0"/>
              </a:rPr>
              <a:t>Example</a:t>
            </a:r>
          </a:p>
          <a:p>
            <a:pPr marL="457200" indent="-457200" algn="ctr" rtl="0">
              <a:defRPr/>
            </a:pPr>
            <a:endParaRPr lang="en-US" sz="28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l" rtl="0">
              <a:buSzPct val="80000"/>
              <a:buFontTx/>
              <a:buChar char="•"/>
              <a:defRPr/>
            </a:pPr>
            <a:r>
              <a:rPr lang="en-US" sz="2400" dirty="0">
                <a:solidFill>
                  <a:srgbClr val="003366"/>
                </a:solidFill>
                <a:latin typeface="Tahoma" pitchFamily="34" charset="0"/>
                <a:cs typeface="Arial" pitchFamily="34" charset="0"/>
              </a:rPr>
              <a:t>Consultant Construction Engineering acquired </a:t>
            </a:r>
            <a:r>
              <a:rPr lang="en-US" sz="2400" dirty="0" smtClean="0">
                <a:solidFill>
                  <a:srgbClr val="003366"/>
                </a:solidFill>
                <a:latin typeface="Tahoma" pitchFamily="34" charset="0"/>
                <a:cs typeface="Arial" pitchFamily="34" charset="0"/>
              </a:rPr>
              <a:t>Bisects </a:t>
            </a:r>
            <a:r>
              <a:rPr lang="en-US" sz="2400" dirty="0">
                <a:solidFill>
                  <a:srgbClr val="003366"/>
                </a:solidFill>
                <a:latin typeface="Tahoma" pitchFamily="34" charset="0"/>
                <a:cs typeface="Arial" pitchFamily="34" charset="0"/>
              </a:rPr>
              <a:t>factory.</a:t>
            </a:r>
          </a:p>
        </p:txBody>
      </p:sp>
      <p:sp>
        <p:nvSpPr>
          <p:cNvPr id="71690" name="Rectangle 10"/>
          <p:cNvSpPr>
            <a:spLocks noChangeArrowheads="1"/>
          </p:cNvSpPr>
          <p:nvPr/>
        </p:nvSpPr>
        <p:spPr bwMode="auto">
          <a:xfrm>
            <a:off x="838200" y="1219200"/>
            <a:ext cx="3429000" cy="1295400"/>
          </a:xfrm>
          <a:prstGeom prst="rect">
            <a:avLst/>
          </a:prstGeom>
          <a:noFill/>
          <a:ln w="9525">
            <a:noFill/>
            <a:miter lim="800000"/>
            <a:headEnd/>
            <a:tailEnd/>
          </a:ln>
          <a:effectLst/>
        </p:spPr>
        <p:txBody>
          <a:bodyPr lIns="92075" tIns="46038" rIns="92075" bIns="46038" anchor="ctr"/>
          <a:lstStyle/>
          <a:p>
            <a:pPr marL="342900" indent="-342900" algn="ctr" rtl="0">
              <a:defRPr/>
            </a:pPr>
            <a:r>
              <a:rPr lang="en-US" sz="3600" u="sng">
                <a:solidFill>
                  <a:srgbClr val="990000"/>
                </a:solidFill>
                <a:effectLst>
                  <a:outerShdw blurRad="38100" dist="38100" dir="2700000" algn="tl">
                    <a:srgbClr val="C0C0C0"/>
                  </a:outerShdw>
                </a:effectLst>
                <a:latin typeface="Tahoma" pitchFamily="34" charset="0"/>
                <a:cs typeface="Arial" pitchFamily="34" charset="0"/>
              </a:rPr>
              <a:t>Conglomerate Diversification</a:t>
            </a:r>
          </a:p>
        </p:txBody>
      </p:sp>
      <p:sp>
        <p:nvSpPr>
          <p:cNvPr id="33805" name="Oval 11"/>
          <p:cNvSpPr>
            <a:spLocks noChangeArrowheads="1"/>
          </p:cNvSpPr>
          <p:nvPr/>
        </p:nvSpPr>
        <p:spPr bwMode="auto">
          <a:xfrm>
            <a:off x="533400" y="1143000"/>
            <a:ext cx="4114800" cy="1600200"/>
          </a:xfrm>
          <a:prstGeom prst="ellipse">
            <a:avLst/>
          </a:prstGeom>
          <a:noFill/>
          <a:ln w="12700">
            <a:solidFill>
              <a:srgbClr val="800000"/>
            </a:solidFill>
            <a:round/>
            <a:headEnd/>
            <a:tailEnd/>
          </a:ln>
        </p:spPr>
        <p:txBody>
          <a:bodyPr wrap="none" anchor="ctr"/>
          <a:lstStyle/>
          <a:p>
            <a:endParaRPr lang="ar-SA"/>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barn(inHorizontal)">
                                      <p:cBhvr>
                                        <p:cTn id="7" dur="500"/>
                                        <p:tgtEl>
                                          <p:spTgt spid="71682"/>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71683"/>
                                        </p:tgtEl>
                                        <p:attrNameLst>
                                          <p:attrName>style.visibility</p:attrName>
                                        </p:attrNameLst>
                                      </p:cBhvr>
                                      <p:to>
                                        <p:strVal val="visible"/>
                                      </p:to>
                                    </p:set>
                                    <p:animEffect transition="in" filter="barn(inHorizontal)">
                                      <p:cBhvr>
                                        <p:cTn id="11" dur="500"/>
                                        <p:tgtEl>
                                          <p:spTgt spid="7168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71684"/>
                                        </p:tgtEl>
                                        <p:attrNameLst>
                                          <p:attrName>style.visibility</p:attrName>
                                        </p:attrNameLst>
                                      </p:cBhvr>
                                      <p:to>
                                        <p:strVal val="visible"/>
                                      </p:to>
                                    </p:set>
                                    <p:anim calcmode="lin" valueType="num">
                                      <p:cBhvr additive="base">
                                        <p:cTn id="16" dur="500" fill="hold"/>
                                        <p:tgtEl>
                                          <p:spTgt spid="71684"/>
                                        </p:tgtEl>
                                        <p:attrNameLst>
                                          <p:attrName>ppt_x</p:attrName>
                                        </p:attrNameLst>
                                      </p:cBhvr>
                                      <p:tavLst>
                                        <p:tav tm="0">
                                          <p:val>
                                            <p:strVal val="0-#ppt_w/2"/>
                                          </p:val>
                                        </p:tav>
                                        <p:tav tm="100000">
                                          <p:val>
                                            <p:strVal val="#ppt_x"/>
                                          </p:val>
                                        </p:tav>
                                      </p:tavLst>
                                    </p:anim>
                                    <p:anim calcmode="lin" valueType="num">
                                      <p:cBhvr additive="base">
                                        <p:cTn id="17" dur="500" fill="hold"/>
                                        <p:tgtEl>
                                          <p:spTgt spid="71684"/>
                                        </p:tgtEl>
                                        <p:attrNameLst>
                                          <p:attrName>ppt_y</p:attrName>
                                        </p:attrNameLst>
                                      </p:cBhvr>
                                      <p:tavLst>
                                        <p:tav tm="0">
                                          <p:val>
                                            <p:strVal val="#ppt_y"/>
                                          </p:val>
                                        </p:tav>
                                        <p:tav tm="100000">
                                          <p:val>
                                            <p:strVal val="#ppt_y"/>
                                          </p:val>
                                        </p:tav>
                                      </p:tavLst>
                                    </p:anim>
                                  </p:childTnLst>
                                </p:cTn>
                              </p:par>
                            </p:childTnLst>
                          </p:cTn>
                        </p:par>
                        <p:par>
                          <p:cTn id="18" fill="hold">
                            <p:stCondLst>
                              <p:cond delay="500"/>
                            </p:stCondLst>
                            <p:childTnLst>
                              <p:par>
                                <p:cTn id="19" presetID="2" presetClass="entr" presetSubtype="8" fill="hold" grpId="0" nodeType="afterEffect">
                                  <p:stCondLst>
                                    <p:cond delay="0"/>
                                  </p:stCondLst>
                                  <p:childTnLst>
                                    <p:set>
                                      <p:cBhvr>
                                        <p:cTn id="20" dur="1" fill="hold">
                                          <p:stCondLst>
                                            <p:cond delay="0"/>
                                          </p:stCondLst>
                                        </p:cTn>
                                        <p:tgtEl>
                                          <p:spTgt spid="71685">
                                            <p:txEl>
                                              <p:pRg st="0" end="0"/>
                                            </p:txEl>
                                          </p:spTgt>
                                        </p:tgtEl>
                                        <p:attrNameLst>
                                          <p:attrName>style.visibility</p:attrName>
                                        </p:attrNameLst>
                                      </p:cBhvr>
                                      <p:to>
                                        <p:strVal val="visible"/>
                                      </p:to>
                                    </p:set>
                                    <p:anim calcmode="lin" valueType="num">
                                      <p:cBhvr additive="base">
                                        <p:cTn id="21" dur="500" fill="hold"/>
                                        <p:tgtEl>
                                          <p:spTgt spid="71685">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71685">
                                            <p:txEl>
                                              <p:pRg st="0" end="0"/>
                                            </p:txEl>
                                          </p:spTgt>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2" presetClass="entr" presetSubtype="8" fill="hold" grpId="0" nodeType="afterEffect">
                                  <p:stCondLst>
                                    <p:cond delay="0"/>
                                  </p:stCondLst>
                                  <p:childTnLst>
                                    <p:set>
                                      <p:cBhvr>
                                        <p:cTn id="25" dur="1" fill="hold">
                                          <p:stCondLst>
                                            <p:cond delay="0"/>
                                          </p:stCondLst>
                                        </p:cTn>
                                        <p:tgtEl>
                                          <p:spTgt spid="71685">
                                            <p:txEl>
                                              <p:pRg st="2" end="2"/>
                                            </p:txEl>
                                          </p:spTgt>
                                        </p:tgtEl>
                                        <p:attrNameLst>
                                          <p:attrName>style.visibility</p:attrName>
                                        </p:attrNameLst>
                                      </p:cBhvr>
                                      <p:to>
                                        <p:strVal val="visible"/>
                                      </p:to>
                                    </p:set>
                                    <p:anim calcmode="lin" valueType="num">
                                      <p:cBhvr additive="base">
                                        <p:cTn id="26" dur="500" fill="hold"/>
                                        <p:tgtEl>
                                          <p:spTgt spid="71685">
                                            <p:txEl>
                                              <p:pRg st="2" end="2"/>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7168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nodePh="1">
                                  <p:stCondLst>
                                    <p:cond delay="0"/>
                                  </p:stCondLst>
                                  <p:endCondLst>
                                    <p:cond evt="begin" delay="0">
                                      <p:tn val="30"/>
                                    </p:cond>
                                  </p:endCondLst>
                                  <p:childTnLst>
                                    <p:set>
                                      <p:cBhvr>
                                        <p:cTn id="31" dur="1" fill="hold">
                                          <p:stCondLst>
                                            <p:cond delay="0"/>
                                          </p:stCondLst>
                                        </p:cTn>
                                        <p:tgtEl>
                                          <p:spTgt spid="71687">
                                            <p:txEl>
                                              <p:pRg st="0" end="0"/>
                                            </p:txEl>
                                          </p:spTgt>
                                        </p:tgtEl>
                                        <p:attrNameLst>
                                          <p:attrName>style.visibility</p:attrName>
                                        </p:attrNameLst>
                                      </p:cBhvr>
                                      <p:to>
                                        <p:strVal val="visible"/>
                                      </p:to>
                                    </p:set>
                                    <p:anim calcmode="lin" valueType="num">
                                      <p:cBhvr additive="base">
                                        <p:cTn id="32" dur="500" fill="hold"/>
                                        <p:tgtEl>
                                          <p:spTgt spid="71687">
                                            <p:txEl>
                                              <p:pRg st="0" end="0"/>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716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71688"/>
                                        </p:tgtEl>
                                        <p:attrNameLst>
                                          <p:attrName>style.visibility</p:attrName>
                                        </p:attrNameLst>
                                      </p:cBhvr>
                                      <p:to>
                                        <p:strVal val="visible"/>
                                      </p:to>
                                    </p:set>
                                    <p:anim calcmode="lin" valueType="num">
                                      <p:cBhvr additive="base">
                                        <p:cTn id="38" dur="500" fill="hold"/>
                                        <p:tgtEl>
                                          <p:spTgt spid="71688"/>
                                        </p:tgtEl>
                                        <p:attrNameLst>
                                          <p:attrName>ppt_x</p:attrName>
                                        </p:attrNameLst>
                                      </p:cBhvr>
                                      <p:tavLst>
                                        <p:tav tm="0">
                                          <p:val>
                                            <p:strVal val="0-#ppt_w/2"/>
                                          </p:val>
                                        </p:tav>
                                        <p:tav tm="100000">
                                          <p:val>
                                            <p:strVal val="#ppt_x"/>
                                          </p:val>
                                        </p:tav>
                                      </p:tavLst>
                                    </p:anim>
                                    <p:anim calcmode="lin" valueType="num">
                                      <p:cBhvr additive="base">
                                        <p:cTn id="39" dur="500" fill="hold"/>
                                        <p:tgtEl>
                                          <p:spTgt spid="71688"/>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 presetClass="entr" presetSubtype="8" fill="hold" grpId="0" nodeType="afterEffect">
                                  <p:stCondLst>
                                    <p:cond delay="0"/>
                                  </p:stCondLst>
                                  <p:childTnLst>
                                    <p:set>
                                      <p:cBhvr>
                                        <p:cTn id="42" dur="1" fill="hold">
                                          <p:stCondLst>
                                            <p:cond delay="0"/>
                                          </p:stCondLst>
                                        </p:cTn>
                                        <p:tgtEl>
                                          <p:spTgt spid="71689">
                                            <p:txEl>
                                              <p:pRg st="1" end="1"/>
                                            </p:txEl>
                                          </p:spTgt>
                                        </p:tgtEl>
                                        <p:attrNameLst>
                                          <p:attrName>style.visibility</p:attrName>
                                        </p:attrNameLst>
                                      </p:cBhvr>
                                      <p:to>
                                        <p:strVal val="visible"/>
                                      </p:to>
                                    </p:set>
                                    <p:anim calcmode="lin" valueType="num">
                                      <p:cBhvr additive="base">
                                        <p:cTn id="43" dur="500" fill="hold"/>
                                        <p:tgtEl>
                                          <p:spTgt spid="71689">
                                            <p:txEl>
                                              <p:pRg st="1" end="1"/>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1689">
                                            <p:txEl>
                                              <p:pRg st="1" end="1"/>
                                            </p:txEl>
                                          </p:spTgt>
                                        </p:tgtEl>
                                        <p:attrNameLst>
                                          <p:attrName>ppt_y</p:attrName>
                                        </p:attrNameLst>
                                      </p:cBhvr>
                                      <p:tavLst>
                                        <p:tav tm="0">
                                          <p:val>
                                            <p:strVal val="#ppt_y"/>
                                          </p:val>
                                        </p:tav>
                                        <p:tav tm="100000">
                                          <p:val>
                                            <p:strVal val="#ppt_y"/>
                                          </p:val>
                                        </p:tav>
                                      </p:tavLst>
                                    </p:anim>
                                  </p:childTnLst>
                                </p:cTn>
                              </p:par>
                            </p:childTnLst>
                          </p:cTn>
                        </p:par>
                        <p:par>
                          <p:cTn id="45" fill="hold">
                            <p:stCondLst>
                              <p:cond delay="1000"/>
                            </p:stCondLst>
                            <p:childTnLst>
                              <p:par>
                                <p:cTn id="46" presetID="2" presetClass="entr" presetSubtype="8" fill="hold" grpId="0" nodeType="afterEffect">
                                  <p:stCondLst>
                                    <p:cond delay="0"/>
                                  </p:stCondLst>
                                  <p:childTnLst>
                                    <p:set>
                                      <p:cBhvr>
                                        <p:cTn id="47" dur="1" fill="hold">
                                          <p:stCondLst>
                                            <p:cond delay="0"/>
                                          </p:stCondLst>
                                        </p:cTn>
                                        <p:tgtEl>
                                          <p:spTgt spid="71689">
                                            <p:txEl>
                                              <p:pRg st="3" end="3"/>
                                            </p:txEl>
                                          </p:spTgt>
                                        </p:tgtEl>
                                        <p:attrNameLst>
                                          <p:attrName>style.visibility</p:attrName>
                                        </p:attrNameLst>
                                      </p:cBhvr>
                                      <p:to>
                                        <p:strVal val="visible"/>
                                      </p:to>
                                    </p:set>
                                    <p:anim calcmode="lin" valueType="num">
                                      <p:cBhvr additive="base">
                                        <p:cTn id="48" dur="500" fill="hold"/>
                                        <p:tgtEl>
                                          <p:spTgt spid="71689">
                                            <p:txEl>
                                              <p:pRg st="3" end="3"/>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7168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71690">
                                            <p:txEl>
                                              <p:pRg st="0" end="0"/>
                                            </p:txEl>
                                          </p:spTgt>
                                        </p:tgtEl>
                                        <p:attrNameLst>
                                          <p:attrName>style.visibility</p:attrName>
                                        </p:attrNameLst>
                                      </p:cBhvr>
                                      <p:to>
                                        <p:strVal val="visible"/>
                                      </p:to>
                                    </p:set>
                                    <p:anim calcmode="lin" valueType="num">
                                      <p:cBhvr additive="base">
                                        <p:cTn id="54" dur="500" fill="hold"/>
                                        <p:tgtEl>
                                          <p:spTgt spid="71690">
                                            <p:txEl>
                                              <p:pRg st="0" end="0"/>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7169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nimBg="1"/>
      <p:bldP spid="71683" grpId="0" autoUpdateAnimBg="0"/>
      <p:bldP spid="71685" grpId="0" build="p" autoUpdateAnimBg="0" advAuto="0"/>
      <p:bldP spid="71687" grpId="0" build="p" autoUpdateAnimBg="0"/>
      <p:bldP spid="71689" grpId="0" build="p" autoUpdateAnimBg="0" advAuto="0"/>
      <p:bldP spid="71690"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7388" y="153988"/>
            <a:ext cx="7769225" cy="776287"/>
          </a:xfrm>
          <a:gradFill rotWithShape="0">
            <a:gsLst>
              <a:gs pos="0">
                <a:srgbClr val="DBCBC7"/>
              </a:gs>
              <a:gs pos="100000">
                <a:srgbClr val="E6DAD8"/>
              </a:gs>
            </a:gsLst>
            <a:path path="shape">
              <a:fillToRect l="50000" t="50000" r="50000" b="50000"/>
            </a:path>
          </a:gradFill>
          <a:ln w="12700" cap="flat">
            <a:solidFill>
              <a:srgbClr val="800000"/>
            </a:solidFill>
          </a:ln>
        </p:spPr>
        <p:txBody>
          <a:bodyPr lIns="92075" tIns="46038" rIns="92075" bIns="46038"/>
          <a:lstStyle/>
          <a:p>
            <a:pPr eaLnBrk="1" hangingPunct="1"/>
            <a:r>
              <a:rPr lang="en-US" smtClean="0">
                <a:solidFill>
                  <a:srgbClr val="800000"/>
                </a:solidFill>
                <a:cs typeface="Times New Roman" pitchFamily="18" charset="0"/>
              </a:rPr>
              <a:t>Strategies in Action</a:t>
            </a:r>
          </a:p>
        </p:txBody>
      </p:sp>
      <p:sp>
        <p:nvSpPr>
          <p:cNvPr id="73731" name="Rectangle 3"/>
          <p:cNvSpPr>
            <a:spLocks noGrp="1" noChangeArrowheads="1"/>
          </p:cNvSpPr>
          <p:nvPr>
            <p:ph idx="1"/>
          </p:nvPr>
        </p:nvSpPr>
        <p:spPr>
          <a:xfrm>
            <a:off x="534988" y="1525588"/>
            <a:ext cx="8074025" cy="4568825"/>
          </a:xfrm>
          <a:solidFill>
            <a:srgbClr val="DBCBC7"/>
          </a:solidFill>
          <a:ln w="12700" cap="flat">
            <a:solidFill>
              <a:srgbClr val="800000"/>
            </a:solidFill>
          </a:ln>
        </p:spPr>
        <p:txBody>
          <a:bodyPr lIns="92075" tIns="46038" rIns="92075" bIns="46038" rtlCol="1">
            <a:normAutofit/>
          </a:bodyPr>
          <a:lstStyle/>
          <a:p>
            <a:pPr algn="ctr" eaLnBrk="1" fontAlgn="auto" hangingPunct="1">
              <a:spcAft>
                <a:spcPts val="0"/>
              </a:spcAft>
              <a:buFont typeface="Wingdings" pitchFamily="2" charset="2"/>
              <a:buNone/>
              <a:defRPr/>
            </a:pPr>
            <a:r>
              <a:rPr lang="en-US" sz="2600" dirty="0" smtClean="0">
                <a:solidFill>
                  <a:srgbClr val="003366"/>
                </a:solidFill>
                <a:effectLst>
                  <a:outerShdw blurRad="38100" dist="38100" dir="2700000" algn="tl">
                    <a:srgbClr val="000000"/>
                  </a:outerShdw>
                </a:effectLst>
              </a:rPr>
              <a:t>Guidelines for Conglomerate Diversification</a:t>
            </a:r>
          </a:p>
          <a:p>
            <a:pPr algn="ctr" eaLnBrk="1" fontAlgn="auto" hangingPunct="1">
              <a:spcAft>
                <a:spcPts val="0"/>
              </a:spcAft>
              <a:buFont typeface="Wingdings" pitchFamily="2" charset="2"/>
              <a:buNone/>
              <a:defRPr/>
            </a:pPr>
            <a:endParaRPr lang="en-US" sz="2100" dirty="0" smtClean="0">
              <a:solidFill>
                <a:srgbClr val="003366"/>
              </a:solidFill>
            </a:endParaRPr>
          </a:p>
          <a:p>
            <a:pPr lvl="1" algn="l" rtl="0" eaLnBrk="1" fontAlgn="auto" hangingPunct="1">
              <a:spcAft>
                <a:spcPts val="0"/>
              </a:spcAft>
              <a:buSzPct val="80000"/>
              <a:buFont typeface="Wingdings" pitchFamily="2" charset="2"/>
              <a:buChar char="ü"/>
              <a:defRPr/>
            </a:pPr>
            <a:r>
              <a:rPr lang="en-US" sz="2200" dirty="0" smtClean="0">
                <a:solidFill>
                  <a:srgbClr val="003366"/>
                </a:solidFill>
              </a:rPr>
              <a:t>Declining annual sales and profits</a:t>
            </a:r>
          </a:p>
          <a:p>
            <a:pPr lvl="1" algn="l" rtl="0" eaLnBrk="1" fontAlgn="auto" hangingPunct="1">
              <a:spcAft>
                <a:spcPts val="0"/>
              </a:spcAft>
              <a:buSzPct val="80000"/>
              <a:buFont typeface="Wingdings" pitchFamily="2" charset="2"/>
              <a:buChar char="ü"/>
              <a:defRPr/>
            </a:pPr>
            <a:r>
              <a:rPr lang="en-US" sz="2200" dirty="0" smtClean="0">
                <a:solidFill>
                  <a:srgbClr val="003366"/>
                </a:solidFill>
              </a:rPr>
              <a:t>Capital and managerial talent to compete successfully in a new industry</a:t>
            </a:r>
          </a:p>
          <a:p>
            <a:pPr lvl="1" algn="l" rtl="0" eaLnBrk="1" fontAlgn="auto" hangingPunct="1">
              <a:spcAft>
                <a:spcPts val="0"/>
              </a:spcAft>
              <a:buSzPct val="80000"/>
              <a:buFont typeface="Wingdings" pitchFamily="2" charset="2"/>
              <a:buChar char="ü"/>
              <a:defRPr/>
            </a:pPr>
            <a:r>
              <a:rPr lang="en-US" sz="2200" dirty="0" smtClean="0">
                <a:solidFill>
                  <a:srgbClr val="003366"/>
                </a:solidFill>
              </a:rPr>
              <a:t>Financial synergy between the acquired and acquiring firms</a:t>
            </a:r>
          </a:p>
          <a:p>
            <a:pPr lvl="1" algn="l" rtl="0" eaLnBrk="1" fontAlgn="auto" hangingPunct="1">
              <a:spcAft>
                <a:spcPts val="0"/>
              </a:spcAft>
              <a:buSzPct val="80000"/>
              <a:buFont typeface="Wingdings" pitchFamily="2" charset="2"/>
              <a:buChar char="ü"/>
              <a:defRPr/>
            </a:pPr>
            <a:r>
              <a:rPr lang="en-US" sz="2200" dirty="0" smtClean="0">
                <a:solidFill>
                  <a:srgbClr val="003366"/>
                </a:solidFill>
              </a:rPr>
              <a:t>Exiting markets for present products are saturated</a:t>
            </a:r>
          </a:p>
          <a:p>
            <a:pPr algn="l" rtl="0" eaLnBrk="1" fontAlgn="auto" hangingPunct="1">
              <a:spcAft>
                <a:spcPts val="0"/>
              </a:spcAft>
              <a:buSzPct val="80000"/>
              <a:buFont typeface="Wingdings" pitchFamily="2" charset="2"/>
              <a:buChar char="ü"/>
              <a:defRPr/>
            </a:pPr>
            <a:endParaRPr lang="en-US" sz="2100" dirty="0" smtClean="0">
              <a:solidFill>
                <a:srgbClr val="003366"/>
              </a:solidFill>
            </a:endParaRPr>
          </a:p>
        </p:txBody>
      </p:sp>
      <p:sp>
        <p:nvSpPr>
          <p:cNvPr id="27650" name="Slide Number Placeholder 5"/>
          <p:cNvSpPr>
            <a:spLocks noGrp="1"/>
          </p:cNvSpPr>
          <p:nvPr>
            <p:ph type="sldNum" sz="quarter" idx="12"/>
          </p:nvPr>
        </p:nvSpPr>
        <p:spPr/>
        <p:txBody>
          <a:bodyPr/>
          <a:lstStyle/>
          <a:p>
            <a:pPr>
              <a:defRPr/>
            </a:pPr>
            <a:fld id="{3D2FDD16-62CE-420D-92CE-E186F305DFA0}" type="slidenum">
              <a:rPr lang="ar-SA"/>
              <a:pPr>
                <a:defRPr/>
              </a:pPr>
              <a:t>31</a:t>
            </a:fld>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 calcmode="lin" valueType="num">
                                      <p:cBhvr additive="base">
                                        <p:cTn id="7" dur="500" fill="hold"/>
                                        <p:tgtEl>
                                          <p:spTgt spid="737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37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3731">
                                            <p:txEl>
                                              <p:pRg st="2" end="2"/>
                                            </p:txEl>
                                          </p:spTgt>
                                        </p:tgtEl>
                                        <p:attrNameLst>
                                          <p:attrName>style.visibility</p:attrName>
                                        </p:attrNameLst>
                                      </p:cBhvr>
                                      <p:to>
                                        <p:strVal val="visible"/>
                                      </p:to>
                                    </p:set>
                                    <p:anim calcmode="lin" valueType="num">
                                      <p:cBhvr additive="base">
                                        <p:cTn id="13" dur="500" fill="hold"/>
                                        <p:tgtEl>
                                          <p:spTgt spid="7373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37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3731">
                                            <p:txEl>
                                              <p:pRg st="3" end="3"/>
                                            </p:txEl>
                                          </p:spTgt>
                                        </p:tgtEl>
                                        <p:attrNameLst>
                                          <p:attrName>style.visibility</p:attrName>
                                        </p:attrNameLst>
                                      </p:cBhvr>
                                      <p:to>
                                        <p:strVal val="visible"/>
                                      </p:to>
                                    </p:set>
                                    <p:anim calcmode="lin" valueType="num">
                                      <p:cBhvr additive="base">
                                        <p:cTn id="19" dur="500" fill="hold"/>
                                        <p:tgtEl>
                                          <p:spTgt spid="7373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37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3731">
                                            <p:txEl>
                                              <p:pRg st="4" end="4"/>
                                            </p:txEl>
                                          </p:spTgt>
                                        </p:tgtEl>
                                        <p:attrNameLst>
                                          <p:attrName>style.visibility</p:attrName>
                                        </p:attrNameLst>
                                      </p:cBhvr>
                                      <p:to>
                                        <p:strVal val="visible"/>
                                      </p:to>
                                    </p:set>
                                    <p:anim calcmode="lin" valueType="num">
                                      <p:cBhvr additive="base">
                                        <p:cTn id="25" dur="500" fill="hold"/>
                                        <p:tgtEl>
                                          <p:spTgt spid="7373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37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3731">
                                            <p:txEl>
                                              <p:pRg st="5" end="5"/>
                                            </p:txEl>
                                          </p:spTgt>
                                        </p:tgtEl>
                                        <p:attrNameLst>
                                          <p:attrName>style.visibility</p:attrName>
                                        </p:attrNameLst>
                                      </p:cBhvr>
                                      <p:to>
                                        <p:strVal val="visible"/>
                                      </p:to>
                                    </p:set>
                                    <p:anim calcmode="lin" valueType="num">
                                      <p:cBhvr additive="base">
                                        <p:cTn id="31" dur="500" fill="hold"/>
                                        <p:tgtEl>
                                          <p:spTgt spid="7373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373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bldLvl="2"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p:txBody>
          <a:bodyPr/>
          <a:lstStyle/>
          <a:p>
            <a:pPr>
              <a:defRPr/>
            </a:pPr>
            <a:fld id="{6A168FA4-3087-432F-B5A9-07BF2B005CB2}" type="slidenum">
              <a:rPr lang="ar-SA"/>
              <a:pPr>
                <a:defRPr/>
              </a:pPr>
              <a:t>32</a:t>
            </a:fld>
            <a:endParaRPr lang="en-US"/>
          </a:p>
        </p:txBody>
      </p:sp>
      <p:sp>
        <p:nvSpPr>
          <p:cNvPr id="75778" name="Rectangle 2"/>
          <p:cNvSpPr>
            <a:spLocks noChangeArrowheads="1"/>
          </p:cNvSpPr>
          <p:nvPr/>
        </p:nvSpPr>
        <p:spPr bwMode="auto">
          <a:xfrm>
            <a:off x="839788" y="153988"/>
            <a:ext cx="7769225" cy="758825"/>
          </a:xfrm>
          <a:prstGeom prst="rect">
            <a:avLst/>
          </a:prstGeom>
          <a:gradFill rotWithShape="0">
            <a:gsLst>
              <a:gs pos="0">
                <a:srgbClr val="DBCBC7"/>
              </a:gs>
              <a:gs pos="100000">
                <a:srgbClr val="E6DAD8"/>
              </a:gs>
            </a:gsLst>
            <a:path path="shape">
              <a:fillToRect l="50000" t="50000" r="50000" b="50000"/>
            </a:path>
          </a:gradFill>
          <a:ln w="12700">
            <a:solidFill>
              <a:srgbClr val="800000"/>
            </a:solidFill>
            <a:miter lim="800000"/>
            <a:headEnd/>
            <a:tailEnd/>
          </a:ln>
        </p:spPr>
        <p:txBody>
          <a:bodyPr wrap="none" anchor="ctr"/>
          <a:lstStyle/>
          <a:p>
            <a:endParaRPr lang="ar-SA"/>
          </a:p>
        </p:txBody>
      </p:sp>
      <p:sp>
        <p:nvSpPr>
          <p:cNvPr id="75779" name="Rectangle 3"/>
          <p:cNvSpPr>
            <a:spLocks noChangeArrowheads="1"/>
          </p:cNvSpPr>
          <p:nvPr/>
        </p:nvSpPr>
        <p:spPr bwMode="auto">
          <a:xfrm>
            <a:off x="935038" y="203200"/>
            <a:ext cx="7578725" cy="776288"/>
          </a:xfrm>
          <a:prstGeom prst="rect">
            <a:avLst/>
          </a:prstGeom>
          <a:noFill/>
          <a:ln w="9525">
            <a:noFill/>
            <a:miter lim="800000"/>
            <a:headEnd/>
            <a:tailEnd/>
          </a:ln>
          <a:effectLst/>
        </p:spPr>
        <p:txBody>
          <a:bodyPr lIns="92075" tIns="46038" rIns="92075" bIns="46038" anchor="ctr"/>
          <a:lstStyle/>
          <a:p>
            <a:pPr algn="ctr" rtl="0">
              <a:defRPr/>
            </a:pPr>
            <a:r>
              <a:rPr lang="en-US" sz="4400" b="1">
                <a:solidFill>
                  <a:srgbClr val="800000"/>
                </a:solidFill>
                <a:effectLst>
                  <a:outerShdw blurRad="38100" dist="38100" dir="2700000" algn="tl">
                    <a:srgbClr val="C0C0C0"/>
                  </a:outerShdw>
                </a:effectLst>
                <a:latin typeface="Tahoma" pitchFamily="34" charset="0"/>
                <a:cs typeface="Arial" pitchFamily="34" charset="0"/>
              </a:rPr>
              <a:t>Strategies in Action</a:t>
            </a:r>
          </a:p>
        </p:txBody>
      </p:sp>
      <p:pic>
        <p:nvPicPr>
          <p:cNvPr id="75780" name="Picture 4"/>
          <p:cNvPicPr>
            <a:picLocks noChangeArrowheads="1"/>
          </p:cNvPicPr>
          <p:nvPr/>
        </p:nvPicPr>
        <p:blipFill>
          <a:blip r:embed="rId4" cstate="print"/>
          <a:srcRect/>
          <a:stretch>
            <a:fillRect/>
          </a:stretch>
        </p:blipFill>
        <p:spPr bwMode="auto">
          <a:xfrm>
            <a:off x="112713" y="2754313"/>
            <a:ext cx="3457575" cy="3736975"/>
          </a:xfrm>
          <a:prstGeom prst="rect">
            <a:avLst/>
          </a:prstGeom>
          <a:noFill/>
          <a:ln w="9525">
            <a:noFill/>
            <a:miter lim="800000"/>
            <a:headEnd/>
            <a:tailEnd/>
          </a:ln>
        </p:spPr>
      </p:pic>
      <p:sp>
        <p:nvSpPr>
          <p:cNvPr id="75781" name="Rectangle 5"/>
          <p:cNvSpPr>
            <a:spLocks noChangeArrowheads="1"/>
          </p:cNvSpPr>
          <p:nvPr/>
        </p:nvSpPr>
        <p:spPr bwMode="auto">
          <a:xfrm>
            <a:off x="244475" y="2865438"/>
            <a:ext cx="3092450" cy="3413125"/>
          </a:xfrm>
          <a:prstGeom prst="rect">
            <a:avLst/>
          </a:prstGeom>
          <a:noFill/>
          <a:ln w="9525">
            <a:noFill/>
            <a:miter lim="800000"/>
            <a:headEnd/>
            <a:tailEnd/>
          </a:ln>
          <a:effectLst/>
        </p:spPr>
        <p:txBody>
          <a:bodyPr lIns="92075" tIns="46038" rIns="92075" bIns="46038" anchor="ctr"/>
          <a:lstStyle/>
          <a:p>
            <a:pPr marL="342900" indent="-342900" algn="l" rtl="0">
              <a:defRPr/>
            </a:pPr>
            <a:r>
              <a:rPr lang="en-US" sz="3200" u="sng" dirty="0">
                <a:solidFill>
                  <a:srgbClr val="003366"/>
                </a:solidFill>
                <a:effectLst>
                  <a:outerShdw blurRad="38100" dist="38100" dir="2700000" algn="tl">
                    <a:srgbClr val="C0C0C0"/>
                  </a:outerShdw>
                </a:effectLst>
                <a:latin typeface="Tahoma" pitchFamily="34" charset="0"/>
                <a:cs typeface="Arial" pitchFamily="34" charset="0"/>
              </a:rPr>
              <a:t>Defined</a:t>
            </a:r>
          </a:p>
          <a:p>
            <a:pPr marL="342900" indent="-342900" algn="ctr" rtl="0">
              <a:defRPr/>
            </a:pPr>
            <a:endParaRPr lang="en-US" sz="2400" dirty="0">
              <a:solidFill>
                <a:srgbClr val="003366"/>
              </a:solidFill>
              <a:latin typeface="Tahoma" pitchFamily="34" charset="0"/>
              <a:cs typeface="Arial" pitchFamily="34" charset="0"/>
            </a:endParaRPr>
          </a:p>
          <a:p>
            <a:pPr marL="342900" indent="-342900" algn="l" rtl="0">
              <a:buSzPct val="80000"/>
              <a:buFontTx/>
              <a:buChar char="•"/>
              <a:defRPr/>
            </a:pPr>
            <a:r>
              <a:rPr lang="en-US" sz="2400" dirty="0">
                <a:solidFill>
                  <a:srgbClr val="003366"/>
                </a:solidFill>
                <a:latin typeface="Tahoma" pitchFamily="34" charset="0"/>
                <a:cs typeface="Arial" pitchFamily="34" charset="0"/>
              </a:rPr>
              <a:t>Adding new, unrelated products or services for present customers</a:t>
            </a:r>
            <a:r>
              <a:rPr lang="en-US" sz="2800" dirty="0">
                <a:solidFill>
                  <a:srgbClr val="003366"/>
                </a:solidFill>
                <a:latin typeface="Tahoma" pitchFamily="34" charset="0"/>
                <a:cs typeface="Arial" pitchFamily="34" charset="0"/>
              </a:rPr>
              <a:t> </a:t>
            </a:r>
          </a:p>
        </p:txBody>
      </p:sp>
      <p:sp>
        <p:nvSpPr>
          <p:cNvPr id="35848" name="Line 6"/>
          <p:cNvSpPr>
            <a:spLocks noChangeShapeType="1"/>
          </p:cNvSpPr>
          <p:nvPr/>
        </p:nvSpPr>
        <p:spPr bwMode="auto">
          <a:xfrm>
            <a:off x="3432175" y="3962400"/>
            <a:ext cx="1292225" cy="0"/>
          </a:xfrm>
          <a:prstGeom prst="line">
            <a:avLst/>
          </a:prstGeom>
          <a:noFill/>
          <a:ln w="57150" cmpd="tri">
            <a:solidFill>
              <a:srgbClr val="993300"/>
            </a:solidFill>
            <a:prstDash val="dash"/>
            <a:round/>
            <a:headEnd type="none" w="sm" len="sm"/>
            <a:tailEnd type="stealth" w="med" len="med"/>
          </a:ln>
        </p:spPr>
        <p:txBody>
          <a:bodyPr/>
          <a:lstStyle/>
          <a:p>
            <a:endParaRPr lang="en-US"/>
          </a:p>
        </p:txBody>
      </p:sp>
      <p:sp>
        <p:nvSpPr>
          <p:cNvPr id="75783" name="Rectangle 7"/>
          <p:cNvSpPr>
            <a:spLocks noChangeArrowheads="1"/>
          </p:cNvSpPr>
          <p:nvPr/>
        </p:nvSpPr>
        <p:spPr bwMode="auto">
          <a:xfrm>
            <a:off x="381000" y="1447800"/>
            <a:ext cx="2133600" cy="762000"/>
          </a:xfrm>
          <a:prstGeom prst="rect">
            <a:avLst/>
          </a:prstGeom>
          <a:noFill/>
          <a:ln w="9525">
            <a:noFill/>
            <a:miter lim="800000"/>
            <a:headEnd/>
            <a:tailEnd/>
          </a:ln>
        </p:spPr>
        <p:txBody>
          <a:bodyPr lIns="92075" tIns="46038" rIns="92075" bIns="46038" anchor="ctr" anchorCtr="1"/>
          <a:lstStyle/>
          <a:p>
            <a:pPr marL="342900" indent="-342900" algn="ctr" rtl="0"/>
            <a:endParaRPr lang="en-US" sz="2400">
              <a:latin typeface="Times New Roman" pitchFamily="18" charset="0"/>
            </a:endParaRPr>
          </a:p>
        </p:txBody>
      </p:sp>
      <p:pic>
        <p:nvPicPr>
          <p:cNvPr id="75784" name="Picture 8"/>
          <p:cNvPicPr>
            <a:picLocks noChangeArrowheads="1"/>
          </p:cNvPicPr>
          <p:nvPr/>
        </p:nvPicPr>
        <p:blipFill>
          <a:blip r:embed="rId5" cstate="print"/>
          <a:srcRect/>
          <a:stretch>
            <a:fillRect/>
          </a:stretch>
        </p:blipFill>
        <p:spPr bwMode="auto">
          <a:xfrm>
            <a:off x="4684713" y="1077913"/>
            <a:ext cx="4143375" cy="5489575"/>
          </a:xfrm>
          <a:prstGeom prst="rect">
            <a:avLst/>
          </a:prstGeom>
          <a:noFill/>
          <a:ln w="9525">
            <a:noFill/>
            <a:miter lim="800000"/>
            <a:headEnd/>
            <a:tailEnd/>
          </a:ln>
        </p:spPr>
      </p:pic>
      <p:sp>
        <p:nvSpPr>
          <p:cNvPr id="75785" name="Rectangle 9"/>
          <p:cNvSpPr>
            <a:spLocks noChangeArrowheads="1"/>
          </p:cNvSpPr>
          <p:nvPr/>
        </p:nvSpPr>
        <p:spPr bwMode="auto">
          <a:xfrm>
            <a:off x="4816475" y="1189038"/>
            <a:ext cx="3778250" cy="5165725"/>
          </a:xfrm>
          <a:prstGeom prst="rect">
            <a:avLst/>
          </a:prstGeom>
          <a:noFill/>
          <a:ln w="9525">
            <a:noFill/>
            <a:miter lim="800000"/>
            <a:headEnd/>
            <a:tailEnd/>
          </a:ln>
          <a:effectLst/>
        </p:spPr>
        <p:txBody>
          <a:bodyPr lIns="92075" tIns="46038" rIns="92075" bIns="46038" anchor="ctr" anchorCtr="1"/>
          <a:lstStyle/>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l" rtl="0">
              <a:defRPr/>
            </a:pPr>
            <a:r>
              <a:rPr lang="en-US" sz="2800" u="sng" dirty="0">
                <a:solidFill>
                  <a:srgbClr val="003366"/>
                </a:solidFill>
                <a:effectLst>
                  <a:outerShdw blurRad="38100" dist="38100" dir="2700000" algn="tl">
                    <a:srgbClr val="C0C0C0"/>
                  </a:outerShdw>
                </a:effectLst>
                <a:latin typeface="Tahoma" pitchFamily="34" charset="0"/>
                <a:cs typeface="Arial" pitchFamily="34" charset="0"/>
              </a:rPr>
              <a:t>Example</a:t>
            </a:r>
          </a:p>
          <a:p>
            <a:pPr marL="457200" indent="-457200" algn="ctr" rtl="0">
              <a:defRPr/>
            </a:pPr>
            <a:endParaRPr lang="en-US" sz="28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l" rtl="0">
              <a:buSzPct val="80000"/>
              <a:buFontTx/>
              <a:buChar char="•"/>
              <a:defRPr/>
            </a:pPr>
            <a:r>
              <a:rPr lang="en-US" sz="2400" dirty="0">
                <a:solidFill>
                  <a:srgbClr val="003366"/>
                </a:solidFill>
                <a:latin typeface="Tahoma" pitchFamily="34" charset="0"/>
                <a:cs typeface="Arial" pitchFamily="34" charset="0"/>
              </a:rPr>
              <a:t>The </a:t>
            </a:r>
            <a:r>
              <a:rPr lang="en-US" sz="2400" dirty="0" smtClean="0">
                <a:solidFill>
                  <a:srgbClr val="003366"/>
                </a:solidFill>
                <a:latin typeface="Tahoma" pitchFamily="34" charset="0"/>
                <a:cs typeface="Arial" pitchFamily="34" charset="0"/>
              </a:rPr>
              <a:t>coke </a:t>
            </a:r>
            <a:r>
              <a:rPr lang="en-US" sz="2400" dirty="0">
                <a:solidFill>
                  <a:srgbClr val="003366"/>
                </a:solidFill>
                <a:latin typeface="Tahoma" pitchFamily="34" charset="0"/>
                <a:cs typeface="Arial" pitchFamily="34" charset="0"/>
              </a:rPr>
              <a:t>Co. provide </a:t>
            </a:r>
            <a:r>
              <a:rPr lang="en-US" sz="2400" dirty="0" err="1" smtClean="0">
                <a:solidFill>
                  <a:srgbClr val="003366"/>
                </a:solidFill>
                <a:latin typeface="Tahoma" pitchFamily="34" charset="0"/>
                <a:cs typeface="Arial" pitchFamily="34" charset="0"/>
              </a:rPr>
              <a:t>Dasan</a:t>
            </a:r>
            <a:r>
              <a:rPr lang="en-US" sz="2400" dirty="0" smtClean="0">
                <a:solidFill>
                  <a:srgbClr val="003366"/>
                </a:solidFill>
                <a:latin typeface="Tahoma" pitchFamily="34" charset="0"/>
                <a:cs typeface="Arial" pitchFamily="34" charset="0"/>
              </a:rPr>
              <a:t> water </a:t>
            </a:r>
            <a:r>
              <a:rPr lang="en-US" sz="2400" dirty="0">
                <a:solidFill>
                  <a:srgbClr val="003366"/>
                </a:solidFill>
                <a:latin typeface="Tahoma" pitchFamily="34" charset="0"/>
                <a:cs typeface="Arial" pitchFamily="34" charset="0"/>
              </a:rPr>
              <a:t>product to present customer </a:t>
            </a:r>
          </a:p>
        </p:txBody>
      </p:sp>
      <p:sp>
        <p:nvSpPr>
          <p:cNvPr id="75786" name="Rectangle 10"/>
          <p:cNvSpPr>
            <a:spLocks noChangeArrowheads="1"/>
          </p:cNvSpPr>
          <p:nvPr/>
        </p:nvSpPr>
        <p:spPr bwMode="auto">
          <a:xfrm>
            <a:off x="533400" y="1066800"/>
            <a:ext cx="3429000" cy="1295400"/>
          </a:xfrm>
          <a:prstGeom prst="rect">
            <a:avLst/>
          </a:prstGeom>
          <a:noFill/>
          <a:ln w="9525">
            <a:noFill/>
            <a:miter lim="800000"/>
            <a:headEnd/>
            <a:tailEnd/>
          </a:ln>
          <a:effectLst/>
        </p:spPr>
        <p:txBody>
          <a:bodyPr lIns="92075" tIns="46038" rIns="92075" bIns="46038" anchor="ctr"/>
          <a:lstStyle/>
          <a:p>
            <a:pPr marL="342900" indent="-342900" algn="ctr" rtl="0">
              <a:defRPr/>
            </a:pPr>
            <a:r>
              <a:rPr lang="en-US" sz="3600" u="sng">
                <a:solidFill>
                  <a:srgbClr val="990000"/>
                </a:solidFill>
                <a:effectLst>
                  <a:outerShdw blurRad="38100" dist="38100" dir="2700000" algn="tl">
                    <a:srgbClr val="C0C0C0"/>
                  </a:outerShdw>
                </a:effectLst>
                <a:latin typeface="Tahoma" pitchFamily="34" charset="0"/>
                <a:cs typeface="Arial" pitchFamily="34" charset="0"/>
              </a:rPr>
              <a:t>Horizontal Diversification</a:t>
            </a:r>
          </a:p>
        </p:txBody>
      </p:sp>
      <p:sp>
        <p:nvSpPr>
          <p:cNvPr id="35853" name="Oval 11"/>
          <p:cNvSpPr>
            <a:spLocks noChangeArrowheads="1"/>
          </p:cNvSpPr>
          <p:nvPr/>
        </p:nvSpPr>
        <p:spPr bwMode="auto">
          <a:xfrm>
            <a:off x="228600" y="990600"/>
            <a:ext cx="4114800" cy="1752600"/>
          </a:xfrm>
          <a:prstGeom prst="ellipse">
            <a:avLst/>
          </a:prstGeom>
          <a:noFill/>
          <a:ln w="12700">
            <a:solidFill>
              <a:srgbClr val="800000"/>
            </a:solidFill>
            <a:round/>
            <a:headEnd/>
            <a:tailEnd/>
          </a:ln>
        </p:spPr>
        <p:txBody>
          <a:bodyPr wrap="none" anchor="ctr"/>
          <a:lstStyle/>
          <a:p>
            <a:endParaRPr lang="ar-SA"/>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barn(inHorizontal)">
                                      <p:cBhvr>
                                        <p:cTn id="7" dur="500"/>
                                        <p:tgtEl>
                                          <p:spTgt spid="75778"/>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75779"/>
                                        </p:tgtEl>
                                        <p:attrNameLst>
                                          <p:attrName>style.visibility</p:attrName>
                                        </p:attrNameLst>
                                      </p:cBhvr>
                                      <p:to>
                                        <p:strVal val="visible"/>
                                      </p:to>
                                    </p:set>
                                    <p:animEffect transition="in" filter="barn(inHorizontal)">
                                      <p:cBhvr>
                                        <p:cTn id="11" dur="500"/>
                                        <p:tgtEl>
                                          <p:spTgt spid="75779"/>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75780"/>
                                        </p:tgtEl>
                                        <p:attrNameLst>
                                          <p:attrName>style.visibility</p:attrName>
                                        </p:attrNameLst>
                                      </p:cBhvr>
                                      <p:to>
                                        <p:strVal val="visible"/>
                                      </p:to>
                                    </p:set>
                                    <p:anim calcmode="lin" valueType="num">
                                      <p:cBhvr additive="base">
                                        <p:cTn id="16" dur="500" fill="hold"/>
                                        <p:tgtEl>
                                          <p:spTgt spid="75780"/>
                                        </p:tgtEl>
                                        <p:attrNameLst>
                                          <p:attrName>ppt_x</p:attrName>
                                        </p:attrNameLst>
                                      </p:cBhvr>
                                      <p:tavLst>
                                        <p:tav tm="0">
                                          <p:val>
                                            <p:strVal val="0-#ppt_w/2"/>
                                          </p:val>
                                        </p:tav>
                                        <p:tav tm="100000">
                                          <p:val>
                                            <p:strVal val="#ppt_x"/>
                                          </p:val>
                                        </p:tav>
                                      </p:tavLst>
                                    </p:anim>
                                    <p:anim calcmode="lin" valueType="num">
                                      <p:cBhvr additive="base">
                                        <p:cTn id="17" dur="500" fill="hold"/>
                                        <p:tgtEl>
                                          <p:spTgt spid="75780"/>
                                        </p:tgtEl>
                                        <p:attrNameLst>
                                          <p:attrName>ppt_y</p:attrName>
                                        </p:attrNameLst>
                                      </p:cBhvr>
                                      <p:tavLst>
                                        <p:tav tm="0">
                                          <p:val>
                                            <p:strVal val="#ppt_y"/>
                                          </p:val>
                                        </p:tav>
                                        <p:tav tm="100000">
                                          <p:val>
                                            <p:strVal val="#ppt_y"/>
                                          </p:val>
                                        </p:tav>
                                      </p:tavLst>
                                    </p:anim>
                                  </p:childTnLst>
                                </p:cTn>
                              </p:par>
                            </p:childTnLst>
                          </p:cTn>
                        </p:par>
                        <p:par>
                          <p:cTn id="18" fill="hold">
                            <p:stCondLst>
                              <p:cond delay="500"/>
                            </p:stCondLst>
                            <p:childTnLst>
                              <p:par>
                                <p:cTn id="19" presetID="2" presetClass="entr" presetSubtype="8" fill="hold" grpId="0" nodeType="afterEffect">
                                  <p:stCondLst>
                                    <p:cond delay="0"/>
                                  </p:stCondLst>
                                  <p:childTnLst>
                                    <p:set>
                                      <p:cBhvr>
                                        <p:cTn id="20" dur="1" fill="hold">
                                          <p:stCondLst>
                                            <p:cond delay="0"/>
                                          </p:stCondLst>
                                        </p:cTn>
                                        <p:tgtEl>
                                          <p:spTgt spid="75781">
                                            <p:txEl>
                                              <p:pRg st="0" end="0"/>
                                            </p:txEl>
                                          </p:spTgt>
                                        </p:tgtEl>
                                        <p:attrNameLst>
                                          <p:attrName>style.visibility</p:attrName>
                                        </p:attrNameLst>
                                      </p:cBhvr>
                                      <p:to>
                                        <p:strVal val="visible"/>
                                      </p:to>
                                    </p:set>
                                    <p:anim calcmode="lin" valueType="num">
                                      <p:cBhvr additive="base">
                                        <p:cTn id="21" dur="500" fill="hold"/>
                                        <p:tgtEl>
                                          <p:spTgt spid="75781">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75781">
                                            <p:txEl>
                                              <p:pRg st="0" end="0"/>
                                            </p:txEl>
                                          </p:spTgt>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2" presetClass="entr" presetSubtype="8" fill="hold" grpId="0" nodeType="afterEffect">
                                  <p:stCondLst>
                                    <p:cond delay="0"/>
                                  </p:stCondLst>
                                  <p:childTnLst>
                                    <p:set>
                                      <p:cBhvr>
                                        <p:cTn id="25" dur="1" fill="hold">
                                          <p:stCondLst>
                                            <p:cond delay="0"/>
                                          </p:stCondLst>
                                        </p:cTn>
                                        <p:tgtEl>
                                          <p:spTgt spid="75781">
                                            <p:txEl>
                                              <p:pRg st="2" end="2"/>
                                            </p:txEl>
                                          </p:spTgt>
                                        </p:tgtEl>
                                        <p:attrNameLst>
                                          <p:attrName>style.visibility</p:attrName>
                                        </p:attrNameLst>
                                      </p:cBhvr>
                                      <p:to>
                                        <p:strVal val="visible"/>
                                      </p:to>
                                    </p:set>
                                    <p:anim calcmode="lin" valueType="num">
                                      <p:cBhvr additive="base">
                                        <p:cTn id="26" dur="500" fill="hold"/>
                                        <p:tgtEl>
                                          <p:spTgt spid="75781">
                                            <p:txEl>
                                              <p:pRg st="2" end="2"/>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7578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nodePh="1">
                                  <p:stCondLst>
                                    <p:cond delay="0"/>
                                  </p:stCondLst>
                                  <p:endCondLst>
                                    <p:cond evt="begin" delay="0">
                                      <p:tn val="30"/>
                                    </p:cond>
                                  </p:endCondLst>
                                  <p:childTnLst>
                                    <p:set>
                                      <p:cBhvr>
                                        <p:cTn id="31" dur="1" fill="hold">
                                          <p:stCondLst>
                                            <p:cond delay="0"/>
                                          </p:stCondLst>
                                        </p:cTn>
                                        <p:tgtEl>
                                          <p:spTgt spid="75783">
                                            <p:txEl>
                                              <p:pRg st="0" end="0"/>
                                            </p:txEl>
                                          </p:spTgt>
                                        </p:tgtEl>
                                        <p:attrNameLst>
                                          <p:attrName>style.visibility</p:attrName>
                                        </p:attrNameLst>
                                      </p:cBhvr>
                                      <p:to>
                                        <p:strVal val="visible"/>
                                      </p:to>
                                    </p:set>
                                    <p:anim calcmode="lin" valueType="num">
                                      <p:cBhvr additive="base">
                                        <p:cTn id="32" dur="500" fill="hold"/>
                                        <p:tgtEl>
                                          <p:spTgt spid="75783">
                                            <p:txEl>
                                              <p:pRg st="0" end="0"/>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757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75784"/>
                                        </p:tgtEl>
                                        <p:attrNameLst>
                                          <p:attrName>style.visibility</p:attrName>
                                        </p:attrNameLst>
                                      </p:cBhvr>
                                      <p:to>
                                        <p:strVal val="visible"/>
                                      </p:to>
                                    </p:set>
                                    <p:anim calcmode="lin" valueType="num">
                                      <p:cBhvr additive="base">
                                        <p:cTn id="38" dur="500" fill="hold"/>
                                        <p:tgtEl>
                                          <p:spTgt spid="75784"/>
                                        </p:tgtEl>
                                        <p:attrNameLst>
                                          <p:attrName>ppt_x</p:attrName>
                                        </p:attrNameLst>
                                      </p:cBhvr>
                                      <p:tavLst>
                                        <p:tav tm="0">
                                          <p:val>
                                            <p:strVal val="0-#ppt_w/2"/>
                                          </p:val>
                                        </p:tav>
                                        <p:tav tm="100000">
                                          <p:val>
                                            <p:strVal val="#ppt_x"/>
                                          </p:val>
                                        </p:tav>
                                      </p:tavLst>
                                    </p:anim>
                                    <p:anim calcmode="lin" valueType="num">
                                      <p:cBhvr additive="base">
                                        <p:cTn id="39" dur="500" fill="hold"/>
                                        <p:tgtEl>
                                          <p:spTgt spid="75784"/>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 presetClass="entr" presetSubtype="8" fill="hold" grpId="0" nodeType="afterEffect">
                                  <p:stCondLst>
                                    <p:cond delay="0"/>
                                  </p:stCondLst>
                                  <p:childTnLst>
                                    <p:set>
                                      <p:cBhvr>
                                        <p:cTn id="42" dur="1" fill="hold">
                                          <p:stCondLst>
                                            <p:cond delay="0"/>
                                          </p:stCondLst>
                                        </p:cTn>
                                        <p:tgtEl>
                                          <p:spTgt spid="75785">
                                            <p:txEl>
                                              <p:pRg st="3" end="3"/>
                                            </p:txEl>
                                          </p:spTgt>
                                        </p:tgtEl>
                                        <p:attrNameLst>
                                          <p:attrName>style.visibility</p:attrName>
                                        </p:attrNameLst>
                                      </p:cBhvr>
                                      <p:to>
                                        <p:strVal val="visible"/>
                                      </p:to>
                                    </p:set>
                                    <p:anim calcmode="lin" valueType="num">
                                      <p:cBhvr additive="base">
                                        <p:cTn id="43" dur="500" fill="hold"/>
                                        <p:tgtEl>
                                          <p:spTgt spid="75785">
                                            <p:txEl>
                                              <p:pRg st="3" end="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5785">
                                            <p:txEl>
                                              <p:pRg st="3" end="3"/>
                                            </p:txEl>
                                          </p:spTgt>
                                        </p:tgtEl>
                                        <p:attrNameLst>
                                          <p:attrName>ppt_y</p:attrName>
                                        </p:attrNameLst>
                                      </p:cBhvr>
                                      <p:tavLst>
                                        <p:tav tm="0">
                                          <p:val>
                                            <p:strVal val="#ppt_y"/>
                                          </p:val>
                                        </p:tav>
                                        <p:tav tm="100000">
                                          <p:val>
                                            <p:strVal val="#ppt_y"/>
                                          </p:val>
                                        </p:tav>
                                      </p:tavLst>
                                    </p:anim>
                                  </p:childTnLst>
                                </p:cTn>
                              </p:par>
                            </p:childTnLst>
                          </p:cTn>
                        </p:par>
                        <p:par>
                          <p:cTn id="45" fill="hold">
                            <p:stCondLst>
                              <p:cond delay="1000"/>
                            </p:stCondLst>
                            <p:childTnLst>
                              <p:par>
                                <p:cTn id="46" presetID="2" presetClass="entr" presetSubtype="8" fill="hold" grpId="0" nodeType="afterEffect">
                                  <p:stCondLst>
                                    <p:cond delay="0"/>
                                  </p:stCondLst>
                                  <p:childTnLst>
                                    <p:set>
                                      <p:cBhvr>
                                        <p:cTn id="47" dur="1" fill="hold">
                                          <p:stCondLst>
                                            <p:cond delay="0"/>
                                          </p:stCondLst>
                                        </p:cTn>
                                        <p:tgtEl>
                                          <p:spTgt spid="75785">
                                            <p:txEl>
                                              <p:pRg st="5" end="5"/>
                                            </p:txEl>
                                          </p:spTgt>
                                        </p:tgtEl>
                                        <p:attrNameLst>
                                          <p:attrName>style.visibility</p:attrName>
                                        </p:attrNameLst>
                                      </p:cBhvr>
                                      <p:to>
                                        <p:strVal val="visible"/>
                                      </p:to>
                                    </p:set>
                                    <p:anim calcmode="lin" valueType="num">
                                      <p:cBhvr additive="base">
                                        <p:cTn id="48" dur="500" fill="hold"/>
                                        <p:tgtEl>
                                          <p:spTgt spid="75785">
                                            <p:txEl>
                                              <p:pRg st="5" end="5"/>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7578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75786">
                                            <p:txEl>
                                              <p:pRg st="0" end="0"/>
                                            </p:txEl>
                                          </p:spTgt>
                                        </p:tgtEl>
                                        <p:attrNameLst>
                                          <p:attrName>style.visibility</p:attrName>
                                        </p:attrNameLst>
                                      </p:cBhvr>
                                      <p:to>
                                        <p:strVal val="visible"/>
                                      </p:to>
                                    </p:set>
                                    <p:anim calcmode="lin" valueType="num">
                                      <p:cBhvr additive="base">
                                        <p:cTn id="54" dur="500" fill="hold"/>
                                        <p:tgtEl>
                                          <p:spTgt spid="75786">
                                            <p:txEl>
                                              <p:pRg st="0" end="0"/>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7578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nimBg="1"/>
      <p:bldP spid="75779" grpId="0" autoUpdateAnimBg="0"/>
      <p:bldP spid="75781" grpId="0" build="p" autoUpdateAnimBg="0" advAuto="0"/>
      <p:bldP spid="75783" grpId="0" build="p" autoUpdateAnimBg="0"/>
      <p:bldP spid="75785" grpId="0" build="p" autoUpdateAnimBg="0" advAuto="0"/>
      <p:bldP spid="75786"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7388" y="153988"/>
            <a:ext cx="7769225" cy="776287"/>
          </a:xfrm>
          <a:gradFill rotWithShape="0">
            <a:gsLst>
              <a:gs pos="0">
                <a:srgbClr val="DBCBC7"/>
              </a:gs>
              <a:gs pos="100000">
                <a:srgbClr val="E6DAD8"/>
              </a:gs>
            </a:gsLst>
            <a:path path="shape">
              <a:fillToRect l="50000" t="50000" r="50000" b="50000"/>
            </a:path>
          </a:gradFill>
          <a:ln w="12700" cap="flat">
            <a:solidFill>
              <a:srgbClr val="800000"/>
            </a:solidFill>
          </a:ln>
        </p:spPr>
        <p:txBody>
          <a:bodyPr lIns="92075" tIns="46038" rIns="92075" bIns="46038"/>
          <a:lstStyle/>
          <a:p>
            <a:pPr eaLnBrk="1" hangingPunct="1"/>
            <a:r>
              <a:rPr lang="en-US" smtClean="0">
                <a:solidFill>
                  <a:srgbClr val="800000"/>
                </a:solidFill>
                <a:cs typeface="Times New Roman" pitchFamily="18" charset="0"/>
              </a:rPr>
              <a:t>Strategies in Action</a:t>
            </a:r>
          </a:p>
        </p:txBody>
      </p:sp>
      <p:sp>
        <p:nvSpPr>
          <p:cNvPr id="77827" name="Rectangle 3"/>
          <p:cNvSpPr>
            <a:spLocks noGrp="1" noChangeArrowheads="1"/>
          </p:cNvSpPr>
          <p:nvPr>
            <p:ph idx="1"/>
          </p:nvPr>
        </p:nvSpPr>
        <p:spPr>
          <a:xfrm>
            <a:off x="534988" y="1525588"/>
            <a:ext cx="8074025" cy="4568825"/>
          </a:xfrm>
          <a:solidFill>
            <a:srgbClr val="DBCBC7"/>
          </a:solidFill>
          <a:ln w="12700" cap="flat">
            <a:solidFill>
              <a:srgbClr val="800000"/>
            </a:solidFill>
          </a:ln>
        </p:spPr>
        <p:txBody>
          <a:bodyPr lIns="92075" tIns="46038" rIns="92075" bIns="46038" rtlCol="1">
            <a:normAutofit/>
          </a:bodyPr>
          <a:lstStyle/>
          <a:p>
            <a:pPr algn="ctr" eaLnBrk="1" fontAlgn="auto" hangingPunct="1">
              <a:spcAft>
                <a:spcPts val="0"/>
              </a:spcAft>
              <a:buFont typeface="Wingdings" pitchFamily="2" charset="2"/>
              <a:buNone/>
              <a:defRPr/>
            </a:pPr>
            <a:r>
              <a:rPr lang="en-US" sz="2100" dirty="0" smtClean="0">
                <a:solidFill>
                  <a:srgbClr val="003366"/>
                </a:solidFill>
                <a:effectLst>
                  <a:outerShdw blurRad="38100" dist="38100" dir="2700000" algn="tl">
                    <a:srgbClr val="000000"/>
                  </a:outerShdw>
                </a:effectLst>
              </a:rPr>
              <a:t>Guidelines for Horizontal Diversification</a:t>
            </a:r>
          </a:p>
          <a:p>
            <a:pPr algn="ctr" eaLnBrk="1" fontAlgn="auto" hangingPunct="1">
              <a:spcAft>
                <a:spcPts val="0"/>
              </a:spcAft>
              <a:buFont typeface="Wingdings" pitchFamily="2" charset="2"/>
              <a:buNone/>
              <a:defRPr/>
            </a:pPr>
            <a:endParaRPr lang="en-US" sz="1900" dirty="0" smtClean="0">
              <a:solidFill>
                <a:srgbClr val="003366"/>
              </a:solidFill>
            </a:endParaRPr>
          </a:p>
          <a:p>
            <a:pPr lvl="1" algn="l" rtl="0" eaLnBrk="1" fontAlgn="auto" hangingPunct="1">
              <a:spcAft>
                <a:spcPts val="0"/>
              </a:spcAft>
              <a:buSzPct val="80000"/>
              <a:buFont typeface="Wingdings" pitchFamily="2" charset="2"/>
              <a:buChar char="ü"/>
              <a:defRPr/>
            </a:pPr>
            <a:r>
              <a:rPr lang="en-US" sz="2200" dirty="0" smtClean="0">
                <a:solidFill>
                  <a:srgbClr val="003366"/>
                </a:solidFill>
              </a:rPr>
              <a:t>Revenues from current products/services would increase significantly by adding the new unrelated products</a:t>
            </a:r>
          </a:p>
          <a:p>
            <a:pPr lvl="1" algn="l" rtl="0" eaLnBrk="1" fontAlgn="auto" hangingPunct="1">
              <a:spcAft>
                <a:spcPts val="0"/>
              </a:spcAft>
              <a:buSzPct val="80000"/>
              <a:buFont typeface="Wingdings" pitchFamily="2" charset="2"/>
              <a:buChar char="ü"/>
              <a:defRPr/>
            </a:pPr>
            <a:r>
              <a:rPr lang="en-US" sz="2200" dirty="0" smtClean="0">
                <a:solidFill>
                  <a:srgbClr val="003366"/>
                </a:solidFill>
              </a:rPr>
              <a:t>Highly competitive and/or no-growth industry w/low margins and returns</a:t>
            </a:r>
          </a:p>
          <a:p>
            <a:pPr lvl="1" algn="l" rtl="0" eaLnBrk="1" fontAlgn="auto" hangingPunct="1">
              <a:spcAft>
                <a:spcPts val="0"/>
              </a:spcAft>
              <a:buSzPct val="80000"/>
              <a:buFont typeface="Wingdings" pitchFamily="2" charset="2"/>
              <a:buChar char="ü"/>
              <a:defRPr/>
            </a:pPr>
            <a:r>
              <a:rPr lang="en-US" sz="2200" dirty="0" smtClean="0">
                <a:solidFill>
                  <a:srgbClr val="003366"/>
                </a:solidFill>
              </a:rPr>
              <a:t>Present distribution channels can be used to market new products to current customers</a:t>
            </a:r>
          </a:p>
          <a:p>
            <a:pPr lvl="1" algn="l" rtl="0" eaLnBrk="1" fontAlgn="auto" hangingPunct="1">
              <a:spcAft>
                <a:spcPts val="0"/>
              </a:spcAft>
              <a:buSzPct val="80000"/>
              <a:buFont typeface="Wingdings" pitchFamily="2" charset="2"/>
              <a:buChar char="ü"/>
              <a:defRPr/>
            </a:pPr>
            <a:r>
              <a:rPr lang="en-US" sz="2200" dirty="0" smtClean="0">
                <a:solidFill>
                  <a:srgbClr val="003366"/>
                </a:solidFill>
              </a:rPr>
              <a:t>New products have counter cyclical /repeating sales patterns compared to existing products</a:t>
            </a:r>
          </a:p>
        </p:txBody>
      </p:sp>
      <p:sp>
        <p:nvSpPr>
          <p:cNvPr id="29698" name="Slide Number Placeholder 5"/>
          <p:cNvSpPr>
            <a:spLocks noGrp="1"/>
          </p:cNvSpPr>
          <p:nvPr>
            <p:ph type="sldNum" sz="quarter" idx="12"/>
          </p:nvPr>
        </p:nvSpPr>
        <p:spPr/>
        <p:txBody>
          <a:bodyPr/>
          <a:lstStyle/>
          <a:p>
            <a:pPr>
              <a:defRPr/>
            </a:pPr>
            <a:fld id="{E8B0F520-802C-4861-9848-CCBC552431AD}" type="slidenum">
              <a:rPr lang="ar-SA"/>
              <a:pPr>
                <a:defRPr/>
              </a:pPr>
              <a:t>33</a:t>
            </a:fld>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7827">
                                            <p:txEl>
                                              <p:pRg st="2" end="2"/>
                                            </p:txEl>
                                          </p:spTgt>
                                        </p:tgtEl>
                                        <p:attrNameLst>
                                          <p:attrName>style.visibility</p:attrName>
                                        </p:attrNameLst>
                                      </p:cBhvr>
                                      <p:to>
                                        <p:strVal val="visible"/>
                                      </p:to>
                                    </p:set>
                                    <p:anim calcmode="lin" valueType="num">
                                      <p:cBhvr additive="base">
                                        <p:cTn id="13" dur="500" fill="hold"/>
                                        <p:tgtEl>
                                          <p:spTgt spid="7782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78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7827">
                                            <p:txEl>
                                              <p:pRg st="3" end="3"/>
                                            </p:txEl>
                                          </p:spTgt>
                                        </p:tgtEl>
                                        <p:attrNameLst>
                                          <p:attrName>style.visibility</p:attrName>
                                        </p:attrNameLst>
                                      </p:cBhvr>
                                      <p:to>
                                        <p:strVal val="visible"/>
                                      </p:to>
                                    </p:set>
                                    <p:anim calcmode="lin" valueType="num">
                                      <p:cBhvr additive="base">
                                        <p:cTn id="19" dur="500" fill="hold"/>
                                        <p:tgtEl>
                                          <p:spTgt spid="778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78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7827">
                                            <p:txEl>
                                              <p:pRg st="4" end="4"/>
                                            </p:txEl>
                                          </p:spTgt>
                                        </p:tgtEl>
                                        <p:attrNameLst>
                                          <p:attrName>style.visibility</p:attrName>
                                        </p:attrNameLst>
                                      </p:cBhvr>
                                      <p:to>
                                        <p:strVal val="visible"/>
                                      </p:to>
                                    </p:set>
                                    <p:anim calcmode="lin" valueType="num">
                                      <p:cBhvr additive="base">
                                        <p:cTn id="25" dur="500" fill="hold"/>
                                        <p:tgtEl>
                                          <p:spTgt spid="7782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78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7827">
                                            <p:txEl>
                                              <p:pRg st="5" end="5"/>
                                            </p:txEl>
                                          </p:spTgt>
                                        </p:tgtEl>
                                        <p:attrNameLst>
                                          <p:attrName>style.visibility</p:attrName>
                                        </p:attrNameLst>
                                      </p:cBhvr>
                                      <p:to>
                                        <p:strVal val="visible"/>
                                      </p:to>
                                    </p:set>
                                    <p:anim calcmode="lin" valueType="num">
                                      <p:cBhvr additive="base">
                                        <p:cTn id="31" dur="500" fill="hold"/>
                                        <p:tgtEl>
                                          <p:spTgt spid="7782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782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p:txBody>
          <a:bodyPr/>
          <a:lstStyle/>
          <a:p>
            <a:pPr>
              <a:defRPr/>
            </a:pPr>
            <a:fld id="{5493636F-FEB1-496A-B145-3DBC029AE757}" type="slidenum">
              <a:rPr lang="ar-SA"/>
              <a:pPr>
                <a:defRPr/>
              </a:pPr>
              <a:t>34</a:t>
            </a:fld>
            <a:endParaRPr lang="en-US"/>
          </a:p>
        </p:txBody>
      </p:sp>
      <p:sp>
        <p:nvSpPr>
          <p:cNvPr id="79874" name="Rectangle 2"/>
          <p:cNvSpPr>
            <a:spLocks noChangeArrowheads="1"/>
          </p:cNvSpPr>
          <p:nvPr/>
        </p:nvSpPr>
        <p:spPr bwMode="auto">
          <a:xfrm>
            <a:off x="914400" y="304800"/>
            <a:ext cx="7769225" cy="758825"/>
          </a:xfrm>
          <a:prstGeom prst="rect">
            <a:avLst/>
          </a:prstGeom>
          <a:gradFill rotWithShape="0">
            <a:gsLst>
              <a:gs pos="0">
                <a:srgbClr val="DBCBC7"/>
              </a:gs>
              <a:gs pos="100000">
                <a:srgbClr val="E6DAD8"/>
              </a:gs>
            </a:gsLst>
            <a:path path="shape">
              <a:fillToRect l="50000" t="50000" r="50000" b="50000"/>
            </a:path>
          </a:gradFill>
          <a:ln w="12700">
            <a:solidFill>
              <a:srgbClr val="800000"/>
            </a:solidFill>
            <a:miter lim="800000"/>
            <a:headEnd/>
            <a:tailEnd/>
          </a:ln>
        </p:spPr>
        <p:txBody>
          <a:bodyPr wrap="none" anchor="ctr"/>
          <a:lstStyle/>
          <a:p>
            <a:endParaRPr lang="ar-SA"/>
          </a:p>
        </p:txBody>
      </p:sp>
      <p:sp>
        <p:nvSpPr>
          <p:cNvPr id="79875" name="Rectangle 3"/>
          <p:cNvSpPr>
            <a:spLocks noChangeArrowheads="1"/>
          </p:cNvSpPr>
          <p:nvPr/>
        </p:nvSpPr>
        <p:spPr bwMode="auto">
          <a:xfrm>
            <a:off x="990600" y="304800"/>
            <a:ext cx="7578725" cy="776288"/>
          </a:xfrm>
          <a:prstGeom prst="rect">
            <a:avLst/>
          </a:prstGeom>
          <a:noFill/>
          <a:ln w="9525">
            <a:noFill/>
            <a:miter lim="800000"/>
            <a:headEnd/>
            <a:tailEnd/>
          </a:ln>
          <a:effectLst/>
        </p:spPr>
        <p:txBody>
          <a:bodyPr lIns="92075" tIns="46038" rIns="92075" bIns="46038" anchor="ctr"/>
          <a:lstStyle/>
          <a:p>
            <a:pPr algn="ctr" rtl="0">
              <a:defRPr/>
            </a:pPr>
            <a:r>
              <a:rPr lang="en-US" sz="4400" b="1">
                <a:solidFill>
                  <a:srgbClr val="800000"/>
                </a:solidFill>
                <a:effectLst>
                  <a:outerShdw blurRad="38100" dist="38100" dir="2700000" algn="tl">
                    <a:srgbClr val="C0C0C0"/>
                  </a:outerShdw>
                </a:effectLst>
                <a:latin typeface="Tahoma" pitchFamily="34" charset="0"/>
                <a:cs typeface="Arial" pitchFamily="34" charset="0"/>
              </a:rPr>
              <a:t>Strategies in Action</a:t>
            </a:r>
          </a:p>
        </p:txBody>
      </p:sp>
      <p:sp>
        <p:nvSpPr>
          <p:cNvPr id="79876" name="Rectangle 4"/>
          <p:cNvSpPr>
            <a:spLocks noChangeArrowheads="1"/>
          </p:cNvSpPr>
          <p:nvPr/>
        </p:nvSpPr>
        <p:spPr bwMode="auto">
          <a:xfrm>
            <a:off x="381000" y="1447800"/>
            <a:ext cx="2133600" cy="762000"/>
          </a:xfrm>
          <a:prstGeom prst="rect">
            <a:avLst/>
          </a:prstGeom>
          <a:noFill/>
          <a:ln w="9525">
            <a:noFill/>
            <a:miter lim="800000"/>
            <a:headEnd/>
            <a:tailEnd/>
          </a:ln>
        </p:spPr>
        <p:txBody>
          <a:bodyPr lIns="92075" tIns="46038" rIns="92075" bIns="46038" anchor="ctr" anchorCtr="1"/>
          <a:lstStyle/>
          <a:p>
            <a:pPr marL="342900" indent="-342900" algn="ctr" rtl="0"/>
            <a:endParaRPr lang="en-US" sz="2400">
              <a:latin typeface="Times New Roman" pitchFamily="18" charset="0"/>
            </a:endParaRPr>
          </a:p>
        </p:txBody>
      </p:sp>
      <p:pic>
        <p:nvPicPr>
          <p:cNvPr id="79877" name="Picture 5"/>
          <p:cNvPicPr>
            <a:picLocks noChangeArrowheads="1"/>
          </p:cNvPicPr>
          <p:nvPr/>
        </p:nvPicPr>
        <p:blipFill>
          <a:blip r:embed="rId4" cstate="print"/>
          <a:srcRect/>
          <a:stretch>
            <a:fillRect/>
          </a:stretch>
        </p:blipFill>
        <p:spPr bwMode="auto">
          <a:xfrm>
            <a:off x="722313" y="1230313"/>
            <a:ext cx="7800975" cy="4879975"/>
          </a:xfrm>
          <a:prstGeom prst="rect">
            <a:avLst/>
          </a:prstGeom>
          <a:noFill/>
          <a:ln w="9525">
            <a:noFill/>
            <a:miter lim="800000"/>
            <a:headEnd/>
            <a:tailEnd/>
          </a:ln>
        </p:spPr>
      </p:pic>
      <p:sp>
        <p:nvSpPr>
          <p:cNvPr id="79878" name="Rectangle 6"/>
          <p:cNvSpPr>
            <a:spLocks noChangeArrowheads="1"/>
          </p:cNvSpPr>
          <p:nvPr/>
        </p:nvSpPr>
        <p:spPr bwMode="auto">
          <a:xfrm>
            <a:off x="854075" y="1341438"/>
            <a:ext cx="7435850" cy="4556125"/>
          </a:xfrm>
          <a:prstGeom prst="rect">
            <a:avLst/>
          </a:prstGeom>
          <a:noFill/>
          <a:ln w="9525">
            <a:noFill/>
            <a:miter lim="800000"/>
            <a:headEnd/>
            <a:tailEnd/>
          </a:ln>
          <a:effectLst/>
        </p:spPr>
        <p:txBody>
          <a:bodyPr lIns="92075" tIns="46038" rIns="92075" bIns="46038" anchor="ctr" anchorCtr="1"/>
          <a:lstStyle/>
          <a:p>
            <a:pPr marL="342900" indent="-342900" algn="l" rtl="0">
              <a:defRPr/>
            </a:pPr>
            <a:r>
              <a:rPr lang="en-US" sz="2800" u="sng" dirty="0">
                <a:solidFill>
                  <a:srgbClr val="003366"/>
                </a:solidFill>
                <a:effectLst>
                  <a:outerShdw blurRad="38100" dist="38100" dir="2700000" algn="tl">
                    <a:srgbClr val="C0C0C0"/>
                  </a:outerShdw>
                </a:effectLst>
                <a:latin typeface="Tahoma" pitchFamily="34" charset="0"/>
                <a:cs typeface="Arial" pitchFamily="34" charset="0"/>
              </a:rPr>
              <a:t>Defensive Strategies</a:t>
            </a:r>
          </a:p>
          <a:p>
            <a:pPr marL="342900" indent="-342900" algn="l" rtl="0">
              <a:defRPr/>
            </a:pPr>
            <a:endParaRPr lang="en-US" sz="2800" u="sng" dirty="0">
              <a:solidFill>
                <a:srgbClr val="003366"/>
              </a:solidFill>
              <a:latin typeface="Tahoma" pitchFamily="34" charset="0"/>
              <a:cs typeface="Arial" pitchFamily="34" charset="0"/>
            </a:endParaRPr>
          </a:p>
          <a:p>
            <a:pPr marL="342900" indent="-342900" algn="l" rtl="0">
              <a:buSzPct val="80000"/>
              <a:buFontTx/>
              <a:buChar char="•"/>
              <a:defRPr/>
            </a:pPr>
            <a:r>
              <a:rPr lang="en-US" sz="2800" dirty="0">
                <a:solidFill>
                  <a:srgbClr val="003366"/>
                </a:solidFill>
                <a:latin typeface="Tahoma" pitchFamily="34" charset="0"/>
                <a:cs typeface="Arial" pitchFamily="34" charset="0"/>
              </a:rPr>
              <a:t>Joint venture</a:t>
            </a:r>
          </a:p>
          <a:p>
            <a:pPr marL="342900" indent="-342900" algn="l" rtl="0">
              <a:buSzPct val="80000"/>
              <a:buFontTx/>
              <a:buChar char="•"/>
              <a:defRPr/>
            </a:pPr>
            <a:r>
              <a:rPr lang="en-US" sz="2800" dirty="0">
                <a:solidFill>
                  <a:srgbClr val="003366"/>
                </a:solidFill>
                <a:latin typeface="Tahoma" pitchFamily="34" charset="0"/>
                <a:cs typeface="Arial" pitchFamily="34" charset="0"/>
              </a:rPr>
              <a:t>Retrenchment</a:t>
            </a:r>
          </a:p>
          <a:p>
            <a:pPr marL="342900" indent="-342900" algn="l" rtl="0">
              <a:buSzPct val="80000"/>
              <a:buFontTx/>
              <a:buChar char="•"/>
              <a:defRPr/>
            </a:pPr>
            <a:r>
              <a:rPr lang="en-US" sz="2800" dirty="0">
                <a:solidFill>
                  <a:srgbClr val="003366"/>
                </a:solidFill>
                <a:latin typeface="Tahoma" pitchFamily="34" charset="0"/>
                <a:cs typeface="Arial" pitchFamily="34" charset="0"/>
              </a:rPr>
              <a:t>Divestiture</a:t>
            </a:r>
          </a:p>
          <a:p>
            <a:pPr marL="342900" indent="-342900" algn="l" rtl="0">
              <a:buSzPct val="80000"/>
              <a:buFontTx/>
              <a:buChar char="•"/>
              <a:defRPr/>
            </a:pPr>
            <a:r>
              <a:rPr lang="en-US" sz="2800" dirty="0">
                <a:solidFill>
                  <a:srgbClr val="003366"/>
                </a:solidFill>
                <a:latin typeface="Tahoma" pitchFamily="34" charset="0"/>
                <a:cs typeface="Arial" pitchFamily="34" charset="0"/>
              </a:rPr>
              <a:t>Liquidation</a:t>
            </a:r>
          </a:p>
          <a:p>
            <a:pPr marL="342900" indent="-342900" algn="l" rtl="0">
              <a:buSzPct val="80000"/>
              <a:buFontTx/>
              <a:buChar char="•"/>
              <a:defRPr/>
            </a:pPr>
            <a:endParaRPr lang="en-US" sz="2800" dirty="0">
              <a:solidFill>
                <a:srgbClr val="003366"/>
              </a:solidFill>
              <a:latin typeface="Tahoma" pitchFamily="34" charset="0"/>
              <a:cs typeface="Arial" pitchFamily="34"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barn(inHorizontal)">
                                      <p:cBhvr>
                                        <p:cTn id="7" dur="500"/>
                                        <p:tgtEl>
                                          <p:spTgt spid="79874"/>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79875"/>
                                        </p:tgtEl>
                                        <p:attrNameLst>
                                          <p:attrName>style.visibility</p:attrName>
                                        </p:attrNameLst>
                                      </p:cBhvr>
                                      <p:to>
                                        <p:strVal val="visible"/>
                                      </p:to>
                                    </p:set>
                                    <p:animEffect transition="in" filter="barn(inHorizontal)">
                                      <p:cBhvr>
                                        <p:cTn id="11" dur="500"/>
                                        <p:tgtEl>
                                          <p:spTgt spid="7987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nodePh="1">
                                  <p:stCondLst>
                                    <p:cond delay="0"/>
                                  </p:stCondLst>
                                  <p:endCondLst>
                                    <p:cond evt="begin" delay="0">
                                      <p:tn val="14"/>
                                    </p:cond>
                                  </p:endCondLst>
                                  <p:childTnLst>
                                    <p:set>
                                      <p:cBhvr>
                                        <p:cTn id="15" dur="1" fill="hold">
                                          <p:stCondLst>
                                            <p:cond delay="0"/>
                                          </p:stCondLst>
                                        </p:cTn>
                                        <p:tgtEl>
                                          <p:spTgt spid="79876">
                                            <p:txEl>
                                              <p:pRg st="0" end="0"/>
                                            </p:txEl>
                                          </p:spTgt>
                                        </p:tgtEl>
                                        <p:attrNameLst>
                                          <p:attrName>style.visibility</p:attrName>
                                        </p:attrNameLst>
                                      </p:cBhvr>
                                      <p:to>
                                        <p:strVal val="visible"/>
                                      </p:to>
                                    </p:set>
                                    <p:anim calcmode="lin" valueType="num">
                                      <p:cBhvr additive="base">
                                        <p:cTn id="16" dur="500" fill="hold"/>
                                        <p:tgtEl>
                                          <p:spTgt spid="79876">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7987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79877"/>
                                        </p:tgtEl>
                                        <p:attrNameLst>
                                          <p:attrName>style.visibility</p:attrName>
                                        </p:attrNameLst>
                                      </p:cBhvr>
                                      <p:to>
                                        <p:strVal val="visible"/>
                                      </p:to>
                                    </p:set>
                                    <p:anim calcmode="lin" valueType="num">
                                      <p:cBhvr additive="base">
                                        <p:cTn id="22" dur="500" fill="hold"/>
                                        <p:tgtEl>
                                          <p:spTgt spid="79877"/>
                                        </p:tgtEl>
                                        <p:attrNameLst>
                                          <p:attrName>ppt_x</p:attrName>
                                        </p:attrNameLst>
                                      </p:cBhvr>
                                      <p:tavLst>
                                        <p:tav tm="0">
                                          <p:val>
                                            <p:strVal val="0-#ppt_w/2"/>
                                          </p:val>
                                        </p:tav>
                                        <p:tav tm="100000">
                                          <p:val>
                                            <p:strVal val="#ppt_x"/>
                                          </p:val>
                                        </p:tav>
                                      </p:tavLst>
                                    </p:anim>
                                    <p:anim calcmode="lin" valueType="num">
                                      <p:cBhvr additive="base">
                                        <p:cTn id="23" dur="500" fill="hold"/>
                                        <p:tgtEl>
                                          <p:spTgt spid="79877"/>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2" presetClass="entr" presetSubtype="8" fill="hold" grpId="0" nodeType="afterEffect">
                                  <p:stCondLst>
                                    <p:cond delay="0"/>
                                  </p:stCondLst>
                                  <p:childTnLst>
                                    <p:set>
                                      <p:cBhvr>
                                        <p:cTn id="26" dur="1" fill="hold">
                                          <p:stCondLst>
                                            <p:cond delay="0"/>
                                          </p:stCondLst>
                                        </p:cTn>
                                        <p:tgtEl>
                                          <p:spTgt spid="79878">
                                            <p:txEl>
                                              <p:pRg st="0" end="0"/>
                                            </p:txEl>
                                          </p:spTgt>
                                        </p:tgtEl>
                                        <p:attrNameLst>
                                          <p:attrName>style.visibility</p:attrName>
                                        </p:attrNameLst>
                                      </p:cBhvr>
                                      <p:to>
                                        <p:strVal val="visible"/>
                                      </p:to>
                                    </p:set>
                                    <p:anim calcmode="lin" valueType="num">
                                      <p:cBhvr additive="base">
                                        <p:cTn id="27" dur="500" fill="hold"/>
                                        <p:tgtEl>
                                          <p:spTgt spid="79878">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9878">
                                            <p:txEl>
                                              <p:pRg st="0" end="0"/>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2" presetClass="entr" presetSubtype="8" fill="hold" grpId="0" nodeType="afterEffect">
                                  <p:stCondLst>
                                    <p:cond delay="0"/>
                                  </p:stCondLst>
                                  <p:childTnLst>
                                    <p:set>
                                      <p:cBhvr>
                                        <p:cTn id="31" dur="1" fill="hold">
                                          <p:stCondLst>
                                            <p:cond delay="0"/>
                                          </p:stCondLst>
                                        </p:cTn>
                                        <p:tgtEl>
                                          <p:spTgt spid="79878">
                                            <p:txEl>
                                              <p:pRg st="2" end="2"/>
                                            </p:txEl>
                                          </p:spTgt>
                                        </p:tgtEl>
                                        <p:attrNameLst>
                                          <p:attrName>style.visibility</p:attrName>
                                        </p:attrNameLst>
                                      </p:cBhvr>
                                      <p:to>
                                        <p:strVal val="visible"/>
                                      </p:to>
                                    </p:set>
                                    <p:anim calcmode="lin" valueType="num">
                                      <p:cBhvr additive="base">
                                        <p:cTn id="32" dur="500" fill="hold"/>
                                        <p:tgtEl>
                                          <p:spTgt spid="79878">
                                            <p:txEl>
                                              <p:pRg st="2" end="2"/>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79878">
                                            <p:txEl>
                                              <p:pRg st="2" end="2"/>
                                            </p:txEl>
                                          </p:spTgt>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2" presetClass="entr" presetSubtype="8" fill="hold" grpId="0" nodeType="afterEffect">
                                  <p:stCondLst>
                                    <p:cond delay="0"/>
                                  </p:stCondLst>
                                  <p:childTnLst>
                                    <p:set>
                                      <p:cBhvr>
                                        <p:cTn id="36" dur="1" fill="hold">
                                          <p:stCondLst>
                                            <p:cond delay="0"/>
                                          </p:stCondLst>
                                        </p:cTn>
                                        <p:tgtEl>
                                          <p:spTgt spid="79878">
                                            <p:txEl>
                                              <p:pRg st="3" end="3"/>
                                            </p:txEl>
                                          </p:spTgt>
                                        </p:tgtEl>
                                        <p:attrNameLst>
                                          <p:attrName>style.visibility</p:attrName>
                                        </p:attrNameLst>
                                      </p:cBhvr>
                                      <p:to>
                                        <p:strVal val="visible"/>
                                      </p:to>
                                    </p:set>
                                    <p:anim calcmode="lin" valueType="num">
                                      <p:cBhvr additive="base">
                                        <p:cTn id="37" dur="500" fill="hold"/>
                                        <p:tgtEl>
                                          <p:spTgt spid="79878">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9878">
                                            <p:txEl>
                                              <p:pRg st="3" end="3"/>
                                            </p:txEl>
                                          </p:spTgt>
                                        </p:tgtEl>
                                        <p:attrNameLst>
                                          <p:attrName>ppt_y</p:attrName>
                                        </p:attrNameLst>
                                      </p:cBhvr>
                                      <p:tavLst>
                                        <p:tav tm="0">
                                          <p:val>
                                            <p:strVal val="#ppt_y"/>
                                          </p:val>
                                        </p:tav>
                                        <p:tav tm="100000">
                                          <p:val>
                                            <p:strVal val="#ppt_y"/>
                                          </p:val>
                                        </p:tav>
                                      </p:tavLst>
                                    </p:anim>
                                  </p:childTnLst>
                                </p:cTn>
                              </p:par>
                            </p:childTnLst>
                          </p:cTn>
                        </p:par>
                        <p:par>
                          <p:cTn id="39" fill="hold">
                            <p:stCondLst>
                              <p:cond delay="2000"/>
                            </p:stCondLst>
                            <p:childTnLst>
                              <p:par>
                                <p:cTn id="40" presetID="2" presetClass="entr" presetSubtype="8" fill="hold" grpId="0" nodeType="afterEffect">
                                  <p:stCondLst>
                                    <p:cond delay="0"/>
                                  </p:stCondLst>
                                  <p:childTnLst>
                                    <p:set>
                                      <p:cBhvr>
                                        <p:cTn id="41" dur="1" fill="hold">
                                          <p:stCondLst>
                                            <p:cond delay="0"/>
                                          </p:stCondLst>
                                        </p:cTn>
                                        <p:tgtEl>
                                          <p:spTgt spid="79878">
                                            <p:txEl>
                                              <p:pRg st="4" end="4"/>
                                            </p:txEl>
                                          </p:spTgt>
                                        </p:tgtEl>
                                        <p:attrNameLst>
                                          <p:attrName>style.visibility</p:attrName>
                                        </p:attrNameLst>
                                      </p:cBhvr>
                                      <p:to>
                                        <p:strVal val="visible"/>
                                      </p:to>
                                    </p:set>
                                    <p:anim calcmode="lin" valueType="num">
                                      <p:cBhvr additive="base">
                                        <p:cTn id="42" dur="500" fill="hold"/>
                                        <p:tgtEl>
                                          <p:spTgt spid="79878">
                                            <p:txEl>
                                              <p:pRg st="4" end="4"/>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79878">
                                            <p:txEl>
                                              <p:pRg st="4" end="4"/>
                                            </p:txEl>
                                          </p:spTgt>
                                        </p:tgtEl>
                                        <p:attrNameLst>
                                          <p:attrName>ppt_y</p:attrName>
                                        </p:attrNameLst>
                                      </p:cBhvr>
                                      <p:tavLst>
                                        <p:tav tm="0">
                                          <p:val>
                                            <p:strVal val="#ppt_y"/>
                                          </p:val>
                                        </p:tav>
                                        <p:tav tm="100000">
                                          <p:val>
                                            <p:strVal val="#ppt_y"/>
                                          </p:val>
                                        </p:tav>
                                      </p:tavLst>
                                    </p:anim>
                                  </p:childTnLst>
                                </p:cTn>
                              </p:par>
                            </p:childTnLst>
                          </p:cTn>
                        </p:par>
                        <p:par>
                          <p:cTn id="44" fill="hold">
                            <p:stCondLst>
                              <p:cond delay="2500"/>
                            </p:stCondLst>
                            <p:childTnLst>
                              <p:par>
                                <p:cTn id="45" presetID="2" presetClass="entr" presetSubtype="8" fill="hold" grpId="0" nodeType="afterEffect">
                                  <p:stCondLst>
                                    <p:cond delay="0"/>
                                  </p:stCondLst>
                                  <p:childTnLst>
                                    <p:set>
                                      <p:cBhvr>
                                        <p:cTn id="46" dur="1" fill="hold">
                                          <p:stCondLst>
                                            <p:cond delay="0"/>
                                          </p:stCondLst>
                                        </p:cTn>
                                        <p:tgtEl>
                                          <p:spTgt spid="79878">
                                            <p:txEl>
                                              <p:pRg st="5" end="5"/>
                                            </p:txEl>
                                          </p:spTgt>
                                        </p:tgtEl>
                                        <p:attrNameLst>
                                          <p:attrName>style.visibility</p:attrName>
                                        </p:attrNameLst>
                                      </p:cBhvr>
                                      <p:to>
                                        <p:strVal val="visible"/>
                                      </p:to>
                                    </p:set>
                                    <p:anim calcmode="lin" valueType="num">
                                      <p:cBhvr additive="base">
                                        <p:cTn id="47" dur="500" fill="hold"/>
                                        <p:tgtEl>
                                          <p:spTgt spid="79878">
                                            <p:txEl>
                                              <p:pRg st="5" end="5"/>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7987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nimBg="1"/>
      <p:bldP spid="79875" grpId="0" autoUpdateAnimBg="0"/>
      <p:bldP spid="79876" grpId="0" build="p" autoUpdateAnimBg="0"/>
      <p:bldP spid="79878" grpId="0" build="p" autoUpdateAnimBg="0" advAuto="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p:txBody>
          <a:bodyPr/>
          <a:lstStyle/>
          <a:p>
            <a:pPr>
              <a:defRPr/>
            </a:pPr>
            <a:fld id="{45288C54-3CA2-4720-8C97-5F1ACE19C3AB}" type="slidenum">
              <a:rPr lang="ar-SA"/>
              <a:pPr>
                <a:defRPr/>
              </a:pPr>
              <a:t>35</a:t>
            </a:fld>
            <a:endParaRPr lang="en-US"/>
          </a:p>
        </p:txBody>
      </p:sp>
      <p:sp>
        <p:nvSpPr>
          <p:cNvPr id="81922" name="Rectangle 2"/>
          <p:cNvSpPr>
            <a:spLocks noChangeArrowheads="1"/>
          </p:cNvSpPr>
          <p:nvPr/>
        </p:nvSpPr>
        <p:spPr bwMode="auto">
          <a:xfrm>
            <a:off x="839788" y="153988"/>
            <a:ext cx="7769225" cy="758825"/>
          </a:xfrm>
          <a:prstGeom prst="rect">
            <a:avLst/>
          </a:prstGeom>
          <a:gradFill rotWithShape="0">
            <a:gsLst>
              <a:gs pos="0">
                <a:srgbClr val="DBCBC7"/>
              </a:gs>
              <a:gs pos="100000">
                <a:srgbClr val="E6DAD8"/>
              </a:gs>
            </a:gsLst>
            <a:path path="shape">
              <a:fillToRect l="50000" t="50000" r="50000" b="50000"/>
            </a:path>
          </a:gradFill>
          <a:ln w="12700">
            <a:solidFill>
              <a:srgbClr val="800000"/>
            </a:solidFill>
            <a:miter lim="800000"/>
            <a:headEnd/>
            <a:tailEnd/>
          </a:ln>
        </p:spPr>
        <p:txBody>
          <a:bodyPr wrap="none" anchor="ctr"/>
          <a:lstStyle/>
          <a:p>
            <a:endParaRPr lang="ar-SA"/>
          </a:p>
        </p:txBody>
      </p:sp>
      <p:sp>
        <p:nvSpPr>
          <p:cNvPr id="81923" name="Rectangle 3"/>
          <p:cNvSpPr>
            <a:spLocks noChangeArrowheads="1"/>
          </p:cNvSpPr>
          <p:nvPr/>
        </p:nvSpPr>
        <p:spPr bwMode="auto">
          <a:xfrm>
            <a:off x="935038" y="203200"/>
            <a:ext cx="7578725" cy="660400"/>
          </a:xfrm>
          <a:prstGeom prst="rect">
            <a:avLst/>
          </a:prstGeom>
          <a:noFill/>
          <a:ln w="9525">
            <a:noFill/>
            <a:miter lim="800000"/>
            <a:headEnd/>
            <a:tailEnd/>
          </a:ln>
          <a:effectLst/>
        </p:spPr>
        <p:txBody>
          <a:bodyPr lIns="92075" tIns="46038" rIns="92075" bIns="46038" anchor="ctr"/>
          <a:lstStyle/>
          <a:p>
            <a:pPr algn="ctr" rtl="0">
              <a:defRPr/>
            </a:pPr>
            <a:r>
              <a:rPr lang="en-US" sz="4400" b="1">
                <a:solidFill>
                  <a:srgbClr val="800000"/>
                </a:solidFill>
                <a:effectLst>
                  <a:outerShdw blurRad="38100" dist="38100" dir="2700000" algn="tl">
                    <a:srgbClr val="C0C0C0"/>
                  </a:outerShdw>
                </a:effectLst>
                <a:latin typeface="Tahoma" pitchFamily="34" charset="0"/>
                <a:cs typeface="Arial" pitchFamily="34" charset="0"/>
              </a:rPr>
              <a:t>Strategies in Action</a:t>
            </a:r>
          </a:p>
        </p:txBody>
      </p:sp>
      <p:pic>
        <p:nvPicPr>
          <p:cNvPr id="81924" name="Picture 4"/>
          <p:cNvPicPr>
            <a:picLocks noChangeArrowheads="1"/>
          </p:cNvPicPr>
          <p:nvPr/>
        </p:nvPicPr>
        <p:blipFill>
          <a:blip r:embed="rId4" cstate="print"/>
          <a:srcRect/>
          <a:stretch>
            <a:fillRect/>
          </a:stretch>
        </p:blipFill>
        <p:spPr bwMode="auto">
          <a:xfrm>
            <a:off x="112713" y="2754313"/>
            <a:ext cx="3457575" cy="3736975"/>
          </a:xfrm>
          <a:prstGeom prst="rect">
            <a:avLst/>
          </a:prstGeom>
          <a:noFill/>
          <a:ln w="9525">
            <a:noFill/>
            <a:miter lim="800000"/>
            <a:headEnd/>
            <a:tailEnd/>
          </a:ln>
        </p:spPr>
      </p:pic>
      <p:sp>
        <p:nvSpPr>
          <p:cNvPr id="81925" name="Rectangle 5"/>
          <p:cNvSpPr>
            <a:spLocks noChangeArrowheads="1"/>
          </p:cNvSpPr>
          <p:nvPr/>
        </p:nvSpPr>
        <p:spPr bwMode="auto">
          <a:xfrm>
            <a:off x="244475" y="2865438"/>
            <a:ext cx="3092450" cy="3413125"/>
          </a:xfrm>
          <a:prstGeom prst="rect">
            <a:avLst/>
          </a:prstGeom>
          <a:noFill/>
          <a:ln w="9525">
            <a:noFill/>
            <a:miter lim="800000"/>
            <a:headEnd/>
            <a:tailEnd/>
          </a:ln>
          <a:effectLst/>
        </p:spPr>
        <p:txBody>
          <a:bodyPr lIns="92075" tIns="46038" rIns="92075" bIns="46038" anchor="ctr"/>
          <a:lstStyle/>
          <a:p>
            <a:pPr marL="342900" indent="-342900" algn="l" rtl="0">
              <a:defRPr/>
            </a:pPr>
            <a:r>
              <a:rPr lang="en-US" sz="3200" u="sng">
                <a:solidFill>
                  <a:srgbClr val="003366"/>
                </a:solidFill>
                <a:effectLst>
                  <a:outerShdw blurRad="38100" dist="38100" dir="2700000" algn="tl">
                    <a:srgbClr val="C0C0C0"/>
                  </a:outerShdw>
                </a:effectLst>
                <a:latin typeface="Tahoma" pitchFamily="34" charset="0"/>
                <a:cs typeface="Arial" pitchFamily="34" charset="0"/>
              </a:rPr>
              <a:t>Defined</a:t>
            </a:r>
          </a:p>
          <a:p>
            <a:pPr marL="342900" indent="-342900" algn="ctr" rtl="0">
              <a:defRPr/>
            </a:pPr>
            <a:endParaRPr lang="en-US" sz="2400">
              <a:solidFill>
                <a:srgbClr val="003366"/>
              </a:solidFill>
              <a:latin typeface="Tahoma" pitchFamily="34" charset="0"/>
              <a:cs typeface="Arial" pitchFamily="34" charset="0"/>
            </a:endParaRPr>
          </a:p>
          <a:p>
            <a:pPr marL="342900" indent="-342900" algn="l" rtl="0">
              <a:buSzPct val="80000"/>
              <a:buFontTx/>
              <a:buChar char="•"/>
              <a:defRPr/>
            </a:pPr>
            <a:r>
              <a:rPr lang="en-US" sz="2400">
                <a:solidFill>
                  <a:srgbClr val="003366"/>
                </a:solidFill>
                <a:latin typeface="Tahoma" pitchFamily="34" charset="0"/>
                <a:cs typeface="Arial" pitchFamily="34" charset="0"/>
              </a:rPr>
              <a:t>Two or more sponsoring firms forming a separate organization for cooperative purposes</a:t>
            </a:r>
            <a:r>
              <a:rPr lang="en-US" sz="2800">
                <a:solidFill>
                  <a:srgbClr val="003366"/>
                </a:solidFill>
                <a:latin typeface="Tahoma" pitchFamily="34" charset="0"/>
                <a:cs typeface="Arial" pitchFamily="34" charset="0"/>
              </a:rPr>
              <a:t> </a:t>
            </a:r>
          </a:p>
        </p:txBody>
      </p:sp>
      <p:sp>
        <p:nvSpPr>
          <p:cNvPr id="38920" name="Line 6"/>
          <p:cNvSpPr>
            <a:spLocks noChangeShapeType="1"/>
          </p:cNvSpPr>
          <p:nvPr/>
        </p:nvSpPr>
        <p:spPr bwMode="auto">
          <a:xfrm>
            <a:off x="3432175" y="3962400"/>
            <a:ext cx="1292225" cy="0"/>
          </a:xfrm>
          <a:prstGeom prst="line">
            <a:avLst/>
          </a:prstGeom>
          <a:noFill/>
          <a:ln w="57150" cmpd="tri">
            <a:solidFill>
              <a:srgbClr val="993300"/>
            </a:solidFill>
            <a:prstDash val="dash"/>
            <a:round/>
            <a:headEnd type="none" w="sm" len="sm"/>
            <a:tailEnd type="stealth" w="med" len="med"/>
          </a:ln>
        </p:spPr>
        <p:txBody>
          <a:bodyPr/>
          <a:lstStyle/>
          <a:p>
            <a:endParaRPr lang="en-US"/>
          </a:p>
        </p:txBody>
      </p:sp>
      <p:sp>
        <p:nvSpPr>
          <p:cNvPr id="81927" name="Rectangle 7"/>
          <p:cNvSpPr>
            <a:spLocks noChangeArrowheads="1"/>
          </p:cNvSpPr>
          <p:nvPr/>
        </p:nvSpPr>
        <p:spPr bwMode="auto">
          <a:xfrm>
            <a:off x="381000" y="1447800"/>
            <a:ext cx="2133600" cy="762000"/>
          </a:xfrm>
          <a:prstGeom prst="rect">
            <a:avLst/>
          </a:prstGeom>
          <a:noFill/>
          <a:ln w="9525">
            <a:noFill/>
            <a:miter lim="800000"/>
            <a:headEnd/>
            <a:tailEnd/>
          </a:ln>
        </p:spPr>
        <p:txBody>
          <a:bodyPr lIns="92075" tIns="46038" rIns="92075" bIns="46038" anchor="ctr" anchorCtr="1"/>
          <a:lstStyle/>
          <a:p>
            <a:pPr marL="342900" indent="-342900" algn="ctr" rtl="0"/>
            <a:endParaRPr lang="en-US" sz="2400">
              <a:latin typeface="Times New Roman" pitchFamily="18" charset="0"/>
            </a:endParaRPr>
          </a:p>
        </p:txBody>
      </p:sp>
      <p:pic>
        <p:nvPicPr>
          <p:cNvPr id="81928" name="Picture 8"/>
          <p:cNvPicPr>
            <a:picLocks noChangeArrowheads="1"/>
          </p:cNvPicPr>
          <p:nvPr/>
        </p:nvPicPr>
        <p:blipFill>
          <a:blip r:embed="rId5" cstate="print"/>
          <a:srcRect/>
          <a:stretch>
            <a:fillRect/>
          </a:stretch>
        </p:blipFill>
        <p:spPr bwMode="auto">
          <a:xfrm>
            <a:off x="4684713" y="1077913"/>
            <a:ext cx="4143375" cy="5489575"/>
          </a:xfrm>
          <a:prstGeom prst="rect">
            <a:avLst/>
          </a:prstGeom>
          <a:noFill/>
          <a:ln w="9525">
            <a:noFill/>
            <a:miter lim="800000"/>
            <a:headEnd/>
            <a:tailEnd/>
          </a:ln>
        </p:spPr>
      </p:pic>
      <p:sp>
        <p:nvSpPr>
          <p:cNvPr id="81929" name="Rectangle 9"/>
          <p:cNvSpPr>
            <a:spLocks noChangeArrowheads="1"/>
          </p:cNvSpPr>
          <p:nvPr/>
        </p:nvSpPr>
        <p:spPr bwMode="auto">
          <a:xfrm>
            <a:off x="4816475" y="1189038"/>
            <a:ext cx="3778250" cy="5165725"/>
          </a:xfrm>
          <a:prstGeom prst="rect">
            <a:avLst/>
          </a:prstGeom>
          <a:noFill/>
          <a:ln w="9525">
            <a:noFill/>
            <a:miter lim="800000"/>
            <a:headEnd/>
            <a:tailEnd/>
          </a:ln>
          <a:effectLst/>
        </p:spPr>
        <p:txBody>
          <a:bodyPr lIns="92075" tIns="46038" rIns="92075" bIns="46038" anchor="ctr" anchorCtr="1"/>
          <a:lstStyle/>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l" rtl="0">
              <a:defRPr/>
            </a:pPr>
            <a:r>
              <a:rPr lang="en-US" sz="2800" u="sng" dirty="0">
                <a:solidFill>
                  <a:srgbClr val="003366"/>
                </a:solidFill>
                <a:effectLst>
                  <a:outerShdw blurRad="38100" dist="38100" dir="2700000" algn="tl">
                    <a:srgbClr val="C0C0C0"/>
                  </a:outerShdw>
                </a:effectLst>
                <a:latin typeface="Tahoma" pitchFamily="34" charset="0"/>
                <a:cs typeface="Arial" pitchFamily="34" charset="0"/>
              </a:rPr>
              <a:t>Example</a:t>
            </a:r>
          </a:p>
          <a:p>
            <a:pPr marL="457200" indent="-457200" algn="ctr" rtl="0">
              <a:defRPr/>
            </a:pPr>
            <a:endParaRPr lang="en-US" sz="28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l" rtl="0">
              <a:buSzPct val="80000"/>
              <a:buFontTx/>
              <a:buChar char="•"/>
              <a:defRPr/>
            </a:pPr>
            <a:r>
              <a:rPr lang="en-US" sz="2400" dirty="0">
                <a:solidFill>
                  <a:srgbClr val="003366"/>
                </a:solidFill>
                <a:latin typeface="Tahoma" pitchFamily="34" charset="0"/>
                <a:cs typeface="Arial" pitchFamily="34" charset="0"/>
              </a:rPr>
              <a:t>Lucent Technologies and Philips Electronic NV formed Philips Consumer Communications to make and sell telephones.</a:t>
            </a:r>
          </a:p>
        </p:txBody>
      </p:sp>
      <p:sp>
        <p:nvSpPr>
          <p:cNvPr id="81930" name="Rectangle 10"/>
          <p:cNvSpPr>
            <a:spLocks noChangeArrowheads="1"/>
          </p:cNvSpPr>
          <p:nvPr/>
        </p:nvSpPr>
        <p:spPr bwMode="auto">
          <a:xfrm>
            <a:off x="533400" y="1066800"/>
            <a:ext cx="3429000" cy="1295400"/>
          </a:xfrm>
          <a:prstGeom prst="rect">
            <a:avLst/>
          </a:prstGeom>
          <a:noFill/>
          <a:ln w="9525">
            <a:noFill/>
            <a:miter lim="800000"/>
            <a:headEnd/>
            <a:tailEnd/>
          </a:ln>
          <a:effectLst/>
        </p:spPr>
        <p:txBody>
          <a:bodyPr lIns="92075" tIns="46038" rIns="92075" bIns="46038" anchor="ctr"/>
          <a:lstStyle/>
          <a:p>
            <a:pPr marL="342900" indent="-342900" algn="ctr" rtl="0">
              <a:defRPr/>
            </a:pPr>
            <a:r>
              <a:rPr lang="en-US" sz="3600" u="sng">
                <a:solidFill>
                  <a:srgbClr val="990000"/>
                </a:solidFill>
                <a:effectLst>
                  <a:outerShdw blurRad="38100" dist="38100" dir="2700000" algn="tl">
                    <a:srgbClr val="C0C0C0"/>
                  </a:outerShdw>
                </a:effectLst>
                <a:latin typeface="Tahoma" pitchFamily="34" charset="0"/>
                <a:cs typeface="Arial" pitchFamily="34" charset="0"/>
              </a:rPr>
              <a:t>Joint Venture</a:t>
            </a:r>
          </a:p>
        </p:txBody>
      </p:sp>
      <p:sp>
        <p:nvSpPr>
          <p:cNvPr id="38925" name="Oval 11"/>
          <p:cNvSpPr>
            <a:spLocks noChangeArrowheads="1"/>
          </p:cNvSpPr>
          <p:nvPr/>
        </p:nvSpPr>
        <p:spPr bwMode="auto">
          <a:xfrm>
            <a:off x="228600" y="990600"/>
            <a:ext cx="4114800" cy="1752600"/>
          </a:xfrm>
          <a:prstGeom prst="ellipse">
            <a:avLst/>
          </a:prstGeom>
          <a:noFill/>
          <a:ln w="12700">
            <a:solidFill>
              <a:srgbClr val="800000"/>
            </a:solidFill>
            <a:round/>
            <a:headEnd/>
            <a:tailEnd/>
          </a:ln>
        </p:spPr>
        <p:txBody>
          <a:bodyPr wrap="none" anchor="ctr"/>
          <a:lstStyle/>
          <a:p>
            <a:endParaRPr lang="ar-SA"/>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81922"/>
                                        </p:tgtEl>
                                        <p:attrNameLst>
                                          <p:attrName>style.visibility</p:attrName>
                                        </p:attrNameLst>
                                      </p:cBhvr>
                                      <p:to>
                                        <p:strVal val="visible"/>
                                      </p:to>
                                    </p:set>
                                    <p:animEffect transition="in" filter="barn(inHorizontal)">
                                      <p:cBhvr>
                                        <p:cTn id="7" dur="500"/>
                                        <p:tgtEl>
                                          <p:spTgt spid="81922"/>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81923"/>
                                        </p:tgtEl>
                                        <p:attrNameLst>
                                          <p:attrName>style.visibility</p:attrName>
                                        </p:attrNameLst>
                                      </p:cBhvr>
                                      <p:to>
                                        <p:strVal val="visible"/>
                                      </p:to>
                                    </p:set>
                                    <p:animEffect transition="in" filter="barn(inHorizontal)">
                                      <p:cBhvr>
                                        <p:cTn id="11" dur="500"/>
                                        <p:tgtEl>
                                          <p:spTgt spid="819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81924"/>
                                        </p:tgtEl>
                                        <p:attrNameLst>
                                          <p:attrName>style.visibility</p:attrName>
                                        </p:attrNameLst>
                                      </p:cBhvr>
                                      <p:to>
                                        <p:strVal val="visible"/>
                                      </p:to>
                                    </p:set>
                                    <p:anim calcmode="lin" valueType="num">
                                      <p:cBhvr additive="base">
                                        <p:cTn id="16" dur="500" fill="hold"/>
                                        <p:tgtEl>
                                          <p:spTgt spid="81924"/>
                                        </p:tgtEl>
                                        <p:attrNameLst>
                                          <p:attrName>ppt_x</p:attrName>
                                        </p:attrNameLst>
                                      </p:cBhvr>
                                      <p:tavLst>
                                        <p:tav tm="0">
                                          <p:val>
                                            <p:strVal val="0-#ppt_w/2"/>
                                          </p:val>
                                        </p:tav>
                                        <p:tav tm="100000">
                                          <p:val>
                                            <p:strVal val="#ppt_x"/>
                                          </p:val>
                                        </p:tav>
                                      </p:tavLst>
                                    </p:anim>
                                    <p:anim calcmode="lin" valueType="num">
                                      <p:cBhvr additive="base">
                                        <p:cTn id="17" dur="500" fill="hold"/>
                                        <p:tgtEl>
                                          <p:spTgt spid="81924"/>
                                        </p:tgtEl>
                                        <p:attrNameLst>
                                          <p:attrName>ppt_y</p:attrName>
                                        </p:attrNameLst>
                                      </p:cBhvr>
                                      <p:tavLst>
                                        <p:tav tm="0">
                                          <p:val>
                                            <p:strVal val="#ppt_y"/>
                                          </p:val>
                                        </p:tav>
                                        <p:tav tm="100000">
                                          <p:val>
                                            <p:strVal val="#ppt_y"/>
                                          </p:val>
                                        </p:tav>
                                      </p:tavLst>
                                    </p:anim>
                                  </p:childTnLst>
                                </p:cTn>
                              </p:par>
                            </p:childTnLst>
                          </p:cTn>
                        </p:par>
                        <p:par>
                          <p:cTn id="18" fill="hold">
                            <p:stCondLst>
                              <p:cond delay="500"/>
                            </p:stCondLst>
                            <p:childTnLst>
                              <p:par>
                                <p:cTn id="19" presetID="2" presetClass="entr" presetSubtype="8" fill="hold" grpId="0" nodeType="afterEffect">
                                  <p:stCondLst>
                                    <p:cond delay="0"/>
                                  </p:stCondLst>
                                  <p:childTnLst>
                                    <p:set>
                                      <p:cBhvr>
                                        <p:cTn id="20" dur="1" fill="hold">
                                          <p:stCondLst>
                                            <p:cond delay="0"/>
                                          </p:stCondLst>
                                        </p:cTn>
                                        <p:tgtEl>
                                          <p:spTgt spid="81925">
                                            <p:txEl>
                                              <p:pRg st="0" end="0"/>
                                            </p:txEl>
                                          </p:spTgt>
                                        </p:tgtEl>
                                        <p:attrNameLst>
                                          <p:attrName>style.visibility</p:attrName>
                                        </p:attrNameLst>
                                      </p:cBhvr>
                                      <p:to>
                                        <p:strVal val="visible"/>
                                      </p:to>
                                    </p:set>
                                    <p:anim calcmode="lin" valueType="num">
                                      <p:cBhvr additive="base">
                                        <p:cTn id="21" dur="500" fill="hold"/>
                                        <p:tgtEl>
                                          <p:spTgt spid="81925">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81925">
                                            <p:txEl>
                                              <p:pRg st="0" end="0"/>
                                            </p:txEl>
                                          </p:spTgt>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2" presetClass="entr" presetSubtype="8" fill="hold" grpId="0" nodeType="afterEffect">
                                  <p:stCondLst>
                                    <p:cond delay="0"/>
                                  </p:stCondLst>
                                  <p:childTnLst>
                                    <p:set>
                                      <p:cBhvr>
                                        <p:cTn id="25" dur="1" fill="hold">
                                          <p:stCondLst>
                                            <p:cond delay="0"/>
                                          </p:stCondLst>
                                        </p:cTn>
                                        <p:tgtEl>
                                          <p:spTgt spid="81925">
                                            <p:txEl>
                                              <p:pRg st="2" end="2"/>
                                            </p:txEl>
                                          </p:spTgt>
                                        </p:tgtEl>
                                        <p:attrNameLst>
                                          <p:attrName>style.visibility</p:attrName>
                                        </p:attrNameLst>
                                      </p:cBhvr>
                                      <p:to>
                                        <p:strVal val="visible"/>
                                      </p:to>
                                    </p:set>
                                    <p:anim calcmode="lin" valueType="num">
                                      <p:cBhvr additive="base">
                                        <p:cTn id="26" dur="500" fill="hold"/>
                                        <p:tgtEl>
                                          <p:spTgt spid="81925">
                                            <p:txEl>
                                              <p:pRg st="2" end="2"/>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8192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nodePh="1">
                                  <p:stCondLst>
                                    <p:cond delay="0"/>
                                  </p:stCondLst>
                                  <p:endCondLst>
                                    <p:cond evt="begin" delay="0">
                                      <p:tn val="30"/>
                                    </p:cond>
                                  </p:endCondLst>
                                  <p:childTnLst>
                                    <p:set>
                                      <p:cBhvr>
                                        <p:cTn id="31" dur="1" fill="hold">
                                          <p:stCondLst>
                                            <p:cond delay="0"/>
                                          </p:stCondLst>
                                        </p:cTn>
                                        <p:tgtEl>
                                          <p:spTgt spid="81927">
                                            <p:txEl>
                                              <p:pRg st="0" end="0"/>
                                            </p:txEl>
                                          </p:spTgt>
                                        </p:tgtEl>
                                        <p:attrNameLst>
                                          <p:attrName>style.visibility</p:attrName>
                                        </p:attrNameLst>
                                      </p:cBhvr>
                                      <p:to>
                                        <p:strVal val="visible"/>
                                      </p:to>
                                    </p:set>
                                    <p:anim calcmode="lin" valueType="num">
                                      <p:cBhvr additive="base">
                                        <p:cTn id="32" dur="500" fill="hold"/>
                                        <p:tgtEl>
                                          <p:spTgt spid="81927">
                                            <p:txEl>
                                              <p:pRg st="0" end="0"/>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819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81928"/>
                                        </p:tgtEl>
                                        <p:attrNameLst>
                                          <p:attrName>style.visibility</p:attrName>
                                        </p:attrNameLst>
                                      </p:cBhvr>
                                      <p:to>
                                        <p:strVal val="visible"/>
                                      </p:to>
                                    </p:set>
                                    <p:anim calcmode="lin" valueType="num">
                                      <p:cBhvr additive="base">
                                        <p:cTn id="38" dur="500" fill="hold"/>
                                        <p:tgtEl>
                                          <p:spTgt spid="81928"/>
                                        </p:tgtEl>
                                        <p:attrNameLst>
                                          <p:attrName>ppt_x</p:attrName>
                                        </p:attrNameLst>
                                      </p:cBhvr>
                                      <p:tavLst>
                                        <p:tav tm="0">
                                          <p:val>
                                            <p:strVal val="0-#ppt_w/2"/>
                                          </p:val>
                                        </p:tav>
                                        <p:tav tm="100000">
                                          <p:val>
                                            <p:strVal val="#ppt_x"/>
                                          </p:val>
                                        </p:tav>
                                      </p:tavLst>
                                    </p:anim>
                                    <p:anim calcmode="lin" valueType="num">
                                      <p:cBhvr additive="base">
                                        <p:cTn id="39" dur="500" fill="hold"/>
                                        <p:tgtEl>
                                          <p:spTgt spid="81928"/>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 presetClass="entr" presetSubtype="8" fill="hold" grpId="0" nodeType="afterEffect">
                                  <p:stCondLst>
                                    <p:cond delay="0"/>
                                  </p:stCondLst>
                                  <p:childTnLst>
                                    <p:set>
                                      <p:cBhvr>
                                        <p:cTn id="42" dur="1" fill="hold">
                                          <p:stCondLst>
                                            <p:cond delay="0"/>
                                          </p:stCondLst>
                                        </p:cTn>
                                        <p:tgtEl>
                                          <p:spTgt spid="81929">
                                            <p:txEl>
                                              <p:pRg st="3" end="3"/>
                                            </p:txEl>
                                          </p:spTgt>
                                        </p:tgtEl>
                                        <p:attrNameLst>
                                          <p:attrName>style.visibility</p:attrName>
                                        </p:attrNameLst>
                                      </p:cBhvr>
                                      <p:to>
                                        <p:strVal val="visible"/>
                                      </p:to>
                                    </p:set>
                                    <p:anim calcmode="lin" valueType="num">
                                      <p:cBhvr additive="base">
                                        <p:cTn id="43" dur="500" fill="hold"/>
                                        <p:tgtEl>
                                          <p:spTgt spid="81929">
                                            <p:txEl>
                                              <p:pRg st="3" end="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1929">
                                            <p:txEl>
                                              <p:pRg st="3" end="3"/>
                                            </p:txEl>
                                          </p:spTgt>
                                        </p:tgtEl>
                                        <p:attrNameLst>
                                          <p:attrName>ppt_y</p:attrName>
                                        </p:attrNameLst>
                                      </p:cBhvr>
                                      <p:tavLst>
                                        <p:tav tm="0">
                                          <p:val>
                                            <p:strVal val="#ppt_y"/>
                                          </p:val>
                                        </p:tav>
                                        <p:tav tm="100000">
                                          <p:val>
                                            <p:strVal val="#ppt_y"/>
                                          </p:val>
                                        </p:tav>
                                      </p:tavLst>
                                    </p:anim>
                                  </p:childTnLst>
                                </p:cTn>
                              </p:par>
                            </p:childTnLst>
                          </p:cTn>
                        </p:par>
                        <p:par>
                          <p:cTn id="45" fill="hold">
                            <p:stCondLst>
                              <p:cond delay="1000"/>
                            </p:stCondLst>
                            <p:childTnLst>
                              <p:par>
                                <p:cTn id="46" presetID="2" presetClass="entr" presetSubtype="8" fill="hold" grpId="0" nodeType="afterEffect">
                                  <p:stCondLst>
                                    <p:cond delay="0"/>
                                  </p:stCondLst>
                                  <p:childTnLst>
                                    <p:set>
                                      <p:cBhvr>
                                        <p:cTn id="47" dur="1" fill="hold">
                                          <p:stCondLst>
                                            <p:cond delay="0"/>
                                          </p:stCondLst>
                                        </p:cTn>
                                        <p:tgtEl>
                                          <p:spTgt spid="81929">
                                            <p:txEl>
                                              <p:pRg st="5" end="5"/>
                                            </p:txEl>
                                          </p:spTgt>
                                        </p:tgtEl>
                                        <p:attrNameLst>
                                          <p:attrName>style.visibility</p:attrName>
                                        </p:attrNameLst>
                                      </p:cBhvr>
                                      <p:to>
                                        <p:strVal val="visible"/>
                                      </p:to>
                                    </p:set>
                                    <p:anim calcmode="lin" valueType="num">
                                      <p:cBhvr additive="base">
                                        <p:cTn id="48" dur="500" fill="hold"/>
                                        <p:tgtEl>
                                          <p:spTgt spid="81929">
                                            <p:txEl>
                                              <p:pRg st="5" end="5"/>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8192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81930">
                                            <p:txEl>
                                              <p:pRg st="0" end="0"/>
                                            </p:txEl>
                                          </p:spTgt>
                                        </p:tgtEl>
                                        <p:attrNameLst>
                                          <p:attrName>style.visibility</p:attrName>
                                        </p:attrNameLst>
                                      </p:cBhvr>
                                      <p:to>
                                        <p:strVal val="visible"/>
                                      </p:to>
                                    </p:set>
                                    <p:anim calcmode="lin" valueType="num">
                                      <p:cBhvr additive="base">
                                        <p:cTn id="54" dur="500" fill="hold"/>
                                        <p:tgtEl>
                                          <p:spTgt spid="81930">
                                            <p:txEl>
                                              <p:pRg st="0" end="0"/>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8193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nimBg="1"/>
      <p:bldP spid="81923" grpId="0" autoUpdateAnimBg="0"/>
      <p:bldP spid="81925" grpId="0" build="p" autoUpdateAnimBg="0" advAuto="0"/>
      <p:bldP spid="81927" grpId="0" build="p" autoUpdateAnimBg="0"/>
      <p:bldP spid="81929" grpId="0" build="p" autoUpdateAnimBg="0" advAuto="0"/>
      <p:bldP spid="81930"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7388" y="153988"/>
            <a:ext cx="7769225" cy="776287"/>
          </a:xfrm>
          <a:gradFill rotWithShape="0">
            <a:gsLst>
              <a:gs pos="0">
                <a:srgbClr val="DBCBC7"/>
              </a:gs>
              <a:gs pos="100000">
                <a:srgbClr val="E6DAD8"/>
              </a:gs>
            </a:gsLst>
            <a:path path="shape">
              <a:fillToRect l="50000" t="50000" r="50000" b="50000"/>
            </a:path>
          </a:gradFill>
          <a:ln w="12700" cap="flat">
            <a:solidFill>
              <a:srgbClr val="800000"/>
            </a:solidFill>
          </a:ln>
        </p:spPr>
        <p:txBody>
          <a:bodyPr lIns="92075" tIns="46038" rIns="92075" bIns="46038"/>
          <a:lstStyle/>
          <a:p>
            <a:pPr eaLnBrk="1" hangingPunct="1"/>
            <a:r>
              <a:rPr lang="en-US" smtClean="0">
                <a:solidFill>
                  <a:srgbClr val="800000"/>
                </a:solidFill>
                <a:cs typeface="Times New Roman" pitchFamily="18" charset="0"/>
              </a:rPr>
              <a:t>Strategies in Action</a:t>
            </a:r>
          </a:p>
        </p:txBody>
      </p:sp>
      <p:sp>
        <p:nvSpPr>
          <p:cNvPr id="83971" name="Rectangle 3"/>
          <p:cNvSpPr>
            <a:spLocks noGrp="1" noChangeArrowheads="1"/>
          </p:cNvSpPr>
          <p:nvPr>
            <p:ph idx="1"/>
          </p:nvPr>
        </p:nvSpPr>
        <p:spPr>
          <a:xfrm>
            <a:off x="534988" y="1525588"/>
            <a:ext cx="8150225" cy="4873625"/>
          </a:xfrm>
          <a:solidFill>
            <a:srgbClr val="DBCBC7"/>
          </a:solidFill>
          <a:ln w="12700" cap="flat">
            <a:solidFill>
              <a:srgbClr val="800000"/>
            </a:solidFill>
          </a:ln>
        </p:spPr>
        <p:txBody>
          <a:bodyPr lIns="92075" tIns="46038" rIns="92075" bIns="46038" rtlCol="1">
            <a:normAutofit/>
          </a:bodyPr>
          <a:lstStyle/>
          <a:p>
            <a:pPr algn="ctr" eaLnBrk="1" fontAlgn="auto" hangingPunct="1">
              <a:lnSpc>
                <a:spcPct val="90000"/>
              </a:lnSpc>
              <a:spcAft>
                <a:spcPts val="0"/>
              </a:spcAft>
              <a:buFont typeface="Wingdings" pitchFamily="2" charset="2"/>
              <a:buNone/>
              <a:defRPr/>
            </a:pPr>
            <a:r>
              <a:rPr lang="en-US" sz="2100" dirty="0" smtClean="0">
                <a:solidFill>
                  <a:srgbClr val="003366"/>
                </a:solidFill>
                <a:effectLst>
                  <a:outerShdw blurRad="38100" dist="38100" dir="2700000" algn="tl">
                    <a:srgbClr val="000000"/>
                  </a:outerShdw>
                </a:effectLst>
              </a:rPr>
              <a:t>Guidelines for Joint Venture</a:t>
            </a:r>
          </a:p>
          <a:p>
            <a:pPr algn="ctr" eaLnBrk="1" fontAlgn="auto" hangingPunct="1">
              <a:lnSpc>
                <a:spcPct val="90000"/>
              </a:lnSpc>
              <a:spcAft>
                <a:spcPts val="0"/>
              </a:spcAft>
              <a:buFont typeface="Wingdings" pitchFamily="2" charset="2"/>
              <a:buNone/>
              <a:defRPr/>
            </a:pPr>
            <a:endParaRPr lang="en-US" sz="1900" dirty="0" smtClean="0">
              <a:solidFill>
                <a:srgbClr val="003366"/>
              </a:solidFill>
            </a:endParaRPr>
          </a:p>
          <a:p>
            <a:pPr lvl="1" algn="l" rtl="0" eaLnBrk="1" fontAlgn="auto" hangingPunct="1">
              <a:lnSpc>
                <a:spcPct val="90000"/>
              </a:lnSpc>
              <a:spcAft>
                <a:spcPts val="0"/>
              </a:spcAft>
              <a:buSzPct val="80000"/>
              <a:buFont typeface="Wingdings" pitchFamily="2" charset="2"/>
              <a:buChar char="ü"/>
              <a:defRPr/>
            </a:pPr>
            <a:r>
              <a:rPr lang="en-US" sz="2200" dirty="0" smtClean="0">
                <a:solidFill>
                  <a:srgbClr val="003366"/>
                </a:solidFill>
              </a:rPr>
              <a:t>Combination of privately held and publicly held can be synergistically combined</a:t>
            </a:r>
          </a:p>
          <a:p>
            <a:pPr lvl="1" algn="l" rtl="0" eaLnBrk="1" fontAlgn="auto" hangingPunct="1">
              <a:lnSpc>
                <a:spcPct val="90000"/>
              </a:lnSpc>
              <a:spcAft>
                <a:spcPts val="0"/>
              </a:spcAft>
              <a:buSzPct val="80000"/>
              <a:buFont typeface="Wingdings" pitchFamily="2" charset="2"/>
              <a:buChar char="ü"/>
              <a:defRPr/>
            </a:pPr>
            <a:r>
              <a:rPr lang="en-US" sz="2200" dirty="0" smtClean="0">
                <a:solidFill>
                  <a:srgbClr val="003366"/>
                </a:solidFill>
              </a:rPr>
              <a:t>Domestic forms joint venture with foreign firm, can obtain local management to reduce certain risks</a:t>
            </a:r>
          </a:p>
          <a:p>
            <a:pPr lvl="1" algn="l" rtl="0" eaLnBrk="1" fontAlgn="auto" hangingPunct="1">
              <a:lnSpc>
                <a:spcPct val="90000"/>
              </a:lnSpc>
              <a:spcAft>
                <a:spcPts val="0"/>
              </a:spcAft>
              <a:buSzPct val="80000"/>
              <a:buFont typeface="Wingdings" pitchFamily="2" charset="2"/>
              <a:buChar char="ü"/>
              <a:defRPr/>
            </a:pPr>
            <a:r>
              <a:rPr lang="en-US" sz="2200" dirty="0" smtClean="0">
                <a:solidFill>
                  <a:srgbClr val="003366"/>
                </a:solidFill>
              </a:rPr>
              <a:t>Distinctive competencies of two or more firms are complementary</a:t>
            </a:r>
          </a:p>
          <a:p>
            <a:pPr lvl="1" algn="l" rtl="0" eaLnBrk="1" fontAlgn="auto" hangingPunct="1">
              <a:lnSpc>
                <a:spcPct val="90000"/>
              </a:lnSpc>
              <a:spcAft>
                <a:spcPts val="0"/>
              </a:spcAft>
              <a:buSzPct val="80000"/>
              <a:buFont typeface="Wingdings" pitchFamily="2" charset="2"/>
              <a:buChar char="ü"/>
              <a:defRPr/>
            </a:pPr>
            <a:r>
              <a:rPr lang="en-US" sz="2200" dirty="0" smtClean="0">
                <a:solidFill>
                  <a:srgbClr val="003366"/>
                </a:solidFill>
              </a:rPr>
              <a:t>Overwhelming resources and risks where project is potentially very profitable (e.g., Alaska pipeline)</a:t>
            </a:r>
          </a:p>
          <a:p>
            <a:pPr lvl="1" algn="l" rtl="0" eaLnBrk="1" fontAlgn="auto" hangingPunct="1">
              <a:lnSpc>
                <a:spcPct val="90000"/>
              </a:lnSpc>
              <a:spcAft>
                <a:spcPts val="0"/>
              </a:spcAft>
              <a:buSzPct val="80000"/>
              <a:buFont typeface="Wingdings" pitchFamily="2" charset="2"/>
              <a:buChar char="ü"/>
              <a:defRPr/>
            </a:pPr>
            <a:r>
              <a:rPr lang="en-US" sz="2200" dirty="0" smtClean="0">
                <a:solidFill>
                  <a:srgbClr val="003366"/>
                </a:solidFill>
              </a:rPr>
              <a:t>Two or more smaller firms have trouble competing with larger firm</a:t>
            </a:r>
          </a:p>
          <a:p>
            <a:pPr lvl="1" algn="l" rtl="0" eaLnBrk="1" fontAlgn="auto" hangingPunct="1">
              <a:lnSpc>
                <a:spcPct val="90000"/>
              </a:lnSpc>
              <a:spcAft>
                <a:spcPts val="0"/>
              </a:spcAft>
              <a:buSzPct val="80000"/>
              <a:buFont typeface="Wingdings" pitchFamily="2" charset="2"/>
              <a:buChar char="ü"/>
              <a:defRPr/>
            </a:pPr>
            <a:r>
              <a:rPr lang="en-US" sz="2200" dirty="0" smtClean="0">
                <a:solidFill>
                  <a:srgbClr val="003366"/>
                </a:solidFill>
              </a:rPr>
              <a:t>A need exists to introduce a new technology quickly</a:t>
            </a:r>
          </a:p>
          <a:p>
            <a:pPr algn="l" rtl="0" eaLnBrk="1" fontAlgn="auto" hangingPunct="1">
              <a:lnSpc>
                <a:spcPct val="90000"/>
              </a:lnSpc>
              <a:spcAft>
                <a:spcPts val="0"/>
              </a:spcAft>
              <a:buSzPct val="80000"/>
              <a:buFont typeface="Wingdings" pitchFamily="2" charset="2"/>
              <a:buChar char="ü"/>
              <a:defRPr/>
            </a:pPr>
            <a:endParaRPr lang="en-US" sz="2100" dirty="0" smtClean="0">
              <a:solidFill>
                <a:srgbClr val="003366"/>
              </a:solidFill>
            </a:endParaRPr>
          </a:p>
        </p:txBody>
      </p:sp>
      <p:sp>
        <p:nvSpPr>
          <p:cNvPr id="5" name="Footer Placeholder 4"/>
          <p:cNvSpPr>
            <a:spLocks noGrp="1"/>
          </p:cNvSpPr>
          <p:nvPr>
            <p:ph type="ftr" sz="quarter" idx="11"/>
          </p:nvPr>
        </p:nvSpPr>
        <p:spPr/>
        <p:txBody>
          <a:bodyPr/>
          <a:lstStyle/>
          <a:p>
            <a:pPr>
              <a:defRPr/>
            </a:pPr>
            <a:r>
              <a:rPr lang="es-ES"/>
              <a:t>Prof. Dr. Majed El-Farra 2009</a:t>
            </a:r>
            <a:endParaRPr lang="en-US"/>
          </a:p>
        </p:txBody>
      </p:sp>
      <p:sp>
        <p:nvSpPr>
          <p:cNvPr id="32770" name="Slide Number Placeholder 5"/>
          <p:cNvSpPr>
            <a:spLocks noGrp="1"/>
          </p:cNvSpPr>
          <p:nvPr>
            <p:ph type="sldNum" sz="quarter" idx="12"/>
          </p:nvPr>
        </p:nvSpPr>
        <p:spPr/>
        <p:txBody>
          <a:bodyPr/>
          <a:lstStyle/>
          <a:p>
            <a:pPr>
              <a:defRPr/>
            </a:pPr>
            <a:fld id="{14DFCD2F-5D0F-4281-8515-C451B7EB2737}" type="slidenum">
              <a:rPr lang="ar-SA"/>
              <a:pPr>
                <a:defRPr/>
              </a:pPr>
              <a:t>36</a:t>
            </a:fld>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 calcmode="lin" valueType="num">
                                      <p:cBhvr additive="base">
                                        <p:cTn id="7" dur="500" fill="hold"/>
                                        <p:tgtEl>
                                          <p:spTgt spid="839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3971">
                                            <p:txEl>
                                              <p:pRg st="2" end="2"/>
                                            </p:txEl>
                                          </p:spTgt>
                                        </p:tgtEl>
                                        <p:attrNameLst>
                                          <p:attrName>style.visibility</p:attrName>
                                        </p:attrNameLst>
                                      </p:cBhvr>
                                      <p:to>
                                        <p:strVal val="visible"/>
                                      </p:to>
                                    </p:set>
                                    <p:anim calcmode="lin" valueType="num">
                                      <p:cBhvr additive="base">
                                        <p:cTn id="13" dur="500" fill="hold"/>
                                        <p:tgtEl>
                                          <p:spTgt spid="8397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39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3971">
                                            <p:txEl>
                                              <p:pRg st="3" end="3"/>
                                            </p:txEl>
                                          </p:spTgt>
                                        </p:tgtEl>
                                        <p:attrNameLst>
                                          <p:attrName>style.visibility</p:attrName>
                                        </p:attrNameLst>
                                      </p:cBhvr>
                                      <p:to>
                                        <p:strVal val="visible"/>
                                      </p:to>
                                    </p:set>
                                    <p:anim calcmode="lin" valueType="num">
                                      <p:cBhvr additive="base">
                                        <p:cTn id="19" dur="500" fill="hold"/>
                                        <p:tgtEl>
                                          <p:spTgt spid="8397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39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3971">
                                            <p:txEl>
                                              <p:pRg st="4" end="4"/>
                                            </p:txEl>
                                          </p:spTgt>
                                        </p:tgtEl>
                                        <p:attrNameLst>
                                          <p:attrName>style.visibility</p:attrName>
                                        </p:attrNameLst>
                                      </p:cBhvr>
                                      <p:to>
                                        <p:strVal val="visible"/>
                                      </p:to>
                                    </p:set>
                                    <p:anim calcmode="lin" valueType="num">
                                      <p:cBhvr additive="base">
                                        <p:cTn id="25" dur="500" fill="hold"/>
                                        <p:tgtEl>
                                          <p:spTgt spid="8397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39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3971">
                                            <p:txEl>
                                              <p:pRg st="5" end="5"/>
                                            </p:txEl>
                                          </p:spTgt>
                                        </p:tgtEl>
                                        <p:attrNameLst>
                                          <p:attrName>style.visibility</p:attrName>
                                        </p:attrNameLst>
                                      </p:cBhvr>
                                      <p:to>
                                        <p:strVal val="visible"/>
                                      </p:to>
                                    </p:set>
                                    <p:anim calcmode="lin" valueType="num">
                                      <p:cBhvr additive="base">
                                        <p:cTn id="31" dur="500" fill="hold"/>
                                        <p:tgtEl>
                                          <p:spTgt spid="8397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397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3971">
                                            <p:txEl>
                                              <p:pRg st="6" end="6"/>
                                            </p:txEl>
                                          </p:spTgt>
                                        </p:tgtEl>
                                        <p:attrNameLst>
                                          <p:attrName>style.visibility</p:attrName>
                                        </p:attrNameLst>
                                      </p:cBhvr>
                                      <p:to>
                                        <p:strVal val="visible"/>
                                      </p:to>
                                    </p:set>
                                    <p:anim calcmode="lin" valueType="num">
                                      <p:cBhvr additive="base">
                                        <p:cTn id="37" dur="500" fill="hold"/>
                                        <p:tgtEl>
                                          <p:spTgt spid="83971">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397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3971">
                                            <p:txEl>
                                              <p:pRg st="7" end="7"/>
                                            </p:txEl>
                                          </p:spTgt>
                                        </p:tgtEl>
                                        <p:attrNameLst>
                                          <p:attrName>style.visibility</p:attrName>
                                        </p:attrNameLst>
                                      </p:cBhvr>
                                      <p:to>
                                        <p:strVal val="visible"/>
                                      </p:to>
                                    </p:set>
                                    <p:anim calcmode="lin" valueType="num">
                                      <p:cBhvr additive="base">
                                        <p:cTn id="43" dur="500" fill="hold"/>
                                        <p:tgtEl>
                                          <p:spTgt spid="83971">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397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bldLvl="2"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p:txBody>
          <a:bodyPr/>
          <a:lstStyle/>
          <a:p>
            <a:pPr>
              <a:defRPr/>
            </a:pPr>
            <a:fld id="{3582A317-662A-4884-88F1-9890F566A5B6}" type="slidenum">
              <a:rPr lang="ar-SA"/>
              <a:pPr>
                <a:defRPr/>
              </a:pPr>
              <a:t>37</a:t>
            </a:fld>
            <a:endParaRPr lang="en-US"/>
          </a:p>
        </p:txBody>
      </p:sp>
      <p:sp>
        <p:nvSpPr>
          <p:cNvPr id="86018" name="Rectangle 2"/>
          <p:cNvSpPr>
            <a:spLocks noChangeArrowheads="1"/>
          </p:cNvSpPr>
          <p:nvPr/>
        </p:nvSpPr>
        <p:spPr bwMode="auto">
          <a:xfrm>
            <a:off x="839788" y="153988"/>
            <a:ext cx="7769225" cy="758825"/>
          </a:xfrm>
          <a:prstGeom prst="rect">
            <a:avLst/>
          </a:prstGeom>
          <a:gradFill rotWithShape="0">
            <a:gsLst>
              <a:gs pos="0">
                <a:srgbClr val="DBCBC7"/>
              </a:gs>
              <a:gs pos="100000">
                <a:srgbClr val="E6DAD8"/>
              </a:gs>
            </a:gsLst>
            <a:path path="shape">
              <a:fillToRect l="50000" t="50000" r="50000" b="50000"/>
            </a:path>
          </a:gradFill>
          <a:ln w="12700">
            <a:solidFill>
              <a:srgbClr val="800000"/>
            </a:solidFill>
            <a:miter lim="800000"/>
            <a:headEnd/>
            <a:tailEnd/>
          </a:ln>
        </p:spPr>
        <p:txBody>
          <a:bodyPr wrap="none" anchor="ctr"/>
          <a:lstStyle/>
          <a:p>
            <a:endParaRPr lang="ar-SA"/>
          </a:p>
        </p:txBody>
      </p:sp>
      <p:sp>
        <p:nvSpPr>
          <p:cNvPr id="86019" name="Rectangle 3"/>
          <p:cNvSpPr>
            <a:spLocks noChangeArrowheads="1"/>
          </p:cNvSpPr>
          <p:nvPr/>
        </p:nvSpPr>
        <p:spPr bwMode="auto">
          <a:xfrm>
            <a:off x="935038" y="203200"/>
            <a:ext cx="7578725" cy="660400"/>
          </a:xfrm>
          <a:prstGeom prst="rect">
            <a:avLst/>
          </a:prstGeom>
          <a:noFill/>
          <a:ln w="9525">
            <a:noFill/>
            <a:miter lim="800000"/>
            <a:headEnd/>
            <a:tailEnd/>
          </a:ln>
          <a:effectLst/>
        </p:spPr>
        <p:txBody>
          <a:bodyPr lIns="92075" tIns="46038" rIns="92075" bIns="46038" anchor="ctr"/>
          <a:lstStyle/>
          <a:p>
            <a:pPr algn="ctr" rtl="0">
              <a:defRPr/>
            </a:pPr>
            <a:r>
              <a:rPr lang="en-US" sz="4400" b="1">
                <a:solidFill>
                  <a:srgbClr val="800000"/>
                </a:solidFill>
                <a:effectLst>
                  <a:outerShdw blurRad="38100" dist="38100" dir="2700000" algn="tl">
                    <a:srgbClr val="C0C0C0"/>
                  </a:outerShdw>
                </a:effectLst>
                <a:latin typeface="Tahoma" pitchFamily="34" charset="0"/>
                <a:cs typeface="Arial" pitchFamily="34" charset="0"/>
              </a:rPr>
              <a:t>Strategies in Action</a:t>
            </a:r>
          </a:p>
        </p:txBody>
      </p:sp>
      <p:pic>
        <p:nvPicPr>
          <p:cNvPr id="86020" name="Picture 4"/>
          <p:cNvPicPr>
            <a:picLocks noChangeArrowheads="1"/>
          </p:cNvPicPr>
          <p:nvPr/>
        </p:nvPicPr>
        <p:blipFill>
          <a:blip r:embed="rId4" cstate="print"/>
          <a:srcRect/>
          <a:stretch>
            <a:fillRect/>
          </a:stretch>
        </p:blipFill>
        <p:spPr bwMode="auto">
          <a:xfrm>
            <a:off x="112713" y="2754313"/>
            <a:ext cx="3457575" cy="3736975"/>
          </a:xfrm>
          <a:prstGeom prst="rect">
            <a:avLst/>
          </a:prstGeom>
          <a:noFill/>
          <a:ln w="9525">
            <a:noFill/>
            <a:miter lim="800000"/>
            <a:headEnd/>
            <a:tailEnd/>
          </a:ln>
        </p:spPr>
      </p:pic>
      <p:sp>
        <p:nvSpPr>
          <p:cNvPr id="86021" name="Rectangle 5"/>
          <p:cNvSpPr>
            <a:spLocks noChangeArrowheads="1"/>
          </p:cNvSpPr>
          <p:nvPr/>
        </p:nvSpPr>
        <p:spPr bwMode="auto">
          <a:xfrm>
            <a:off x="244475" y="2865438"/>
            <a:ext cx="3092450" cy="3413125"/>
          </a:xfrm>
          <a:prstGeom prst="rect">
            <a:avLst/>
          </a:prstGeom>
          <a:noFill/>
          <a:ln w="9525">
            <a:noFill/>
            <a:miter lim="800000"/>
            <a:headEnd/>
            <a:tailEnd/>
          </a:ln>
          <a:effectLst/>
        </p:spPr>
        <p:txBody>
          <a:bodyPr lIns="92075" tIns="46038" rIns="92075" bIns="46038" anchor="ctr"/>
          <a:lstStyle/>
          <a:p>
            <a:pPr marL="342900" indent="-342900" algn="l" rtl="0">
              <a:defRPr/>
            </a:pPr>
            <a:r>
              <a:rPr lang="en-US" sz="3200" u="sng">
                <a:solidFill>
                  <a:srgbClr val="003366"/>
                </a:solidFill>
                <a:effectLst>
                  <a:outerShdw blurRad="38100" dist="38100" dir="2700000" algn="tl">
                    <a:srgbClr val="C0C0C0"/>
                  </a:outerShdw>
                </a:effectLst>
                <a:latin typeface="Tahoma" pitchFamily="34" charset="0"/>
                <a:cs typeface="Arial" pitchFamily="34" charset="0"/>
              </a:rPr>
              <a:t>Defined</a:t>
            </a:r>
          </a:p>
          <a:p>
            <a:pPr marL="342900" indent="-342900" algn="ctr" rtl="0">
              <a:defRPr/>
            </a:pPr>
            <a:endParaRPr lang="en-US" sz="2400">
              <a:solidFill>
                <a:srgbClr val="003366"/>
              </a:solidFill>
              <a:latin typeface="Tahoma" pitchFamily="34" charset="0"/>
              <a:cs typeface="Arial" pitchFamily="34" charset="0"/>
            </a:endParaRPr>
          </a:p>
          <a:p>
            <a:pPr marL="342900" indent="-342900" algn="l" rtl="0">
              <a:buSzPct val="80000"/>
              <a:buFontTx/>
              <a:buChar char="•"/>
              <a:defRPr/>
            </a:pPr>
            <a:r>
              <a:rPr lang="en-US" sz="2000">
                <a:solidFill>
                  <a:srgbClr val="003366"/>
                </a:solidFill>
                <a:latin typeface="Tahoma" pitchFamily="34" charset="0"/>
                <a:cs typeface="Arial" pitchFamily="34" charset="0"/>
              </a:rPr>
              <a:t>Regrouping through cost and asset reduction to reverse declining sales and profit. Sometimes it is called turnaround or reorganizational strategy. </a:t>
            </a:r>
          </a:p>
        </p:txBody>
      </p:sp>
      <p:sp>
        <p:nvSpPr>
          <p:cNvPr id="40968" name="Line 6"/>
          <p:cNvSpPr>
            <a:spLocks noChangeShapeType="1"/>
          </p:cNvSpPr>
          <p:nvPr/>
        </p:nvSpPr>
        <p:spPr bwMode="auto">
          <a:xfrm>
            <a:off x="3432175" y="3962400"/>
            <a:ext cx="1292225" cy="0"/>
          </a:xfrm>
          <a:prstGeom prst="line">
            <a:avLst/>
          </a:prstGeom>
          <a:noFill/>
          <a:ln w="57150" cmpd="tri">
            <a:solidFill>
              <a:srgbClr val="993300"/>
            </a:solidFill>
            <a:prstDash val="dash"/>
            <a:round/>
            <a:headEnd type="none" w="sm" len="sm"/>
            <a:tailEnd type="stealth" w="med" len="med"/>
          </a:ln>
        </p:spPr>
        <p:txBody>
          <a:bodyPr/>
          <a:lstStyle/>
          <a:p>
            <a:endParaRPr lang="en-US"/>
          </a:p>
        </p:txBody>
      </p:sp>
      <p:sp>
        <p:nvSpPr>
          <p:cNvPr id="86023" name="Rectangle 7"/>
          <p:cNvSpPr>
            <a:spLocks noChangeArrowheads="1"/>
          </p:cNvSpPr>
          <p:nvPr/>
        </p:nvSpPr>
        <p:spPr bwMode="auto">
          <a:xfrm>
            <a:off x="381000" y="1447800"/>
            <a:ext cx="2133600" cy="762000"/>
          </a:xfrm>
          <a:prstGeom prst="rect">
            <a:avLst/>
          </a:prstGeom>
          <a:noFill/>
          <a:ln w="9525">
            <a:noFill/>
            <a:miter lim="800000"/>
            <a:headEnd/>
            <a:tailEnd/>
          </a:ln>
        </p:spPr>
        <p:txBody>
          <a:bodyPr lIns="92075" tIns="46038" rIns="92075" bIns="46038" anchor="ctr" anchorCtr="1"/>
          <a:lstStyle/>
          <a:p>
            <a:pPr marL="342900" indent="-342900" algn="ctr" rtl="0"/>
            <a:endParaRPr lang="en-US" sz="2400">
              <a:latin typeface="Times New Roman" pitchFamily="18" charset="0"/>
            </a:endParaRPr>
          </a:p>
        </p:txBody>
      </p:sp>
      <p:pic>
        <p:nvPicPr>
          <p:cNvPr id="86024" name="Picture 8"/>
          <p:cNvPicPr>
            <a:picLocks noChangeArrowheads="1"/>
          </p:cNvPicPr>
          <p:nvPr/>
        </p:nvPicPr>
        <p:blipFill>
          <a:blip r:embed="rId5" cstate="print"/>
          <a:srcRect/>
          <a:stretch>
            <a:fillRect/>
          </a:stretch>
        </p:blipFill>
        <p:spPr bwMode="auto">
          <a:xfrm>
            <a:off x="4684713" y="1077913"/>
            <a:ext cx="4143375" cy="5489575"/>
          </a:xfrm>
          <a:prstGeom prst="rect">
            <a:avLst/>
          </a:prstGeom>
          <a:noFill/>
          <a:ln w="9525">
            <a:noFill/>
            <a:miter lim="800000"/>
            <a:headEnd/>
            <a:tailEnd/>
          </a:ln>
        </p:spPr>
      </p:pic>
      <p:sp>
        <p:nvSpPr>
          <p:cNvPr id="86025" name="Rectangle 9"/>
          <p:cNvSpPr>
            <a:spLocks noChangeArrowheads="1"/>
          </p:cNvSpPr>
          <p:nvPr/>
        </p:nvSpPr>
        <p:spPr bwMode="auto">
          <a:xfrm>
            <a:off x="4816475" y="1189038"/>
            <a:ext cx="3778250" cy="5165725"/>
          </a:xfrm>
          <a:prstGeom prst="rect">
            <a:avLst/>
          </a:prstGeom>
          <a:noFill/>
          <a:ln w="9525">
            <a:noFill/>
            <a:miter lim="800000"/>
            <a:headEnd/>
            <a:tailEnd/>
          </a:ln>
          <a:effectLst/>
        </p:spPr>
        <p:txBody>
          <a:bodyPr lIns="92075" tIns="46038" rIns="92075" bIns="46038" anchor="ctr" anchorCtr="1"/>
          <a:lstStyle/>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l" rtl="0">
              <a:defRPr/>
            </a:pPr>
            <a:r>
              <a:rPr lang="en-US" sz="2800" u="sng" dirty="0">
                <a:solidFill>
                  <a:srgbClr val="003366"/>
                </a:solidFill>
                <a:effectLst>
                  <a:outerShdw blurRad="38100" dist="38100" dir="2700000" algn="tl">
                    <a:srgbClr val="C0C0C0"/>
                  </a:outerShdw>
                </a:effectLst>
                <a:latin typeface="Tahoma" pitchFamily="34" charset="0"/>
                <a:cs typeface="Arial" pitchFamily="34" charset="0"/>
              </a:rPr>
              <a:t>Example</a:t>
            </a:r>
          </a:p>
          <a:p>
            <a:pPr marL="457200" indent="-457200" algn="ctr" rtl="0">
              <a:defRPr/>
            </a:pPr>
            <a:endParaRPr lang="en-US" sz="28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l" rtl="0">
              <a:buSzPct val="80000"/>
              <a:buFontTx/>
              <a:buChar char="•"/>
              <a:defRPr/>
            </a:pPr>
            <a:r>
              <a:rPr lang="en-US" sz="2400" dirty="0">
                <a:solidFill>
                  <a:srgbClr val="003366"/>
                </a:solidFill>
                <a:latin typeface="Tahoma" pitchFamily="34" charset="0"/>
                <a:cs typeface="Arial" pitchFamily="34" charset="0"/>
              </a:rPr>
              <a:t>A company sold off a land and 4 apartments to raise cash needed. It introduce expense effective control system.</a:t>
            </a:r>
          </a:p>
        </p:txBody>
      </p:sp>
      <p:sp>
        <p:nvSpPr>
          <p:cNvPr id="86026" name="Rectangle 10"/>
          <p:cNvSpPr>
            <a:spLocks noChangeArrowheads="1"/>
          </p:cNvSpPr>
          <p:nvPr/>
        </p:nvSpPr>
        <p:spPr bwMode="auto">
          <a:xfrm>
            <a:off x="533400" y="1066800"/>
            <a:ext cx="3429000" cy="1295400"/>
          </a:xfrm>
          <a:prstGeom prst="rect">
            <a:avLst/>
          </a:prstGeom>
          <a:noFill/>
          <a:ln w="9525">
            <a:noFill/>
            <a:miter lim="800000"/>
            <a:headEnd/>
            <a:tailEnd/>
          </a:ln>
          <a:effectLst/>
        </p:spPr>
        <p:txBody>
          <a:bodyPr lIns="92075" tIns="46038" rIns="92075" bIns="46038" anchor="ctr"/>
          <a:lstStyle/>
          <a:p>
            <a:pPr marL="342900" indent="-342900" algn="ctr" rtl="0">
              <a:defRPr/>
            </a:pPr>
            <a:r>
              <a:rPr lang="en-US" sz="3600" u="sng">
                <a:solidFill>
                  <a:srgbClr val="990000"/>
                </a:solidFill>
                <a:effectLst>
                  <a:outerShdw blurRad="38100" dist="38100" dir="2700000" algn="tl">
                    <a:srgbClr val="C0C0C0"/>
                  </a:outerShdw>
                </a:effectLst>
                <a:latin typeface="Tahoma" pitchFamily="34" charset="0"/>
                <a:cs typeface="Arial" pitchFamily="34" charset="0"/>
              </a:rPr>
              <a:t>Retrenchment</a:t>
            </a:r>
          </a:p>
          <a:p>
            <a:pPr marL="342900" indent="-342900" algn="ctr" rtl="0">
              <a:defRPr/>
            </a:pPr>
            <a:r>
              <a:rPr lang="en-US" sz="3600" u="sng">
                <a:solidFill>
                  <a:srgbClr val="990000"/>
                </a:solidFill>
                <a:effectLst>
                  <a:outerShdw blurRad="38100" dist="38100" dir="2700000" algn="tl">
                    <a:srgbClr val="C0C0C0"/>
                  </a:outerShdw>
                </a:effectLst>
                <a:latin typeface="Tahoma" pitchFamily="34" charset="0"/>
                <a:cs typeface="Arial" pitchFamily="34" charset="0"/>
              </a:rPr>
              <a:t>(turnaround)</a:t>
            </a:r>
          </a:p>
        </p:txBody>
      </p:sp>
      <p:sp>
        <p:nvSpPr>
          <p:cNvPr id="40973" name="Oval 11"/>
          <p:cNvSpPr>
            <a:spLocks noChangeArrowheads="1"/>
          </p:cNvSpPr>
          <p:nvPr/>
        </p:nvSpPr>
        <p:spPr bwMode="auto">
          <a:xfrm>
            <a:off x="228600" y="990600"/>
            <a:ext cx="4114800" cy="1752600"/>
          </a:xfrm>
          <a:prstGeom prst="ellipse">
            <a:avLst/>
          </a:prstGeom>
          <a:noFill/>
          <a:ln w="12700">
            <a:solidFill>
              <a:srgbClr val="800000"/>
            </a:solidFill>
            <a:round/>
            <a:headEnd/>
            <a:tailEnd/>
          </a:ln>
        </p:spPr>
        <p:txBody>
          <a:bodyPr wrap="none" anchor="ctr"/>
          <a:lstStyle/>
          <a:p>
            <a:endParaRPr lang="ar-SA"/>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86018"/>
                                        </p:tgtEl>
                                        <p:attrNameLst>
                                          <p:attrName>style.visibility</p:attrName>
                                        </p:attrNameLst>
                                      </p:cBhvr>
                                      <p:to>
                                        <p:strVal val="visible"/>
                                      </p:to>
                                    </p:set>
                                    <p:animEffect transition="in" filter="barn(inHorizontal)">
                                      <p:cBhvr>
                                        <p:cTn id="7" dur="500"/>
                                        <p:tgtEl>
                                          <p:spTgt spid="86018"/>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86019"/>
                                        </p:tgtEl>
                                        <p:attrNameLst>
                                          <p:attrName>style.visibility</p:attrName>
                                        </p:attrNameLst>
                                      </p:cBhvr>
                                      <p:to>
                                        <p:strVal val="visible"/>
                                      </p:to>
                                    </p:set>
                                    <p:animEffect transition="in" filter="barn(inHorizontal)">
                                      <p:cBhvr>
                                        <p:cTn id="11" dur="500"/>
                                        <p:tgtEl>
                                          <p:spTgt spid="86019"/>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86020"/>
                                        </p:tgtEl>
                                        <p:attrNameLst>
                                          <p:attrName>style.visibility</p:attrName>
                                        </p:attrNameLst>
                                      </p:cBhvr>
                                      <p:to>
                                        <p:strVal val="visible"/>
                                      </p:to>
                                    </p:set>
                                    <p:anim calcmode="lin" valueType="num">
                                      <p:cBhvr additive="base">
                                        <p:cTn id="16" dur="500" fill="hold"/>
                                        <p:tgtEl>
                                          <p:spTgt spid="86020"/>
                                        </p:tgtEl>
                                        <p:attrNameLst>
                                          <p:attrName>ppt_x</p:attrName>
                                        </p:attrNameLst>
                                      </p:cBhvr>
                                      <p:tavLst>
                                        <p:tav tm="0">
                                          <p:val>
                                            <p:strVal val="0-#ppt_w/2"/>
                                          </p:val>
                                        </p:tav>
                                        <p:tav tm="100000">
                                          <p:val>
                                            <p:strVal val="#ppt_x"/>
                                          </p:val>
                                        </p:tav>
                                      </p:tavLst>
                                    </p:anim>
                                    <p:anim calcmode="lin" valueType="num">
                                      <p:cBhvr additive="base">
                                        <p:cTn id="17" dur="500" fill="hold"/>
                                        <p:tgtEl>
                                          <p:spTgt spid="86020"/>
                                        </p:tgtEl>
                                        <p:attrNameLst>
                                          <p:attrName>ppt_y</p:attrName>
                                        </p:attrNameLst>
                                      </p:cBhvr>
                                      <p:tavLst>
                                        <p:tav tm="0">
                                          <p:val>
                                            <p:strVal val="#ppt_y"/>
                                          </p:val>
                                        </p:tav>
                                        <p:tav tm="100000">
                                          <p:val>
                                            <p:strVal val="#ppt_y"/>
                                          </p:val>
                                        </p:tav>
                                      </p:tavLst>
                                    </p:anim>
                                  </p:childTnLst>
                                </p:cTn>
                              </p:par>
                            </p:childTnLst>
                          </p:cTn>
                        </p:par>
                        <p:par>
                          <p:cTn id="18" fill="hold">
                            <p:stCondLst>
                              <p:cond delay="500"/>
                            </p:stCondLst>
                            <p:childTnLst>
                              <p:par>
                                <p:cTn id="19" presetID="2" presetClass="entr" presetSubtype="8" fill="hold" grpId="0" nodeType="afterEffect">
                                  <p:stCondLst>
                                    <p:cond delay="0"/>
                                  </p:stCondLst>
                                  <p:childTnLst>
                                    <p:set>
                                      <p:cBhvr>
                                        <p:cTn id="20" dur="1" fill="hold">
                                          <p:stCondLst>
                                            <p:cond delay="0"/>
                                          </p:stCondLst>
                                        </p:cTn>
                                        <p:tgtEl>
                                          <p:spTgt spid="86021">
                                            <p:txEl>
                                              <p:pRg st="0" end="0"/>
                                            </p:txEl>
                                          </p:spTgt>
                                        </p:tgtEl>
                                        <p:attrNameLst>
                                          <p:attrName>style.visibility</p:attrName>
                                        </p:attrNameLst>
                                      </p:cBhvr>
                                      <p:to>
                                        <p:strVal val="visible"/>
                                      </p:to>
                                    </p:set>
                                    <p:anim calcmode="lin" valueType="num">
                                      <p:cBhvr additive="base">
                                        <p:cTn id="21" dur="500" fill="hold"/>
                                        <p:tgtEl>
                                          <p:spTgt spid="86021">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86021">
                                            <p:txEl>
                                              <p:pRg st="0" end="0"/>
                                            </p:txEl>
                                          </p:spTgt>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2" presetClass="entr" presetSubtype="8" fill="hold" grpId="0" nodeType="afterEffect">
                                  <p:stCondLst>
                                    <p:cond delay="0"/>
                                  </p:stCondLst>
                                  <p:childTnLst>
                                    <p:set>
                                      <p:cBhvr>
                                        <p:cTn id="25" dur="1" fill="hold">
                                          <p:stCondLst>
                                            <p:cond delay="0"/>
                                          </p:stCondLst>
                                        </p:cTn>
                                        <p:tgtEl>
                                          <p:spTgt spid="86021">
                                            <p:txEl>
                                              <p:pRg st="2" end="2"/>
                                            </p:txEl>
                                          </p:spTgt>
                                        </p:tgtEl>
                                        <p:attrNameLst>
                                          <p:attrName>style.visibility</p:attrName>
                                        </p:attrNameLst>
                                      </p:cBhvr>
                                      <p:to>
                                        <p:strVal val="visible"/>
                                      </p:to>
                                    </p:set>
                                    <p:anim calcmode="lin" valueType="num">
                                      <p:cBhvr additive="base">
                                        <p:cTn id="26" dur="500" fill="hold"/>
                                        <p:tgtEl>
                                          <p:spTgt spid="86021">
                                            <p:txEl>
                                              <p:pRg st="2" end="2"/>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8602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nodePh="1">
                                  <p:stCondLst>
                                    <p:cond delay="0"/>
                                  </p:stCondLst>
                                  <p:endCondLst>
                                    <p:cond evt="begin" delay="0">
                                      <p:tn val="30"/>
                                    </p:cond>
                                  </p:endCondLst>
                                  <p:childTnLst>
                                    <p:set>
                                      <p:cBhvr>
                                        <p:cTn id="31" dur="1" fill="hold">
                                          <p:stCondLst>
                                            <p:cond delay="0"/>
                                          </p:stCondLst>
                                        </p:cTn>
                                        <p:tgtEl>
                                          <p:spTgt spid="86023">
                                            <p:txEl>
                                              <p:pRg st="0" end="0"/>
                                            </p:txEl>
                                          </p:spTgt>
                                        </p:tgtEl>
                                        <p:attrNameLst>
                                          <p:attrName>style.visibility</p:attrName>
                                        </p:attrNameLst>
                                      </p:cBhvr>
                                      <p:to>
                                        <p:strVal val="visible"/>
                                      </p:to>
                                    </p:set>
                                    <p:anim calcmode="lin" valueType="num">
                                      <p:cBhvr additive="base">
                                        <p:cTn id="32" dur="500" fill="hold"/>
                                        <p:tgtEl>
                                          <p:spTgt spid="86023">
                                            <p:txEl>
                                              <p:pRg st="0" end="0"/>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860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86024"/>
                                        </p:tgtEl>
                                        <p:attrNameLst>
                                          <p:attrName>style.visibility</p:attrName>
                                        </p:attrNameLst>
                                      </p:cBhvr>
                                      <p:to>
                                        <p:strVal val="visible"/>
                                      </p:to>
                                    </p:set>
                                    <p:anim calcmode="lin" valueType="num">
                                      <p:cBhvr additive="base">
                                        <p:cTn id="38" dur="500" fill="hold"/>
                                        <p:tgtEl>
                                          <p:spTgt spid="86024"/>
                                        </p:tgtEl>
                                        <p:attrNameLst>
                                          <p:attrName>ppt_x</p:attrName>
                                        </p:attrNameLst>
                                      </p:cBhvr>
                                      <p:tavLst>
                                        <p:tav tm="0">
                                          <p:val>
                                            <p:strVal val="0-#ppt_w/2"/>
                                          </p:val>
                                        </p:tav>
                                        <p:tav tm="100000">
                                          <p:val>
                                            <p:strVal val="#ppt_x"/>
                                          </p:val>
                                        </p:tav>
                                      </p:tavLst>
                                    </p:anim>
                                    <p:anim calcmode="lin" valueType="num">
                                      <p:cBhvr additive="base">
                                        <p:cTn id="39" dur="500" fill="hold"/>
                                        <p:tgtEl>
                                          <p:spTgt spid="86024"/>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 presetClass="entr" presetSubtype="8" fill="hold" grpId="0" nodeType="afterEffect">
                                  <p:stCondLst>
                                    <p:cond delay="0"/>
                                  </p:stCondLst>
                                  <p:childTnLst>
                                    <p:set>
                                      <p:cBhvr>
                                        <p:cTn id="42" dur="1" fill="hold">
                                          <p:stCondLst>
                                            <p:cond delay="0"/>
                                          </p:stCondLst>
                                        </p:cTn>
                                        <p:tgtEl>
                                          <p:spTgt spid="86025">
                                            <p:txEl>
                                              <p:pRg st="3" end="3"/>
                                            </p:txEl>
                                          </p:spTgt>
                                        </p:tgtEl>
                                        <p:attrNameLst>
                                          <p:attrName>style.visibility</p:attrName>
                                        </p:attrNameLst>
                                      </p:cBhvr>
                                      <p:to>
                                        <p:strVal val="visible"/>
                                      </p:to>
                                    </p:set>
                                    <p:anim calcmode="lin" valueType="num">
                                      <p:cBhvr additive="base">
                                        <p:cTn id="43" dur="500" fill="hold"/>
                                        <p:tgtEl>
                                          <p:spTgt spid="86025">
                                            <p:txEl>
                                              <p:pRg st="3" end="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6025">
                                            <p:txEl>
                                              <p:pRg st="3" end="3"/>
                                            </p:txEl>
                                          </p:spTgt>
                                        </p:tgtEl>
                                        <p:attrNameLst>
                                          <p:attrName>ppt_y</p:attrName>
                                        </p:attrNameLst>
                                      </p:cBhvr>
                                      <p:tavLst>
                                        <p:tav tm="0">
                                          <p:val>
                                            <p:strVal val="#ppt_y"/>
                                          </p:val>
                                        </p:tav>
                                        <p:tav tm="100000">
                                          <p:val>
                                            <p:strVal val="#ppt_y"/>
                                          </p:val>
                                        </p:tav>
                                      </p:tavLst>
                                    </p:anim>
                                  </p:childTnLst>
                                </p:cTn>
                              </p:par>
                            </p:childTnLst>
                          </p:cTn>
                        </p:par>
                        <p:par>
                          <p:cTn id="45" fill="hold">
                            <p:stCondLst>
                              <p:cond delay="1000"/>
                            </p:stCondLst>
                            <p:childTnLst>
                              <p:par>
                                <p:cTn id="46" presetID="2" presetClass="entr" presetSubtype="8" fill="hold" grpId="0" nodeType="afterEffect">
                                  <p:stCondLst>
                                    <p:cond delay="0"/>
                                  </p:stCondLst>
                                  <p:childTnLst>
                                    <p:set>
                                      <p:cBhvr>
                                        <p:cTn id="47" dur="1" fill="hold">
                                          <p:stCondLst>
                                            <p:cond delay="0"/>
                                          </p:stCondLst>
                                        </p:cTn>
                                        <p:tgtEl>
                                          <p:spTgt spid="86025">
                                            <p:txEl>
                                              <p:pRg st="5" end="5"/>
                                            </p:txEl>
                                          </p:spTgt>
                                        </p:tgtEl>
                                        <p:attrNameLst>
                                          <p:attrName>style.visibility</p:attrName>
                                        </p:attrNameLst>
                                      </p:cBhvr>
                                      <p:to>
                                        <p:strVal val="visible"/>
                                      </p:to>
                                    </p:set>
                                    <p:anim calcmode="lin" valueType="num">
                                      <p:cBhvr additive="base">
                                        <p:cTn id="48" dur="500" fill="hold"/>
                                        <p:tgtEl>
                                          <p:spTgt spid="86025">
                                            <p:txEl>
                                              <p:pRg st="5" end="5"/>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8602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86026">
                                            <p:txEl>
                                              <p:pRg st="0" end="0"/>
                                            </p:txEl>
                                          </p:spTgt>
                                        </p:tgtEl>
                                        <p:attrNameLst>
                                          <p:attrName>style.visibility</p:attrName>
                                        </p:attrNameLst>
                                      </p:cBhvr>
                                      <p:to>
                                        <p:strVal val="visible"/>
                                      </p:to>
                                    </p:set>
                                    <p:anim calcmode="lin" valueType="num">
                                      <p:cBhvr additive="base">
                                        <p:cTn id="54" dur="500" fill="hold"/>
                                        <p:tgtEl>
                                          <p:spTgt spid="86026">
                                            <p:txEl>
                                              <p:pRg st="0" end="0"/>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8602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grpId="0" nodeType="clickEffect">
                                  <p:stCondLst>
                                    <p:cond delay="0"/>
                                  </p:stCondLst>
                                  <p:childTnLst>
                                    <p:set>
                                      <p:cBhvr>
                                        <p:cTn id="59" dur="1" fill="hold">
                                          <p:stCondLst>
                                            <p:cond delay="0"/>
                                          </p:stCondLst>
                                        </p:cTn>
                                        <p:tgtEl>
                                          <p:spTgt spid="86026">
                                            <p:txEl>
                                              <p:pRg st="1" end="1"/>
                                            </p:txEl>
                                          </p:spTgt>
                                        </p:tgtEl>
                                        <p:attrNameLst>
                                          <p:attrName>style.visibility</p:attrName>
                                        </p:attrNameLst>
                                      </p:cBhvr>
                                      <p:to>
                                        <p:strVal val="visible"/>
                                      </p:to>
                                    </p:set>
                                    <p:anim calcmode="lin" valueType="num">
                                      <p:cBhvr additive="base">
                                        <p:cTn id="60" dur="500" fill="hold"/>
                                        <p:tgtEl>
                                          <p:spTgt spid="86026">
                                            <p:txEl>
                                              <p:pRg st="1" end="1"/>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8602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animBg="1"/>
      <p:bldP spid="86019" grpId="0" autoUpdateAnimBg="0"/>
      <p:bldP spid="86021" grpId="0" build="p" autoUpdateAnimBg="0" advAuto="0"/>
      <p:bldP spid="86023" grpId="0" build="p" autoUpdateAnimBg="0"/>
      <p:bldP spid="86025" grpId="0" build="p" autoUpdateAnimBg="0" advAuto="0"/>
      <p:bldP spid="86026"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7388" y="153988"/>
            <a:ext cx="7769225" cy="776287"/>
          </a:xfrm>
          <a:gradFill rotWithShape="0">
            <a:gsLst>
              <a:gs pos="0">
                <a:srgbClr val="DBCBC7"/>
              </a:gs>
              <a:gs pos="100000">
                <a:srgbClr val="E6DAD8"/>
              </a:gs>
            </a:gsLst>
            <a:path path="shape">
              <a:fillToRect l="50000" t="50000" r="50000" b="50000"/>
            </a:path>
          </a:gradFill>
          <a:ln w="12700" cap="flat">
            <a:solidFill>
              <a:srgbClr val="800000"/>
            </a:solidFill>
          </a:ln>
        </p:spPr>
        <p:txBody>
          <a:bodyPr lIns="92075" tIns="46038" rIns="92075" bIns="46038"/>
          <a:lstStyle/>
          <a:p>
            <a:pPr eaLnBrk="1" hangingPunct="1"/>
            <a:r>
              <a:rPr lang="en-US" smtClean="0">
                <a:solidFill>
                  <a:srgbClr val="800000"/>
                </a:solidFill>
                <a:cs typeface="Times New Roman" pitchFamily="18" charset="0"/>
              </a:rPr>
              <a:t>Strategies in Action</a:t>
            </a:r>
          </a:p>
        </p:txBody>
      </p:sp>
      <p:sp>
        <p:nvSpPr>
          <p:cNvPr id="88067" name="Rectangle 3"/>
          <p:cNvSpPr>
            <a:spLocks noGrp="1" noChangeArrowheads="1"/>
          </p:cNvSpPr>
          <p:nvPr>
            <p:ph idx="1"/>
          </p:nvPr>
        </p:nvSpPr>
        <p:spPr>
          <a:xfrm>
            <a:off x="534988" y="1525588"/>
            <a:ext cx="8378825" cy="4797425"/>
          </a:xfrm>
          <a:solidFill>
            <a:srgbClr val="DBCBC7"/>
          </a:solidFill>
          <a:ln w="12700" cap="flat">
            <a:solidFill>
              <a:srgbClr val="800000"/>
            </a:solidFill>
          </a:ln>
        </p:spPr>
        <p:txBody>
          <a:bodyPr lIns="92075" tIns="46038" rIns="92075" bIns="46038" rtlCol="1">
            <a:normAutofit/>
          </a:bodyPr>
          <a:lstStyle/>
          <a:p>
            <a:pPr algn="ctr" eaLnBrk="1" fontAlgn="auto" hangingPunct="1">
              <a:spcAft>
                <a:spcPts val="0"/>
              </a:spcAft>
              <a:buFont typeface="Wingdings" pitchFamily="2" charset="2"/>
              <a:buNone/>
              <a:defRPr/>
            </a:pPr>
            <a:r>
              <a:rPr lang="en-US" sz="2100" dirty="0" smtClean="0">
                <a:solidFill>
                  <a:srgbClr val="003366"/>
                </a:solidFill>
                <a:effectLst>
                  <a:outerShdw blurRad="38100" dist="38100" dir="2700000" algn="tl">
                    <a:srgbClr val="000000"/>
                  </a:outerShdw>
                </a:effectLst>
              </a:rPr>
              <a:t>Guidelines for Retrenchment</a:t>
            </a:r>
          </a:p>
          <a:p>
            <a:pPr algn="ctr" eaLnBrk="1" fontAlgn="auto" hangingPunct="1">
              <a:spcAft>
                <a:spcPts val="0"/>
              </a:spcAft>
              <a:buFont typeface="Wingdings" pitchFamily="2" charset="2"/>
              <a:buNone/>
              <a:defRPr/>
            </a:pPr>
            <a:endParaRPr lang="en-US" sz="1900" dirty="0" smtClean="0">
              <a:solidFill>
                <a:srgbClr val="003366"/>
              </a:solidFill>
            </a:endParaRPr>
          </a:p>
          <a:p>
            <a:pPr lvl="1" algn="l" rtl="0" eaLnBrk="1" fontAlgn="auto" hangingPunct="1">
              <a:spcAft>
                <a:spcPts val="0"/>
              </a:spcAft>
              <a:buSzPct val="80000"/>
              <a:buFont typeface="Wingdings" pitchFamily="2" charset="2"/>
              <a:buChar char="ü"/>
              <a:defRPr/>
            </a:pPr>
            <a:r>
              <a:rPr lang="en-US" sz="2200" dirty="0" smtClean="0">
                <a:solidFill>
                  <a:srgbClr val="003366"/>
                </a:solidFill>
              </a:rPr>
              <a:t>Firm has failed to meet its objectives and goals consistently over time but has distinctive competencies</a:t>
            </a:r>
          </a:p>
          <a:p>
            <a:pPr lvl="1" algn="l" rtl="0" eaLnBrk="1" fontAlgn="auto" hangingPunct="1">
              <a:spcAft>
                <a:spcPts val="0"/>
              </a:spcAft>
              <a:buSzPct val="80000"/>
              <a:buFont typeface="Wingdings" pitchFamily="2" charset="2"/>
              <a:buChar char="ü"/>
              <a:defRPr/>
            </a:pPr>
            <a:r>
              <a:rPr lang="en-US" sz="2200" dirty="0" smtClean="0">
                <a:solidFill>
                  <a:srgbClr val="003366"/>
                </a:solidFill>
              </a:rPr>
              <a:t>Firm is one of the weaker competitors</a:t>
            </a:r>
          </a:p>
          <a:p>
            <a:pPr lvl="1" algn="l" rtl="0" eaLnBrk="1" fontAlgn="auto" hangingPunct="1">
              <a:spcAft>
                <a:spcPts val="0"/>
              </a:spcAft>
              <a:buSzPct val="80000"/>
              <a:buFont typeface="Wingdings" pitchFamily="2" charset="2"/>
              <a:buChar char="ü"/>
              <a:defRPr/>
            </a:pPr>
            <a:r>
              <a:rPr lang="en-US" sz="2200" dirty="0" smtClean="0">
                <a:solidFill>
                  <a:srgbClr val="003366"/>
                </a:solidFill>
              </a:rPr>
              <a:t>Inefficiency, low profitability, poor employee morale, and pressure from stockholders to improve performance.</a:t>
            </a:r>
          </a:p>
          <a:p>
            <a:pPr lvl="1" algn="l" rtl="0" eaLnBrk="1" fontAlgn="auto" hangingPunct="1">
              <a:spcAft>
                <a:spcPts val="0"/>
              </a:spcAft>
              <a:buSzPct val="80000"/>
              <a:buFont typeface="Wingdings" pitchFamily="2" charset="2"/>
              <a:buChar char="ü"/>
              <a:defRPr/>
            </a:pPr>
            <a:r>
              <a:rPr lang="en-US" sz="2200" dirty="0" smtClean="0">
                <a:solidFill>
                  <a:srgbClr val="003366"/>
                </a:solidFill>
              </a:rPr>
              <a:t>When an organization</a:t>
            </a:r>
            <a:r>
              <a:rPr lang="en-US" sz="2200" dirty="0" smtClean="0">
                <a:solidFill>
                  <a:srgbClr val="003366"/>
                </a:solidFill>
                <a:latin typeface="Arial"/>
              </a:rPr>
              <a:t>’</a:t>
            </a:r>
            <a:r>
              <a:rPr lang="en-US" sz="2200" dirty="0" smtClean="0">
                <a:solidFill>
                  <a:srgbClr val="003366"/>
                </a:solidFill>
              </a:rPr>
              <a:t>s strategic managers have failed</a:t>
            </a:r>
          </a:p>
          <a:p>
            <a:pPr lvl="1" algn="l" rtl="0" eaLnBrk="1" fontAlgn="auto" hangingPunct="1">
              <a:spcAft>
                <a:spcPts val="0"/>
              </a:spcAft>
              <a:buSzPct val="80000"/>
              <a:buFont typeface="Wingdings" pitchFamily="2" charset="2"/>
              <a:buChar char="ü"/>
              <a:defRPr/>
            </a:pPr>
            <a:r>
              <a:rPr lang="en-US" sz="2200" dirty="0" smtClean="0">
                <a:solidFill>
                  <a:srgbClr val="003366"/>
                </a:solidFill>
              </a:rPr>
              <a:t>Very quick growth to large organization where a major internal reorganization is needed.</a:t>
            </a:r>
          </a:p>
        </p:txBody>
      </p:sp>
      <p:sp>
        <p:nvSpPr>
          <p:cNvPr id="34818" name="Slide Number Placeholder 5"/>
          <p:cNvSpPr>
            <a:spLocks noGrp="1"/>
          </p:cNvSpPr>
          <p:nvPr>
            <p:ph type="sldNum" sz="quarter" idx="12"/>
          </p:nvPr>
        </p:nvSpPr>
        <p:spPr/>
        <p:txBody>
          <a:bodyPr/>
          <a:lstStyle/>
          <a:p>
            <a:pPr>
              <a:defRPr/>
            </a:pPr>
            <a:fld id="{B01B168E-1DC8-4153-9936-2A48989080A8}" type="slidenum">
              <a:rPr lang="ar-SA"/>
              <a:pPr>
                <a:defRPr/>
              </a:pPr>
              <a:t>38</a:t>
            </a:fld>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8067">
                                            <p:txEl>
                                              <p:pRg st="2" end="2"/>
                                            </p:txEl>
                                          </p:spTgt>
                                        </p:tgtEl>
                                        <p:attrNameLst>
                                          <p:attrName>style.visibility</p:attrName>
                                        </p:attrNameLst>
                                      </p:cBhvr>
                                      <p:to>
                                        <p:strVal val="visible"/>
                                      </p:to>
                                    </p:set>
                                    <p:anim calcmode="lin" valueType="num">
                                      <p:cBhvr additive="base">
                                        <p:cTn id="13" dur="500" fill="hold"/>
                                        <p:tgtEl>
                                          <p:spTgt spid="8806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80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8067">
                                            <p:txEl>
                                              <p:pRg st="3" end="3"/>
                                            </p:txEl>
                                          </p:spTgt>
                                        </p:tgtEl>
                                        <p:attrNameLst>
                                          <p:attrName>style.visibility</p:attrName>
                                        </p:attrNameLst>
                                      </p:cBhvr>
                                      <p:to>
                                        <p:strVal val="visible"/>
                                      </p:to>
                                    </p:set>
                                    <p:anim calcmode="lin" valueType="num">
                                      <p:cBhvr additive="base">
                                        <p:cTn id="19" dur="500" fill="hold"/>
                                        <p:tgtEl>
                                          <p:spTgt spid="8806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80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8067">
                                            <p:txEl>
                                              <p:pRg st="4" end="4"/>
                                            </p:txEl>
                                          </p:spTgt>
                                        </p:tgtEl>
                                        <p:attrNameLst>
                                          <p:attrName>style.visibility</p:attrName>
                                        </p:attrNameLst>
                                      </p:cBhvr>
                                      <p:to>
                                        <p:strVal val="visible"/>
                                      </p:to>
                                    </p:set>
                                    <p:anim calcmode="lin" valueType="num">
                                      <p:cBhvr additive="base">
                                        <p:cTn id="25" dur="500" fill="hold"/>
                                        <p:tgtEl>
                                          <p:spTgt spid="8806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80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8067">
                                            <p:txEl>
                                              <p:pRg st="5" end="5"/>
                                            </p:txEl>
                                          </p:spTgt>
                                        </p:tgtEl>
                                        <p:attrNameLst>
                                          <p:attrName>style.visibility</p:attrName>
                                        </p:attrNameLst>
                                      </p:cBhvr>
                                      <p:to>
                                        <p:strVal val="visible"/>
                                      </p:to>
                                    </p:set>
                                    <p:anim calcmode="lin" valueType="num">
                                      <p:cBhvr additive="base">
                                        <p:cTn id="31" dur="500" fill="hold"/>
                                        <p:tgtEl>
                                          <p:spTgt spid="8806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806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8067">
                                            <p:txEl>
                                              <p:pRg st="6" end="6"/>
                                            </p:txEl>
                                          </p:spTgt>
                                        </p:tgtEl>
                                        <p:attrNameLst>
                                          <p:attrName>style.visibility</p:attrName>
                                        </p:attrNameLst>
                                      </p:cBhvr>
                                      <p:to>
                                        <p:strVal val="visible"/>
                                      </p:to>
                                    </p:set>
                                    <p:anim calcmode="lin" valueType="num">
                                      <p:cBhvr additive="base">
                                        <p:cTn id="37" dur="500" fill="hold"/>
                                        <p:tgtEl>
                                          <p:spTgt spid="8806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806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bldLvl="2"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p:txBody>
          <a:bodyPr/>
          <a:lstStyle/>
          <a:p>
            <a:pPr>
              <a:defRPr/>
            </a:pPr>
            <a:fld id="{FB4C20BD-23C8-40E4-8ADC-BEBA3037035F}" type="slidenum">
              <a:rPr lang="ar-SA"/>
              <a:pPr>
                <a:defRPr/>
              </a:pPr>
              <a:t>39</a:t>
            </a:fld>
            <a:endParaRPr lang="en-US"/>
          </a:p>
        </p:txBody>
      </p:sp>
      <p:sp>
        <p:nvSpPr>
          <p:cNvPr id="90114" name="Rectangle 2"/>
          <p:cNvSpPr>
            <a:spLocks noChangeArrowheads="1"/>
          </p:cNvSpPr>
          <p:nvPr/>
        </p:nvSpPr>
        <p:spPr bwMode="auto">
          <a:xfrm>
            <a:off x="839788" y="153988"/>
            <a:ext cx="7769225" cy="758825"/>
          </a:xfrm>
          <a:prstGeom prst="rect">
            <a:avLst/>
          </a:prstGeom>
          <a:gradFill rotWithShape="0">
            <a:gsLst>
              <a:gs pos="0">
                <a:srgbClr val="DBCBC7"/>
              </a:gs>
              <a:gs pos="100000">
                <a:srgbClr val="E6DAD8"/>
              </a:gs>
            </a:gsLst>
            <a:path path="shape">
              <a:fillToRect l="50000" t="50000" r="50000" b="50000"/>
            </a:path>
          </a:gradFill>
          <a:ln w="12700">
            <a:solidFill>
              <a:srgbClr val="800000"/>
            </a:solidFill>
            <a:miter lim="800000"/>
            <a:headEnd/>
            <a:tailEnd/>
          </a:ln>
        </p:spPr>
        <p:txBody>
          <a:bodyPr wrap="none" anchor="ctr"/>
          <a:lstStyle/>
          <a:p>
            <a:endParaRPr lang="ar-SA"/>
          </a:p>
        </p:txBody>
      </p:sp>
      <p:sp>
        <p:nvSpPr>
          <p:cNvPr id="90115" name="Rectangle 3"/>
          <p:cNvSpPr>
            <a:spLocks noChangeArrowheads="1"/>
          </p:cNvSpPr>
          <p:nvPr/>
        </p:nvSpPr>
        <p:spPr bwMode="auto">
          <a:xfrm>
            <a:off x="935038" y="203200"/>
            <a:ext cx="7578725" cy="660400"/>
          </a:xfrm>
          <a:prstGeom prst="rect">
            <a:avLst/>
          </a:prstGeom>
          <a:noFill/>
          <a:ln w="9525">
            <a:noFill/>
            <a:miter lim="800000"/>
            <a:headEnd/>
            <a:tailEnd/>
          </a:ln>
          <a:effectLst/>
        </p:spPr>
        <p:txBody>
          <a:bodyPr lIns="92075" tIns="46038" rIns="92075" bIns="46038" anchor="ctr"/>
          <a:lstStyle/>
          <a:p>
            <a:pPr algn="ctr" rtl="0">
              <a:defRPr/>
            </a:pPr>
            <a:r>
              <a:rPr lang="en-US" sz="4400" b="1">
                <a:solidFill>
                  <a:srgbClr val="800000"/>
                </a:solidFill>
                <a:effectLst>
                  <a:outerShdw blurRad="38100" dist="38100" dir="2700000" algn="tl">
                    <a:srgbClr val="C0C0C0"/>
                  </a:outerShdw>
                </a:effectLst>
                <a:latin typeface="Tahoma" pitchFamily="34" charset="0"/>
                <a:cs typeface="Arial" pitchFamily="34" charset="0"/>
              </a:rPr>
              <a:t>Strategies in Action</a:t>
            </a:r>
          </a:p>
        </p:txBody>
      </p:sp>
      <p:pic>
        <p:nvPicPr>
          <p:cNvPr id="90116" name="Picture 4"/>
          <p:cNvPicPr>
            <a:picLocks noChangeArrowheads="1"/>
          </p:cNvPicPr>
          <p:nvPr/>
        </p:nvPicPr>
        <p:blipFill>
          <a:blip r:embed="rId4" cstate="print"/>
          <a:srcRect/>
          <a:stretch>
            <a:fillRect/>
          </a:stretch>
        </p:blipFill>
        <p:spPr bwMode="auto">
          <a:xfrm>
            <a:off x="112713" y="2754313"/>
            <a:ext cx="3457575" cy="3736975"/>
          </a:xfrm>
          <a:prstGeom prst="rect">
            <a:avLst/>
          </a:prstGeom>
          <a:noFill/>
          <a:ln w="9525">
            <a:noFill/>
            <a:miter lim="800000"/>
            <a:headEnd/>
            <a:tailEnd/>
          </a:ln>
        </p:spPr>
      </p:pic>
      <p:sp>
        <p:nvSpPr>
          <p:cNvPr id="90117" name="Rectangle 5"/>
          <p:cNvSpPr>
            <a:spLocks noChangeArrowheads="1"/>
          </p:cNvSpPr>
          <p:nvPr/>
        </p:nvSpPr>
        <p:spPr bwMode="auto">
          <a:xfrm>
            <a:off x="244475" y="2865438"/>
            <a:ext cx="3092450" cy="3413125"/>
          </a:xfrm>
          <a:prstGeom prst="rect">
            <a:avLst/>
          </a:prstGeom>
          <a:noFill/>
          <a:ln w="9525">
            <a:noFill/>
            <a:miter lim="800000"/>
            <a:headEnd/>
            <a:tailEnd/>
          </a:ln>
          <a:effectLst/>
        </p:spPr>
        <p:txBody>
          <a:bodyPr lIns="92075" tIns="46038" rIns="92075" bIns="46038" anchor="ctr"/>
          <a:lstStyle/>
          <a:p>
            <a:pPr marL="342900" indent="-342900" algn="l" rtl="0">
              <a:defRPr/>
            </a:pPr>
            <a:r>
              <a:rPr lang="en-US" sz="3200" u="sng">
                <a:solidFill>
                  <a:srgbClr val="003366"/>
                </a:solidFill>
                <a:effectLst>
                  <a:outerShdw blurRad="38100" dist="38100" dir="2700000" algn="tl">
                    <a:srgbClr val="C0C0C0"/>
                  </a:outerShdw>
                </a:effectLst>
                <a:latin typeface="Tahoma" pitchFamily="34" charset="0"/>
                <a:cs typeface="Arial" pitchFamily="34" charset="0"/>
              </a:rPr>
              <a:t>Defined</a:t>
            </a:r>
          </a:p>
          <a:p>
            <a:pPr marL="342900" indent="-342900" algn="ctr" rtl="0">
              <a:defRPr/>
            </a:pPr>
            <a:endParaRPr lang="en-US" sz="2400">
              <a:solidFill>
                <a:srgbClr val="003366"/>
              </a:solidFill>
              <a:latin typeface="Tahoma" pitchFamily="34" charset="0"/>
              <a:cs typeface="Arial" pitchFamily="34" charset="0"/>
            </a:endParaRPr>
          </a:p>
          <a:p>
            <a:pPr marL="342900" indent="-342900" algn="l" rtl="0">
              <a:buSzPct val="80000"/>
              <a:buFontTx/>
              <a:buChar char="•"/>
              <a:defRPr/>
            </a:pPr>
            <a:r>
              <a:rPr lang="en-US" sz="2400">
                <a:solidFill>
                  <a:srgbClr val="003366"/>
                </a:solidFill>
                <a:latin typeface="Tahoma" pitchFamily="34" charset="0"/>
                <a:cs typeface="Arial" pitchFamily="34" charset="0"/>
              </a:rPr>
              <a:t>Selling a division or part of an organization</a:t>
            </a:r>
            <a:r>
              <a:rPr lang="en-US" sz="2800">
                <a:solidFill>
                  <a:srgbClr val="003366"/>
                </a:solidFill>
                <a:latin typeface="Tahoma" pitchFamily="34" charset="0"/>
                <a:cs typeface="Arial" pitchFamily="34" charset="0"/>
              </a:rPr>
              <a:t> </a:t>
            </a:r>
          </a:p>
        </p:txBody>
      </p:sp>
      <p:sp>
        <p:nvSpPr>
          <p:cNvPr id="43016" name="Line 6"/>
          <p:cNvSpPr>
            <a:spLocks noChangeShapeType="1"/>
          </p:cNvSpPr>
          <p:nvPr/>
        </p:nvSpPr>
        <p:spPr bwMode="auto">
          <a:xfrm>
            <a:off x="3432175" y="3962400"/>
            <a:ext cx="1292225" cy="0"/>
          </a:xfrm>
          <a:prstGeom prst="line">
            <a:avLst/>
          </a:prstGeom>
          <a:noFill/>
          <a:ln w="57150" cmpd="tri">
            <a:solidFill>
              <a:srgbClr val="993300"/>
            </a:solidFill>
            <a:prstDash val="dash"/>
            <a:round/>
            <a:headEnd type="none" w="sm" len="sm"/>
            <a:tailEnd type="stealth" w="med" len="med"/>
          </a:ln>
        </p:spPr>
        <p:txBody>
          <a:bodyPr/>
          <a:lstStyle/>
          <a:p>
            <a:endParaRPr lang="en-US"/>
          </a:p>
        </p:txBody>
      </p:sp>
      <p:sp>
        <p:nvSpPr>
          <p:cNvPr id="90119" name="Rectangle 7"/>
          <p:cNvSpPr>
            <a:spLocks noChangeArrowheads="1"/>
          </p:cNvSpPr>
          <p:nvPr/>
        </p:nvSpPr>
        <p:spPr bwMode="auto">
          <a:xfrm>
            <a:off x="381000" y="1447800"/>
            <a:ext cx="2133600" cy="762000"/>
          </a:xfrm>
          <a:prstGeom prst="rect">
            <a:avLst/>
          </a:prstGeom>
          <a:noFill/>
          <a:ln w="9525">
            <a:noFill/>
            <a:miter lim="800000"/>
            <a:headEnd/>
            <a:tailEnd/>
          </a:ln>
        </p:spPr>
        <p:txBody>
          <a:bodyPr lIns="92075" tIns="46038" rIns="92075" bIns="46038" anchor="ctr" anchorCtr="1"/>
          <a:lstStyle/>
          <a:p>
            <a:pPr marL="342900" indent="-342900" algn="ctr" rtl="0"/>
            <a:endParaRPr lang="en-US" sz="2400">
              <a:latin typeface="Times New Roman" pitchFamily="18" charset="0"/>
            </a:endParaRPr>
          </a:p>
        </p:txBody>
      </p:sp>
      <p:pic>
        <p:nvPicPr>
          <p:cNvPr id="90120" name="Picture 8"/>
          <p:cNvPicPr>
            <a:picLocks noChangeArrowheads="1"/>
          </p:cNvPicPr>
          <p:nvPr/>
        </p:nvPicPr>
        <p:blipFill>
          <a:blip r:embed="rId5" cstate="print"/>
          <a:srcRect/>
          <a:stretch>
            <a:fillRect/>
          </a:stretch>
        </p:blipFill>
        <p:spPr bwMode="auto">
          <a:xfrm>
            <a:off x="4684713" y="1077913"/>
            <a:ext cx="4143375" cy="5489575"/>
          </a:xfrm>
          <a:prstGeom prst="rect">
            <a:avLst/>
          </a:prstGeom>
          <a:noFill/>
          <a:ln w="9525">
            <a:noFill/>
            <a:miter lim="800000"/>
            <a:headEnd/>
            <a:tailEnd/>
          </a:ln>
        </p:spPr>
      </p:pic>
      <p:sp>
        <p:nvSpPr>
          <p:cNvPr id="90121" name="Rectangle 9"/>
          <p:cNvSpPr>
            <a:spLocks noChangeArrowheads="1"/>
          </p:cNvSpPr>
          <p:nvPr/>
        </p:nvSpPr>
        <p:spPr bwMode="auto">
          <a:xfrm>
            <a:off x="4816475" y="1189038"/>
            <a:ext cx="3778250" cy="5165725"/>
          </a:xfrm>
          <a:prstGeom prst="rect">
            <a:avLst/>
          </a:prstGeom>
          <a:noFill/>
          <a:ln w="9525">
            <a:noFill/>
            <a:miter lim="800000"/>
            <a:headEnd/>
            <a:tailEnd/>
          </a:ln>
          <a:effectLst/>
        </p:spPr>
        <p:txBody>
          <a:bodyPr lIns="92075" tIns="46038" rIns="92075" bIns="46038" anchor="ctr" anchorCtr="1"/>
          <a:lstStyle/>
          <a:p>
            <a:pPr marL="457200" indent="-457200" algn="ctr" rtl="0">
              <a:defRPr/>
            </a:pPr>
            <a:endParaRPr lang="en-US" sz="2400" u="sng">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ctr" rtl="0">
              <a:defRPr/>
            </a:pPr>
            <a:endParaRPr lang="en-US" sz="2400" u="sng">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ctr" rtl="0">
              <a:defRPr/>
            </a:pPr>
            <a:endParaRPr lang="en-US" sz="2400" u="sng">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l" rtl="0">
              <a:defRPr/>
            </a:pPr>
            <a:r>
              <a:rPr lang="en-US" sz="2800" u="sng">
                <a:solidFill>
                  <a:srgbClr val="003366"/>
                </a:solidFill>
                <a:effectLst>
                  <a:outerShdw blurRad="38100" dist="38100" dir="2700000" algn="tl">
                    <a:srgbClr val="C0C0C0"/>
                  </a:outerShdw>
                </a:effectLst>
                <a:latin typeface="Tahoma" pitchFamily="34" charset="0"/>
                <a:cs typeface="Arial" pitchFamily="34" charset="0"/>
              </a:rPr>
              <a:t>Example</a:t>
            </a:r>
          </a:p>
          <a:p>
            <a:pPr marL="457200" indent="-457200" algn="ctr" rtl="0">
              <a:defRPr/>
            </a:pPr>
            <a:endParaRPr lang="en-US" sz="2800" u="sng">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l" rtl="0">
              <a:buSzPct val="80000"/>
              <a:buFontTx/>
              <a:buChar char="•"/>
              <a:defRPr/>
            </a:pPr>
            <a:r>
              <a:rPr lang="en-US" sz="2400">
                <a:solidFill>
                  <a:srgbClr val="003366"/>
                </a:solidFill>
                <a:latin typeface="Tahoma" pitchFamily="34" charset="0"/>
                <a:cs typeface="Arial" pitchFamily="34" charset="0"/>
              </a:rPr>
              <a:t>Harcourt General, the large US publisher, is selling its Neiman Marcus division.</a:t>
            </a:r>
          </a:p>
        </p:txBody>
      </p:sp>
      <p:sp>
        <p:nvSpPr>
          <p:cNvPr id="90122" name="Rectangle 10"/>
          <p:cNvSpPr>
            <a:spLocks noChangeArrowheads="1"/>
          </p:cNvSpPr>
          <p:nvPr/>
        </p:nvSpPr>
        <p:spPr bwMode="auto">
          <a:xfrm>
            <a:off x="533400" y="1066800"/>
            <a:ext cx="3429000" cy="1295400"/>
          </a:xfrm>
          <a:prstGeom prst="rect">
            <a:avLst/>
          </a:prstGeom>
          <a:noFill/>
          <a:ln w="9525">
            <a:noFill/>
            <a:miter lim="800000"/>
            <a:headEnd/>
            <a:tailEnd/>
          </a:ln>
          <a:effectLst/>
        </p:spPr>
        <p:txBody>
          <a:bodyPr lIns="92075" tIns="46038" rIns="92075" bIns="46038" anchor="ctr"/>
          <a:lstStyle/>
          <a:p>
            <a:pPr marL="342900" indent="-342900" algn="ctr" rtl="0">
              <a:defRPr/>
            </a:pPr>
            <a:r>
              <a:rPr lang="en-US" sz="3600" u="sng">
                <a:solidFill>
                  <a:srgbClr val="990000"/>
                </a:solidFill>
                <a:effectLst>
                  <a:outerShdw blurRad="38100" dist="38100" dir="2700000" algn="tl">
                    <a:srgbClr val="C0C0C0"/>
                  </a:outerShdw>
                </a:effectLst>
                <a:latin typeface="Tahoma" pitchFamily="34" charset="0"/>
                <a:cs typeface="Arial" pitchFamily="34" charset="0"/>
              </a:rPr>
              <a:t>Divestiture</a:t>
            </a:r>
          </a:p>
        </p:txBody>
      </p:sp>
      <p:sp>
        <p:nvSpPr>
          <p:cNvPr id="43021" name="Oval 11"/>
          <p:cNvSpPr>
            <a:spLocks noChangeArrowheads="1"/>
          </p:cNvSpPr>
          <p:nvPr/>
        </p:nvSpPr>
        <p:spPr bwMode="auto">
          <a:xfrm>
            <a:off x="228600" y="990600"/>
            <a:ext cx="4114800" cy="1752600"/>
          </a:xfrm>
          <a:prstGeom prst="ellipse">
            <a:avLst/>
          </a:prstGeom>
          <a:noFill/>
          <a:ln w="12700">
            <a:solidFill>
              <a:srgbClr val="800000"/>
            </a:solidFill>
            <a:round/>
            <a:headEnd/>
            <a:tailEnd/>
          </a:ln>
        </p:spPr>
        <p:txBody>
          <a:bodyPr wrap="none" anchor="ctr"/>
          <a:lstStyle/>
          <a:p>
            <a:endParaRPr lang="ar-SA"/>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barn(inHorizontal)">
                                      <p:cBhvr>
                                        <p:cTn id="7" dur="500"/>
                                        <p:tgtEl>
                                          <p:spTgt spid="90114"/>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90115"/>
                                        </p:tgtEl>
                                        <p:attrNameLst>
                                          <p:attrName>style.visibility</p:attrName>
                                        </p:attrNameLst>
                                      </p:cBhvr>
                                      <p:to>
                                        <p:strVal val="visible"/>
                                      </p:to>
                                    </p:set>
                                    <p:animEffect transition="in" filter="barn(inHorizontal)">
                                      <p:cBhvr>
                                        <p:cTn id="11" dur="500"/>
                                        <p:tgtEl>
                                          <p:spTgt spid="9011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90116"/>
                                        </p:tgtEl>
                                        <p:attrNameLst>
                                          <p:attrName>style.visibility</p:attrName>
                                        </p:attrNameLst>
                                      </p:cBhvr>
                                      <p:to>
                                        <p:strVal val="visible"/>
                                      </p:to>
                                    </p:set>
                                    <p:anim calcmode="lin" valueType="num">
                                      <p:cBhvr additive="base">
                                        <p:cTn id="16" dur="500" fill="hold"/>
                                        <p:tgtEl>
                                          <p:spTgt spid="90116"/>
                                        </p:tgtEl>
                                        <p:attrNameLst>
                                          <p:attrName>ppt_x</p:attrName>
                                        </p:attrNameLst>
                                      </p:cBhvr>
                                      <p:tavLst>
                                        <p:tav tm="0">
                                          <p:val>
                                            <p:strVal val="0-#ppt_w/2"/>
                                          </p:val>
                                        </p:tav>
                                        <p:tav tm="100000">
                                          <p:val>
                                            <p:strVal val="#ppt_x"/>
                                          </p:val>
                                        </p:tav>
                                      </p:tavLst>
                                    </p:anim>
                                    <p:anim calcmode="lin" valueType="num">
                                      <p:cBhvr additive="base">
                                        <p:cTn id="17" dur="500" fill="hold"/>
                                        <p:tgtEl>
                                          <p:spTgt spid="90116"/>
                                        </p:tgtEl>
                                        <p:attrNameLst>
                                          <p:attrName>ppt_y</p:attrName>
                                        </p:attrNameLst>
                                      </p:cBhvr>
                                      <p:tavLst>
                                        <p:tav tm="0">
                                          <p:val>
                                            <p:strVal val="#ppt_y"/>
                                          </p:val>
                                        </p:tav>
                                        <p:tav tm="100000">
                                          <p:val>
                                            <p:strVal val="#ppt_y"/>
                                          </p:val>
                                        </p:tav>
                                      </p:tavLst>
                                    </p:anim>
                                  </p:childTnLst>
                                </p:cTn>
                              </p:par>
                            </p:childTnLst>
                          </p:cTn>
                        </p:par>
                        <p:par>
                          <p:cTn id="18" fill="hold">
                            <p:stCondLst>
                              <p:cond delay="500"/>
                            </p:stCondLst>
                            <p:childTnLst>
                              <p:par>
                                <p:cTn id="19" presetID="2" presetClass="entr" presetSubtype="8" fill="hold" grpId="0" nodeType="afterEffect">
                                  <p:stCondLst>
                                    <p:cond delay="0"/>
                                  </p:stCondLst>
                                  <p:childTnLst>
                                    <p:set>
                                      <p:cBhvr>
                                        <p:cTn id="20" dur="1" fill="hold">
                                          <p:stCondLst>
                                            <p:cond delay="0"/>
                                          </p:stCondLst>
                                        </p:cTn>
                                        <p:tgtEl>
                                          <p:spTgt spid="90117">
                                            <p:txEl>
                                              <p:pRg st="0" end="0"/>
                                            </p:txEl>
                                          </p:spTgt>
                                        </p:tgtEl>
                                        <p:attrNameLst>
                                          <p:attrName>style.visibility</p:attrName>
                                        </p:attrNameLst>
                                      </p:cBhvr>
                                      <p:to>
                                        <p:strVal val="visible"/>
                                      </p:to>
                                    </p:set>
                                    <p:anim calcmode="lin" valueType="num">
                                      <p:cBhvr additive="base">
                                        <p:cTn id="21" dur="500" fill="hold"/>
                                        <p:tgtEl>
                                          <p:spTgt spid="90117">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90117">
                                            <p:txEl>
                                              <p:pRg st="0" end="0"/>
                                            </p:txEl>
                                          </p:spTgt>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2" presetClass="entr" presetSubtype="8" fill="hold" grpId="0" nodeType="afterEffect">
                                  <p:stCondLst>
                                    <p:cond delay="0"/>
                                  </p:stCondLst>
                                  <p:childTnLst>
                                    <p:set>
                                      <p:cBhvr>
                                        <p:cTn id="25" dur="1" fill="hold">
                                          <p:stCondLst>
                                            <p:cond delay="0"/>
                                          </p:stCondLst>
                                        </p:cTn>
                                        <p:tgtEl>
                                          <p:spTgt spid="90117">
                                            <p:txEl>
                                              <p:pRg st="2" end="2"/>
                                            </p:txEl>
                                          </p:spTgt>
                                        </p:tgtEl>
                                        <p:attrNameLst>
                                          <p:attrName>style.visibility</p:attrName>
                                        </p:attrNameLst>
                                      </p:cBhvr>
                                      <p:to>
                                        <p:strVal val="visible"/>
                                      </p:to>
                                    </p:set>
                                    <p:anim calcmode="lin" valueType="num">
                                      <p:cBhvr additive="base">
                                        <p:cTn id="26" dur="500" fill="hold"/>
                                        <p:tgtEl>
                                          <p:spTgt spid="90117">
                                            <p:txEl>
                                              <p:pRg st="2" end="2"/>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9011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nodePh="1">
                                  <p:stCondLst>
                                    <p:cond delay="0"/>
                                  </p:stCondLst>
                                  <p:endCondLst>
                                    <p:cond evt="begin" delay="0">
                                      <p:tn val="30"/>
                                    </p:cond>
                                  </p:endCondLst>
                                  <p:childTnLst>
                                    <p:set>
                                      <p:cBhvr>
                                        <p:cTn id="31" dur="1" fill="hold">
                                          <p:stCondLst>
                                            <p:cond delay="0"/>
                                          </p:stCondLst>
                                        </p:cTn>
                                        <p:tgtEl>
                                          <p:spTgt spid="90119">
                                            <p:txEl>
                                              <p:pRg st="0" end="0"/>
                                            </p:txEl>
                                          </p:spTgt>
                                        </p:tgtEl>
                                        <p:attrNameLst>
                                          <p:attrName>style.visibility</p:attrName>
                                        </p:attrNameLst>
                                      </p:cBhvr>
                                      <p:to>
                                        <p:strVal val="visible"/>
                                      </p:to>
                                    </p:set>
                                    <p:anim calcmode="lin" valueType="num">
                                      <p:cBhvr additive="base">
                                        <p:cTn id="32" dur="500" fill="hold"/>
                                        <p:tgtEl>
                                          <p:spTgt spid="90119">
                                            <p:txEl>
                                              <p:pRg st="0" end="0"/>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901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90120"/>
                                        </p:tgtEl>
                                        <p:attrNameLst>
                                          <p:attrName>style.visibility</p:attrName>
                                        </p:attrNameLst>
                                      </p:cBhvr>
                                      <p:to>
                                        <p:strVal val="visible"/>
                                      </p:to>
                                    </p:set>
                                    <p:anim calcmode="lin" valueType="num">
                                      <p:cBhvr additive="base">
                                        <p:cTn id="38" dur="500" fill="hold"/>
                                        <p:tgtEl>
                                          <p:spTgt spid="90120"/>
                                        </p:tgtEl>
                                        <p:attrNameLst>
                                          <p:attrName>ppt_x</p:attrName>
                                        </p:attrNameLst>
                                      </p:cBhvr>
                                      <p:tavLst>
                                        <p:tav tm="0">
                                          <p:val>
                                            <p:strVal val="0-#ppt_w/2"/>
                                          </p:val>
                                        </p:tav>
                                        <p:tav tm="100000">
                                          <p:val>
                                            <p:strVal val="#ppt_x"/>
                                          </p:val>
                                        </p:tav>
                                      </p:tavLst>
                                    </p:anim>
                                    <p:anim calcmode="lin" valueType="num">
                                      <p:cBhvr additive="base">
                                        <p:cTn id="39" dur="500" fill="hold"/>
                                        <p:tgtEl>
                                          <p:spTgt spid="90120"/>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 presetClass="entr" presetSubtype="8" fill="hold" grpId="0" nodeType="afterEffect">
                                  <p:stCondLst>
                                    <p:cond delay="0"/>
                                  </p:stCondLst>
                                  <p:childTnLst>
                                    <p:set>
                                      <p:cBhvr>
                                        <p:cTn id="42" dur="1" fill="hold">
                                          <p:stCondLst>
                                            <p:cond delay="0"/>
                                          </p:stCondLst>
                                        </p:cTn>
                                        <p:tgtEl>
                                          <p:spTgt spid="90121">
                                            <p:txEl>
                                              <p:pRg st="3" end="3"/>
                                            </p:txEl>
                                          </p:spTgt>
                                        </p:tgtEl>
                                        <p:attrNameLst>
                                          <p:attrName>style.visibility</p:attrName>
                                        </p:attrNameLst>
                                      </p:cBhvr>
                                      <p:to>
                                        <p:strVal val="visible"/>
                                      </p:to>
                                    </p:set>
                                    <p:anim calcmode="lin" valueType="num">
                                      <p:cBhvr additive="base">
                                        <p:cTn id="43" dur="500" fill="hold"/>
                                        <p:tgtEl>
                                          <p:spTgt spid="90121">
                                            <p:txEl>
                                              <p:pRg st="3" end="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90121">
                                            <p:txEl>
                                              <p:pRg st="3" end="3"/>
                                            </p:txEl>
                                          </p:spTgt>
                                        </p:tgtEl>
                                        <p:attrNameLst>
                                          <p:attrName>ppt_y</p:attrName>
                                        </p:attrNameLst>
                                      </p:cBhvr>
                                      <p:tavLst>
                                        <p:tav tm="0">
                                          <p:val>
                                            <p:strVal val="#ppt_y"/>
                                          </p:val>
                                        </p:tav>
                                        <p:tav tm="100000">
                                          <p:val>
                                            <p:strVal val="#ppt_y"/>
                                          </p:val>
                                        </p:tav>
                                      </p:tavLst>
                                    </p:anim>
                                  </p:childTnLst>
                                </p:cTn>
                              </p:par>
                            </p:childTnLst>
                          </p:cTn>
                        </p:par>
                        <p:par>
                          <p:cTn id="45" fill="hold">
                            <p:stCondLst>
                              <p:cond delay="1000"/>
                            </p:stCondLst>
                            <p:childTnLst>
                              <p:par>
                                <p:cTn id="46" presetID="2" presetClass="entr" presetSubtype="8" fill="hold" grpId="0" nodeType="afterEffect">
                                  <p:stCondLst>
                                    <p:cond delay="0"/>
                                  </p:stCondLst>
                                  <p:childTnLst>
                                    <p:set>
                                      <p:cBhvr>
                                        <p:cTn id="47" dur="1" fill="hold">
                                          <p:stCondLst>
                                            <p:cond delay="0"/>
                                          </p:stCondLst>
                                        </p:cTn>
                                        <p:tgtEl>
                                          <p:spTgt spid="90121">
                                            <p:txEl>
                                              <p:pRg st="5" end="5"/>
                                            </p:txEl>
                                          </p:spTgt>
                                        </p:tgtEl>
                                        <p:attrNameLst>
                                          <p:attrName>style.visibility</p:attrName>
                                        </p:attrNameLst>
                                      </p:cBhvr>
                                      <p:to>
                                        <p:strVal val="visible"/>
                                      </p:to>
                                    </p:set>
                                    <p:anim calcmode="lin" valueType="num">
                                      <p:cBhvr additive="base">
                                        <p:cTn id="48" dur="500" fill="hold"/>
                                        <p:tgtEl>
                                          <p:spTgt spid="90121">
                                            <p:txEl>
                                              <p:pRg st="5" end="5"/>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9012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90122">
                                            <p:txEl>
                                              <p:pRg st="0" end="0"/>
                                            </p:txEl>
                                          </p:spTgt>
                                        </p:tgtEl>
                                        <p:attrNameLst>
                                          <p:attrName>style.visibility</p:attrName>
                                        </p:attrNameLst>
                                      </p:cBhvr>
                                      <p:to>
                                        <p:strVal val="visible"/>
                                      </p:to>
                                    </p:set>
                                    <p:anim calcmode="lin" valueType="num">
                                      <p:cBhvr additive="base">
                                        <p:cTn id="54" dur="500" fill="hold"/>
                                        <p:tgtEl>
                                          <p:spTgt spid="90122">
                                            <p:txEl>
                                              <p:pRg st="0" end="0"/>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9012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animBg="1"/>
      <p:bldP spid="90115" grpId="0" autoUpdateAnimBg="0"/>
      <p:bldP spid="90117" grpId="0" build="p" autoUpdateAnimBg="0" advAuto="0"/>
      <p:bldP spid="90119" grpId="0" build="p" autoUpdateAnimBg="0"/>
      <p:bldP spid="90121" grpId="0" build="p" autoUpdateAnimBg="0" advAuto="0"/>
      <p:bldP spid="90122"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cs typeface="Times New Roman" pitchFamily="18" charset="0"/>
              </a:rPr>
              <a:t>Strategy hierarchy</a:t>
            </a:r>
          </a:p>
        </p:txBody>
      </p:sp>
      <p:sp>
        <p:nvSpPr>
          <p:cNvPr id="6147" name="Rectangle 3"/>
          <p:cNvSpPr>
            <a:spLocks noGrp="1" noChangeArrowheads="1"/>
          </p:cNvSpPr>
          <p:nvPr>
            <p:ph idx="1"/>
          </p:nvPr>
        </p:nvSpPr>
        <p:spPr/>
        <p:txBody>
          <a:bodyPr/>
          <a:lstStyle/>
          <a:p>
            <a:pPr marL="571500" indent="-571500" algn="l" rtl="0" eaLnBrk="1" hangingPunct="1">
              <a:buFont typeface="Wingdings" pitchFamily="2" charset="2"/>
              <a:buAutoNum type="arabicPeriod"/>
            </a:pPr>
            <a:r>
              <a:rPr lang="en-US" smtClean="0">
                <a:cs typeface="Arial" charset="0"/>
              </a:rPr>
              <a:t>Corporate strategy: 1) growth strategy, 2) stability strategy, 3) retrenchment strategy.</a:t>
            </a:r>
          </a:p>
          <a:p>
            <a:pPr marL="571500" indent="-571500" algn="l" rtl="0" eaLnBrk="1" hangingPunct="1">
              <a:buFont typeface="Wingdings" pitchFamily="2" charset="2"/>
              <a:buAutoNum type="arabicPeriod"/>
            </a:pPr>
            <a:r>
              <a:rPr lang="en-US" smtClean="0">
                <a:cs typeface="Arial" charset="0"/>
              </a:rPr>
              <a:t>Business unit strategy: 1) cost leadership, 2) differentiation, 3) focus, 4) mixed.</a:t>
            </a:r>
          </a:p>
          <a:p>
            <a:pPr marL="571500" indent="-571500" algn="l" rtl="0" eaLnBrk="1" hangingPunct="1">
              <a:buFont typeface="Wingdings" pitchFamily="2" charset="2"/>
              <a:buAutoNum type="arabicPeriod"/>
            </a:pPr>
            <a:r>
              <a:rPr lang="en-US" smtClean="0">
                <a:cs typeface="Arial" charset="0"/>
              </a:rPr>
              <a:t>Functional strategy.</a:t>
            </a:r>
          </a:p>
        </p:txBody>
      </p:sp>
      <p:sp>
        <p:nvSpPr>
          <p:cNvPr id="4" name="Slide Number Placeholder 3"/>
          <p:cNvSpPr>
            <a:spLocks noGrp="1"/>
          </p:cNvSpPr>
          <p:nvPr>
            <p:ph type="sldNum" sz="quarter" idx="12"/>
          </p:nvPr>
        </p:nvSpPr>
        <p:spPr/>
        <p:txBody>
          <a:bodyPr/>
          <a:lstStyle/>
          <a:p>
            <a:pPr>
              <a:defRPr/>
            </a:pPr>
            <a:fld id="{E09D042A-0262-4A3F-9126-BA3FCB51779C}" type="slidenum">
              <a:rPr lang="ar-SA"/>
              <a:pPr>
                <a:defRPr/>
              </a:pPr>
              <a:t>4</a:t>
            </a:fld>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7388" y="153988"/>
            <a:ext cx="7769225" cy="776287"/>
          </a:xfrm>
          <a:gradFill rotWithShape="0">
            <a:gsLst>
              <a:gs pos="0">
                <a:srgbClr val="DBCBC7"/>
              </a:gs>
              <a:gs pos="100000">
                <a:srgbClr val="E6DAD8"/>
              </a:gs>
            </a:gsLst>
            <a:path path="shape">
              <a:fillToRect l="50000" t="50000" r="50000" b="50000"/>
            </a:path>
          </a:gradFill>
          <a:ln w="12700" cap="flat">
            <a:solidFill>
              <a:srgbClr val="800000"/>
            </a:solidFill>
          </a:ln>
        </p:spPr>
        <p:txBody>
          <a:bodyPr lIns="92075" tIns="46038" rIns="92075" bIns="46038"/>
          <a:lstStyle/>
          <a:p>
            <a:pPr eaLnBrk="1" hangingPunct="1"/>
            <a:r>
              <a:rPr lang="en-US" smtClean="0">
                <a:solidFill>
                  <a:srgbClr val="800000"/>
                </a:solidFill>
                <a:cs typeface="Times New Roman" pitchFamily="18" charset="0"/>
              </a:rPr>
              <a:t>Strategies in Action</a:t>
            </a:r>
          </a:p>
        </p:txBody>
      </p:sp>
      <p:sp>
        <p:nvSpPr>
          <p:cNvPr id="92163" name="Rectangle 3"/>
          <p:cNvSpPr>
            <a:spLocks noGrp="1" noChangeArrowheads="1"/>
          </p:cNvSpPr>
          <p:nvPr>
            <p:ph idx="1"/>
          </p:nvPr>
        </p:nvSpPr>
        <p:spPr>
          <a:xfrm>
            <a:off x="534988" y="1525588"/>
            <a:ext cx="8074025" cy="4568825"/>
          </a:xfrm>
          <a:solidFill>
            <a:srgbClr val="DBCBC7"/>
          </a:solidFill>
          <a:ln w="12700" cap="flat">
            <a:solidFill>
              <a:srgbClr val="800000"/>
            </a:solidFill>
          </a:ln>
        </p:spPr>
        <p:txBody>
          <a:bodyPr lIns="92075" tIns="46038" rIns="92075" bIns="46038" rtlCol="1">
            <a:normAutofit/>
          </a:bodyPr>
          <a:lstStyle/>
          <a:p>
            <a:pPr algn="ctr" eaLnBrk="1" fontAlgn="auto" hangingPunct="1">
              <a:spcAft>
                <a:spcPts val="0"/>
              </a:spcAft>
              <a:buFont typeface="Wingdings" pitchFamily="2" charset="2"/>
              <a:buNone/>
              <a:defRPr/>
            </a:pPr>
            <a:r>
              <a:rPr lang="en-US" sz="2100" smtClean="0">
                <a:solidFill>
                  <a:srgbClr val="003366"/>
                </a:solidFill>
                <a:effectLst>
                  <a:outerShdw blurRad="38100" dist="38100" dir="2700000" algn="tl">
                    <a:srgbClr val="000000"/>
                  </a:outerShdw>
                </a:effectLst>
              </a:rPr>
              <a:t>Guidelines for Divestiture</a:t>
            </a:r>
          </a:p>
          <a:p>
            <a:pPr algn="ctr" eaLnBrk="1" fontAlgn="auto" hangingPunct="1">
              <a:spcAft>
                <a:spcPts val="0"/>
              </a:spcAft>
              <a:buFont typeface="Wingdings" pitchFamily="2" charset="2"/>
              <a:buNone/>
              <a:defRPr/>
            </a:pPr>
            <a:endParaRPr lang="en-US" sz="1900" smtClean="0">
              <a:solidFill>
                <a:srgbClr val="003366"/>
              </a:solidFill>
            </a:endParaRPr>
          </a:p>
          <a:p>
            <a:pPr lvl="1" algn="l" rtl="0" eaLnBrk="1" fontAlgn="auto" hangingPunct="1">
              <a:spcAft>
                <a:spcPts val="0"/>
              </a:spcAft>
              <a:buSzPct val="80000"/>
              <a:buFont typeface="Wingdings" pitchFamily="2" charset="2"/>
              <a:buChar char="ü"/>
              <a:defRPr/>
            </a:pPr>
            <a:r>
              <a:rPr lang="en-US" sz="2200" smtClean="0">
                <a:solidFill>
                  <a:srgbClr val="003366"/>
                </a:solidFill>
              </a:rPr>
              <a:t>When firm has pursued retrenchment but failed to attain needed improvements</a:t>
            </a:r>
          </a:p>
          <a:p>
            <a:pPr lvl="1" algn="l" rtl="0" eaLnBrk="1" fontAlgn="auto" hangingPunct="1">
              <a:spcAft>
                <a:spcPts val="0"/>
              </a:spcAft>
              <a:buSzPct val="80000"/>
              <a:buFont typeface="Wingdings" pitchFamily="2" charset="2"/>
              <a:buChar char="ü"/>
              <a:defRPr/>
            </a:pPr>
            <a:r>
              <a:rPr lang="en-US" sz="2200" smtClean="0">
                <a:solidFill>
                  <a:srgbClr val="003366"/>
                </a:solidFill>
              </a:rPr>
              <a:t>When a division needs more resources than the firm can provide</a:t>
            </a:r>
          </a:p>
          <a:p>
            <a:pPr lvl="1" algn="l" rtl="0" eaLnBrk="1" fontAlgn="auto" hangingPunct="1">
              <a:spcAft>
                <a:spcPts val="0"/>
              </a:spcAft>
              <a:buSzPct val="80000"/>
              <a:buFont typeface="Wingdings" pitchFamily="2" charset="2"/>
              <a:buChar char="ü"/>
              <a:defRPr/>
            </a:pPr>
            <a:r>
              <a:rPr lang="en-US" sz="2200" smtClean="0">
                <a:solidFill>
                  <a:srgbClr val="003366"/>
                </a:solidFill>
              </a:rPr>
              <a:t>When a division is responsible for the firm</a:t>
            </a:r>
            <a:r>
              <a:rPr lang="en-US" sz="2200" smtClean="0">
                <a:solidFill>
                  <a:srgbClr val="003366"/>
                </a:solidFill>
                <a:latin typeface="Arial"/>
              </a:rPr>
              <a:t>’</a:t>
            </a:r>
            <a:r>
              <a:rPr lang="en-US" sz="2200" smtClean="0">
                <a:solidFill>
                  <a:srgbClr val="003366"/>
                </a:solidFill>
              </a:rPr>
              <a:t>s overall poor performance</a:t>
            </a:r>
          </a:p>
          <a:p>
            <a:pPr lvl="1" algn="l" rtl="0" eaLnBrk="1" fontAlgn="auto" hangingPunct="1">
              <a:spcAft>
                <a:spcPts val="0"/>
              </a:spcAft>
              <a:buSzPct val="80000"/>
              <a:buFont typeface="Wingdings" pitchFamily="2" charset="2"/>
              <a:buChar char="ü"/>
              <a:defRPr/>
            </a:pPr>
            <a:r>
              <a:rPr lang="en-US" sz="2200" smtClean="0">
                <a:solidFill>
                  <a:srgbClr val="003366"/>
                </a:solidFill>
              </a:rPr>
              <a:t>When a division is a misfit with the organization</a:t>
            </a:r>
          </a:p>
          <a:p>
            <a:pPr lvl="1" algn="l" rtl="0" eaLnBrk="1" fontAlgn="auto" hangingPunct="1">
              <a:spcAft>
                <a:spcPts val="0"/>
              </a:spcAft>
              <a:buSzPct val="80000"/>
              <a:buFont typeface="Wingdings" pitchFamily="2" charset="2"/>
              <a:buChar char="ü"/>
              <a:defRPr/>
            </a:pPr>
            <a:r>
              <a:rPr lang="en-US" sz="2200" smtClean="0">
                <a:solidFill>
                  <a:srgbClr val="003366"/>
                </a:solidFill>
              </a:rPr>
              <a:t>When a large amount of cash is needed and cannot be obtained from other sources.</a:t>
            </a:r>
          </a:p>
        </p:txBody>
      </p:sp>
      <p:sp>
        <p:nvSpPr>
          <p:cNvPr id="36866" name="Slide Number Placeholder 5"/>
          <p:cNvSpPr>
            <a:spLocks noGrp="1"/>
          </p:cNvSpPr>
          <p:nvPr>
            <p:ph type="sldNum" sz="quarter" idx="12"/>
          </p:nvPr>
        </p:nvSpPr>
        <p:spPr/>
        <p:txBody>
          <a:bodyPr/>
          <a:lstStyle/>
          <a:p>
            <a:pPr>
              <a:defRPr/>
            </a:pPr>
            <a:fld id="{51ACE8BE-9706-40E9-AC93-F22A6F60EFFA}" type="slidenum">
              <a:rPr lang="ar-SA"/>
              <a:pPr>
                <a:defRPr/>
              </a:pPr>
              <a:t>40</a:t>
            </a:fld>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calcmode="lin" valueType="num">
                                      <p:cBhvr additive="base">
                                        <p:cTn id="7" dur="500" fill="hold"/>
                                        <p:tgtEl>
                                          <p:spTgt spid="92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63">
                                            <p:txEl>
                                              <p:pRg st="2" end="2"/>
                                            </p:txEl>
                                          </p:spTgt>
                                        </p:tgtEl>
                                        <p:attrNameLst>
                                          <p:attrName>style.visibility</p:attrName>
                                        </p:attrNameLst>
                                      </p:cBhvr>
                                      <p:to>
                                        <p:strVal val="visible"/>
                                      </p:to>
                                    </p:set>
                                    <p:anim calcmode="lin" valueType="num">
                                      <p:cBhvr additive="base">
                                        <p:cTn id="13" dur="500" fill="hold"/>
                                        <p:tgtEl>
                                          <p:spTgt spid="9216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63">
                                            <p:txEl>
                                              <p:pRg st="3" end="3"/>
                                            </p:txEl>
                                          </p:spTgt>
                                        </p:tgtEl>
                                        <p:attrNameLst>
                                          <p:attrName>style.visibility</p:attrName>
                                        </p:attrNameLst>
                                      </p:cBhvr>
                                      <p:to>
                                        <p:strVal val="visible"/>
                                      </p:to>
                                    </p:set>
                                    <p:anim calcmode="lin" valueType="num">
                                      <p:cBhvr additive="base">
                                        <p:cTn id="19" dur="500" fill="hold"/>
                                        <p:tgtEl>
                                          <p:spTgt spid="9216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63">
                                            <p:txEl>
                                              <p:pRg st="4" end="4"/>
                                            </p:txEl>
                                          </p:spTgt>
                                        </p:tgtEl>
                                        <p:attrNameLst>
                                          <p:attrName>style.visibility</p:attrName>
                                        </p:attrNameLst>
                                      </p:cBhvr>
                                      <p:to>
                                        <p:strVal val="visible"/>
                                      </p:to>
                                    </p:set>
                                    <p:anim calcmode="lin" valueType="num">
                                      <p:cBhvr additive="base">
                                        <p:cTn id="25" dur="500" fill="hold"/>
                                        <p:tgtEl>
                                          <p:spTgt spid="9216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163">
                                            <p:txEl>
                                              <p:pRg st="5" end="5"/>
                                            </p:txEl>
                                          </p:spTgt>
                                        </p:tgtEl>
                                        <p:attrNameLst>
                                          <p:attrName>style.visibility</p:attrName>
                                        </p:attrNameLst>
                                      </p:cBhvr>
                                      <p:to>
                                        <p:strVal val="visible"/>
                                      </p:to>
                                    </p:set>
                                    <p:anim calcmode="lin" valueType="num">
                                      <p:cBhvr additive="base">
                                        <p:cTn id="31" dur="500" fill="hold"/>
                                        <p:tgtEl>
                                          <p:spTgt spid="9216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21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2163">
                                            <p:txEl>
                                              <p:pRg st="6" end="6"/>
                                            </p:txEl>
                                          </p:spTgt>
                                        </p:tgtEl>
                                        <p:attrNameLst>
                                          <p:attrName>style.visibility</p:attrName>
                                        </p:attrNameLst>
                                      </p:cBhvr>
                                      <p:to>
                                        <p:strVal val="visible"/>
                                      </p:to>
                                    </p:set>
                                    <p:anim calcmode="lin" valueType="num">
                                      <p:cBhvr additive="base">
                                        <p:cTn id="37" dur="500" fill="hold"/>
                                        <p:tgtEl>
                                          <p:spTgt spid="9216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216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bldLvl="2"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82249114-A595-4D29-BBB7-315607FDB6A3}" type="slidenum">
              <a:rPr lang="ar-SA"/>
              <a:pPr>
                <a:defRPr/>
              </a:pPr>
              <a:t>41</a:t>
            </a:fld>
            <a:endParaRPr lang="en-US"/>
          </a:p>
        </p:txBody>
      </p:sp>
      <p:sp>
        <p:nvSpPr>
          <p:cNvPr id="94210" name="Rectangle 2"/>
          <p:cNvSpPr>
            <a:spLocks noChangeArrowheads="1"/>
          </p:cNvSpPr>
          <p:nvPr/>
        </p:nvSpPr>
        <p:spPr bwMode="auto">
          <a:xfrm>
            <a:off x="839788" y="153988"/>
            <a:ext cx="7769225" cy="758825"/>
          </a:xfrm>
          <a:prstGeom prst="rect">
            <a:avLst/>
          </a:prstGeom>
          <a:gradFill rotWithShape="0">
            <a:gsLst>
              <a:gs pos="0">
                <a:srgbClr val="DBCBC7"/>
              </a:gs>
              <a:gs pos="100000">
                <a:srgbClr val="E6DAD8"/>
              </a:gs>
            </a:gsLst>
            <a:path path="shape">
              <a:fillToRect l="50000" t="50000" r="50000" b="50000"/>
            </a:path>
          </a:gradFill>
          <a:ln w="12700">
            <a:solidFill>
              <a:srgbClr val="800000"/>
            </a:solidFill>
            <a:miter lim="800000"/>
            <a:headEnd/>
            <a:tailEnd/>
          </a:ln>
        </p:spPr>
        <p:txBody>
          <a:bodyPr wrap="none" anchor="ctr"/>
          <a:lstStyle/>
          <a:p>
            <a:endParaRPr lang="ar-SA"/>
          </a:p>
        </p:txBody>
      </p:sp>
      <p:sp>
        <p:nvSpPr>
          <p:cNvPr id="94211" name="Rectangle 3"/>
          <p:cNvSpPr>
            <a:spLocks noChangeArrowheads="1"/>
          </p:cNvSpPr>
          <p:nvPr/>
        </p:nvSpPr>
        <p:spPr bwMode="auto">
          <a:xfrm>
            <a:off x="935038" y="203200"/>
            <a:ext cx="7578725" cy="660400"/>
          </a:xfrm>
          <a:prstGeom prst="rect">
            <a:avLst/>
          </a:prstGeom>
          <a:noFill/>
          <a:ln w="9525">
            <a:noFill/>
            <a:miter lim="800000"/>
            <a:headEnd/>
            <a:tailEnd/>
          </a:ln>
          <a:effectLst/>
        </p:spPr>
        <p:txBody>
          <a:bodyPr lIns="92075" tIns="46038" rIns="92075" bIns="46038" anchor="ctr"/>
          <a:lstStyle/>
          <a:p>
            <a:pPr algn="ctr" rtl="0">
              <a:defRPr/>
            </a:pPr>
            <a:r>
              <a:rPr lang="en-US" sz="4400" b="1">
                <a:solidFill>
                  <a:srgbClr val="800000"/>
                </a:solidFill>
                <a:effectLst>
                  <a:outerShdw blurRad="38100" dist="38100" dir="2700000" algn="tl">
                    <a:srgbClr val="C0C0C0"/>
                  </a:outerShdw>
                </a:effectLst>
                <a:latin typeface="Tahoma" pitchFamily="34" charset="0"/>
                <a:cs typeface="Arial" pitchFamily="34" charset="0"/>
              </a:rPr>
              <a:t>Strategies in Action</a:t>
            </a:r>
          </a:p>
        </p:txBody>
      </p:sp>
      <p:pic>
        <p:nvPicPr>
          <p:cNvPr id="94212" name="Picture 4"/>
          <p:cNvPicPr>
            <a:picLocks noChangeArrowheads="1"/>
          </p:cNvPicPr>
          <p:nvPr/>
        </p:nvPicPr>
        <p:blipFill>
          <a:blip r:embed="rId4" cstate="print"/>
          <a:srcRect/>
          <a:stretch>
            <a:fillRect/>
          </a:stretch>
        </p:blipFill>
        <p:spPr bwMode="auto">
          <a:xfrm>
            <a:off x="112713" y="2754313"/>
            <a:ext cx="3457575" cy="3736975"/>
          </a:xfrm>
          <a:prstGeom prst="rect">
            <a:avLst/>
          </a:prstGeom>
          <a:noFill/>
          <a:ln w="9525">
            <a:noFill/>
            <a:miter lim="800000"/>
            <a:headEnd/>
            <a:tailEnd/>
          </a:ln>
        </p:spPr>
      </p:pic>
      <p:sp>
        <p:nvSpPr>
          <p:cNvPr id="94213" name="Rectangle 5"/>
          <p:cNvSpPr>
            <a:spLocks noChangeArrowheads="1"/>
          </p:cNvSpPr>
          <p:nvPr/>
        </p:nvSpPr>
        <p:spPr bwMode="auto">
          <a:xfrm>
            <a:off x="244475" y="2865438"/>
            <a:ext cx="3092450" cy="3413125"/>
          </a:xfrm>
          <a:prstGeom prst="rect">
            <a:avLst/>
          </a:prstGeom>
          <a:noFill/>
          <a:ln w="9525">
            <a:noFill/>
            <a:miter lim="800000"/>
            <a:headEnd/>
            <a:tailEnd/>
          </a:ln>
          <a:effectLst/>
        </p:spPr>
        <p:txBody>
          <a:bodyPr lIns="92075" tIns="46038" rIns="92075" bIns="46038" anchor="ctr"/>
          <a:lstStyle/>
          <a:p>
            <a:pPr marL="342900" indent="-342900" algn="l" rtl="0">
              <a:defRPr/>
            </a:pPr>
            <a:r>
              <a:rPr lang="en-US" sz="3200" u="sng">
                <a:solidFill>
                  <a:srgbClr val="003366"/>
                </a:solidFill>
                <a:effectLst>
                  <a:outerShdw blurRad="38100" dist="38100" dir="2700000" algn="tl">
                    <a:srgbClr val="C0C0C0"/>
                  </a:outerShdw>
                </a:effectLst>
                <a:latin typeface="Tahoma" pitchFamily="34" charset="0"/>
                <a:cs typeface="Arial" pitchFamily="34" charset="0"/>
              </a:rPr>
              <a:t>Defined</a:t>
            </a:r>
          </a:p>
          <a:p>
            <a:pPr marL="342900" indent="-342900" algn="ctr" rtl="0">
              <a:defRPr/>
            </a:pPr>
            <a:endParaRPr lang="en-US" sz="2400">
              <a:solidFill>
                <a:srgbClr val="003366"/>
              </a:solidFill>
              <a:latin typeface="Tahoma" pitchFamily="34" charset="0"/>
              <a:cs typeface="Arial" pitchFamily="34" charset="0"/>
            </a:endParaRPr>
          </a:p>
          <a:p>
            <a:pPr marL="342900" indent="-342900" algn="l" rtl="0">
              <a:buSzPct val="80000"/>
              <a:buFontTx/>
              <a:buChar char="•"/>
              <a:defRPr/>
            </a:pPr>
            <a:r>
              <a:rPr lang="en-US" sz="2400">
                <a:solidFill>
                  <a:srgbClr val="003366"/>
                </a:solidFill>
                <a:latin typeface="Tahoma" pitchFamily="34" charset="0"/>
                <a:cs typeface="Arial" pitchFamily="34" charset="0"/>
              </a:rPr>
              <a:t>Selling all of a company’s assets, in parts, for their tangible worth</a:t>
            </a:r>
            <a:r>
              <a:rPr lang="en-US" sz="2800">
                <a:solidFill>
                  <a:srgbClr val="003366"/>
                </a:solidFill>
                <a:latin typeface="Tahoma" pitchFamily="34" charset="0"/>
                <a:cs typeface="Arial" pitchFamily="34" charset="0"/>
              </a:rPr>
              <a:t> </a:t>
            </a:r>
          </a:p>
        </p:txBody>
      </p:sp>
      <p:sp>
        <p:nvSpPr>
          <p:cNvPr id="45064" name="Line 6"/>
          <p:cNvSpPr>
            <a:spLocks noChangeShapeType="1"/>
          </p:cNvSpPr>
          <p:nvPr/>
        </p:nvSpPr>
        <p:spPr bwMode="auto">
          <a:xfrm>
            <a:off x="3432175" y="3962400"/>
            <a:ext cx="1292225" cy="0"/>
          </a:xfrm>
          <a:prstGeom prst="line">
            <a:avLst/>
          </a:prstGeom>
          <a:noFill/>
          <a:ln w="57150" cmpd="tri">
            <a:solidFill>
              <a:srgbClr val="993300"/>
            </a:solidFill>
            <a:prstDash val="dash"/>
            <a:round/>
            <a:headEnd type="none" w="sm" len="sm"/>
            <a:tailEnd type="stealth" w="med" len="med"/>
          </a:ln>
        </p:spPr>
        <p:txBody>
          <a:bodyPr/>
          <a:lstStyle/>
          <a:p>
            <a:endParaRPr lang="en-US"/>
          </a:p>
        </p:txBody>
      </p:sp>
      <p:sp>
        <p:nvSpPr>
          <p:cNvPr id="94215" name="Rectangle 7"/>
          <p:cNvSpPr>
            <a:spLocks noChangeArrowheads="1"/>
          </p:cNvSpPr>
          <p:nvPr/>
        </p:nvSpPr>
        <p:spPr bwMode="auto">
          <a:xfrm>
            <a:off x="381000" y="1447800"/>
            <a:ext cx="2133600" cy="762000"/>
          </a:xfrm>
          <a:prstGeom prst="rect">
            <a:avLst/>
          </a:prstGeom>
          <a:noFill/>
          <a:ln w="9525">
            <a:noFill/>
            <a:miter lim="800000"/>
            <a:headEnd/>
            <a:tailEnd/>
          </a:ln>
        </p:spPr>
        <p:txBody>
          <a:bodyPr lIns="92075" tIns="46038" rIns="92075" bIns="46038" anchor="ctr" anchorCtr="1"/>
          <a:lstStyle/>
          <a:p>
            <a:pPr marL="342900" indent="-342900" algn="ctr" rtl="0"/>
            <a:endParaRPr lang="en-US" sz="2400">
              <a:latin typeface="Times New Roman" pitchFamily="18" charset="0"/>
            </a:endParaRPr>
          </a:p>
        </p:txBody>
      </p:sp>
      <p:pic>
        <p:nvPicPr>
          <p:cNvPr id="94216" name="Picture 8"/>
          <p:cNvPicPr>
            <a:picLocks noChangeArrowheads="1"/>
          </p:cNvPicPr>
          <p:nvPr/>
        </p:nvPicPr>
        <p:blipFill>
          <a:blip r:embed="rId5" cstate="print"/>
          <a:srcRect/>
          <a:stretch>
            <a:fillRect/>
          </a:stretch>
        </p:blipFill>
        <p:spPr bwMode="auto">
          <a:xfrm>
            <a:off x="4684713" y="1077913"/>
            <a:ext cx="4143375" cy="5489575"/>
          </a:xfrm>
          <a:prstGeom prst="rect">
            <a:avLst/>
          </a:prstGeom>
          <a:noFill/>
          <a:ln w="9525">
            <a:noFill/>
            <a:miter lim="800000"/>
            <a:headEnd/>
            <a:tailEnd/>
          </a:ln>
        </p:spPr>
      </p:pic>
      <p:sp>
        <p:nvSpPr>
          <p:cNvPr id="94217" name="Rectangle 9"/>
          <p:cNvSpPr>
            <a:spLocks noChangeArrowheads="1"/>
          </p:cNvSpPr>
          <p:nvPr/>
        </p:nvSpPr>
        <p:spPr bwMode="auto">
          <a:xfrm>
            <a:off x="4816475" y="1189038"/>
            <a:ext cx="3778250" cy="5165725"/>
          </a:xfrm>
          <a:prstGeom prst="rect">
            <a:avLst/>
          </a:prstGeom>
          <a:noFill/>
          <a:ln w="9525">
            <a:noFill/>
            <a:miter lim="800000"/>
            <a:headEnd/>
            <a:tailEnd/>
          </a:ln>
          <a:effectLst/>
        </p:spPr>
        <p:txBody>
          <a:bodyPr lIns="92075" tIns="46038" rIns="92075" bIns="46038" anchor="ctr" anchorCtr="1"/>
          <a:lstStyle/>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ctr" rtl="0">
              <a:defRPr/>
            </a:pPr>
            <a:endParaRPr lang="en-US" sz="24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l" rtl="0">
              <a:defRPr/>
            </a:pPr>
            <a:r>
              <a:rPr lang="en-US" sz="2800" u="sng" dirty="0">
                <a:solidFill>
                  <a:srgbClr val="003366"/>
                </a:solidFill>
                <a:effectLst>
                  <a:outerShdw blurRad="38100" dist="38100" dir="2700000" algn="tl">
                    <a:srgbClr val="C0C0C0"/>
                  </a:outerShdw>
                </a:effectLst>
                <a:latin typeface="Tahoma" pitchFamily="34" charset="0"/>
                <a:cs typeface="Arial" pitchFamily="34" charset="0"/>
              </a:rPr>
              <a:t>Example</a:t>
            </a:r>
          </a:p>
          <a:p>
            <a:pPr marL="457200" indent="-457200" algn="ctr" rtl="0">
              <a:defRPr/>
            </a:pPr>
            <a:endParaRPr lang="en-US" sz="2800" u="sng" dirty="0">
              <a:solidFill>
                <a:srgbClr val="003366"/>
              </a:solidFill>
              <a:effectLst>
                <a:outerShdw blurRad="38100" dist="38100" dir="2700000" algn="tl">
                  <a:srgbClr val="C0C0C0"/>
                </a:outerShdw>
              </a:effectLst>
              <a:latin typeface="Tahoma" pitchFamily="34" charset="0"/>
              <a:cs typeface="Arial" pitchFamily="34" charset="0"/>
            </a:endParaRPr>
          </a:p>
          <a:p>
            <a:pPr marL="457200" indent="-457200" algn="l" rtl="0">
              <a:buSzPct val="80000"/>
              <a:buFontTx/>
              <a:buChar char="•"/>
              <a:defRPr/>
            </a:pPr>
            <a:r>
              <a:rPr lang="en-US" sz="2400" dirty="0">
                <a:solidFill>
                  <a:srgbClr val="003366"/>
                </a:solidFill>
                <a:latin typeface="Tahoma" pitchFamily="34" charset="0"/>
                <a:cs typeface="Arial" pitchFamily="34" charset="0"/>
              </a:rPr>
              <a:t>El-</a:t>
            </a:r>
            <a:r>
              <a:rPr lang="en-US" sz="2400" dirty="0" err="1">
                <a:solidFill>
                  <a:srgbClr val="003366"/>
                </a:solidFill>
                <a:latin typeface="Tahoma" pitchFamily="34" charset="0"/>
                <a:cs typeface="Arial" pitchFamily="34" charset="0"/>
              </a:rPr>
              <a:t>Ameer</a:t>
            </a:r>
            <a:r>
              <a:rPr lang="en-US" sz="2400" dirty="0">
                <a:solidFill>
                  <a:srgbClr val="003366"/>
                </a:solidFill>
                <a:latin typeface="Tahoma" pitchFamily="34" charset="0"/>
                <a:cs typeface="Arial" pitchFamily="34" charset="0"/>
              </a:rPr>
              <a:t> Block factory sold all its assets and ceased business.</a:t>
            </a:r>
          </a:p>
        </p:txBody>
      </p:sp>
      <p:sp>
        <p:nvSpPr>
          <p:cNvPr id="94218" name="Rectangle 10"/>
          <p:cNvSpPr>
            <a:spLocks noChangeArrowheads="1"/>
          </p:cNvSpPr>
          <p:nvPr/>
        </p:nvSpPr>
        <p:spPr bwMode="auto">
          <a:xfrm>
            <a:off x="533400" y="1066800"/>
            <a:ext cx="3429000" cy="1295400"/>
          </a:xfrm>
          <a:prstGeom prst="rect">
            <a:avLst/>
          </a:prstGeom>
          <a:noFill/>
          <a:ln w="9525">
            <a:noFill/>
            <a:miter lim="800000"/>
            <a:headEnd/>
            <a:tailEnd/>
          </a:ln>
          <a:effectLst/>
        </p:spPr>
        <p:txBody>
          <a:bodyPr lIns="92075" tIns="46038" rIns="92075" bIns="46038" anchor="ctr"/>
          <a:lstStyle/>
          <a:p>
            <a:pPr marL="342900" indent="-342900" algn="ctr" rtl="0">
              <a:defRPr/>
            </a:pPr>
            <a:r>
              <a:rPr lang="en-US" sz="3600" u="sng">
                <a:solidFill>
                  <a:srgbClr val="990000"/>
                </a:solidFill>
                <a:effectLst>
                  <a:outerShdw blurRad="38100" dist="38100" dir="2700000" algn="tl">
                    <a:srgbClr val="C0C0C0"/>
                  </a:outerShdw>
                </a:effectLst>
                <a:latin typeface="Tahoma" pitchFamily="34" charset="0"/>
                <a:cs typeface="Arial" pitchFamily="34" charset="0"/>
              </a:rPr>
              <a:t>Liquidation</a:t>
            </a:r>
          </a:p>
        </p:txBody>
      </p:sp>
      <p:sp>
        <p:nvSpPr>
          <p:cNvPr id="45069" name="Oval 11"/>
          <p:cNvSpPr>
            <a:spLocks noChangeArrowheads="1"/>
          </p:cNvSpPr>
          <p:nvPr/>
        </p:nvSpPr>
        <p:spPr bwMode="auto">
          <a:xfrm>
            <a:off x="228600" y="990600"/>
            <a:ext cx="4114800" cy="1752600"/>
          </a:xfrm>
          <a:prstGeom prst="ellipse">
            <a:avLst/>
          </a:prstGeom>
          <a:noFill/>
          <a:ln w="12700">
            <a:solidFill>
              <a:srgbClr val="800000"/>
            </a:solidFill>
            <a:round/>
            <a:headEnd/>
            <a:tailEnd/>
          </a:ln>
        </p:spPr>
        <p:txBody>
          <a:bodyPr wrap="none" anchor="ctr"/>
          <a:lstStyle/>
          <a:p>
            <a:endParaRPr lang="ar-SA"/>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barn(inHorizontal)">
                                      <p:cBhvr>
                                        <p:cTn id="7" dur="500"/>
                                        <p:tgtEl>
                                          <p:spTgt spid="94210"/>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94211"/>
                                        </p:tgtEl>
                                        <p:attrNameLst>
                                          <p:attrName>style.visibility</p:attrName>
                                        </p:attrNameLst>
                                      </p:cBhvr>
                                      <p:to>
                                        <p:strVal val="visible"/>
                                      </p:to>
                                    </p:set>
                                    <p:animEffect transition="in" filter="barn(inHorizontal)">
                                      <p:cBhvr>
                                        <p:cTn id="11" dur="500"/>
                                        <p:tgtEl>
                                          <p:spTgt spid="94211"/>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94212"/>
                                        </p:tgtEl>
                                        <p:attrNameLst>
                                          <p:attrName>style.visibility</p:attrName>
                                        </p:attrNameLst>
                                      </p:cBhvr>
                                      <p:to>
                                        <p:strVal val="visible"/>
                                      </p:to>
                                    </p:set>
                                    <p:anim calcmode="lin" valueType="num">
                                      <p:cBhvr additive="base">
                                        <p:cTn id="16" dur="500" fill="hold"/>
                                        <p:tgtEl>
                                          <p:spTgt spid="94212"/>
                                        </p:tgtEl>
                                        <p:attrNameLst>
                                          <p:attrName>ppt_x</p:attrName>
                                        </p:attrNameLst>
                                      </p:cBhvr>
                                      <p:tavLst>
                                        <p:tav tm="0">
                                          <p:val>
                                            <p:strVal val="0-#ppt_w/2"/>
                                          </p:val>
                                        </p:tav>
                                        <p:tav tm="100000">
                                          <p:val>
                                            <p:strVal val="#ppt_x"/>
                                          </p:val>
                                        </p:tav>
                                      </p:tavLst>
                                    </p:anim>
                                    <p:anim calcmode="lin" valueType="num">
                                      <p:cBhvr additive="base">
                                        <p:cTn id="17" dur="500" fill="hold"/>
                                        <p:tgtEl>
                                          <p:spTgt spid="94212"/>
                                        </p:tgtEl>
                                        <p:attrNameLst>
                                          <p:attrName>ppt_y</p:attrName>
                                        </p:attrNameLst>
                                      </p:cBhvr>
                                      <p:tavLst>
                                        <p:tav tm="0">
                                          <p:val>
                                            <p:strVal val="#ppt_y"/>
                                          </p:val>
                                        </p:tav>
                                        <p:tav tm="100000">
                                          <p:val>
                                            <p:strVal val="#ppt_y"/>
                                          </p:val>
                                        </p:tav>
                                      </p:tavLst>
                                    </p:anim>
                                  </p:childTnLst>
                                </p:cTn>
                              </p:par>
                            </p:childTnLst>
                          </p:cTn>
                        </p:par>
                        <p:par>
                          <p:cTn id="18" fill="hold">
                            <p:stCondLst>
                              <p:cond delay="500"/>
                            </p:stCondLst>
                            <p:childTnLst>
                              <p:par>
                                <p:cTn id="19" presetID="2" presetClass="entr" presetSubtype="8" fill="hold" grpId="0" nodeType="afterEffect">
                                  <p:stCondLst>
                                    <p:cond delay="0"/>
                                  </p:stCondLst>
                                  <p:childTnLst>
                                    <p:set>
                                      <p:cBhvr>
                                        <p:cTn id="20" dur="1" fill="hold">
                                          <p:stCondLst>
                                            <p:cond delay="0"/>
                                          </p:stCondLst>
                                        </p:cTn>
                                        <p:tgtEl>
                                          <p:spTgt spid="94213">
                                            <p:txEl>
                                              <p:pRg st="0" end="0"/>
                                            </p:txEl>
                                          </p:spTgt>
                                        </p:tgtEl>
                                        <p:attrNameLst>
                                          <p:attrName>style.visibility</p:attrName>
                                        </p:attrNameLst>
                                      </p:cBhvr>
                                      <p:to>
                                        <p:strVal val="visible"/>
                                      </p:to>
                                    </p:set>
                                    <p:anim calcmode="lin" valueType="num">
                                      <p:cBhvr additive="base">
                                        <p:cTn id="21" dur="500" fill="hold"/>
                                        <p:tgtEl>
                                          <p:spTgt spid="94213">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94213">
                                            <p:txEl>
                                              <p:pRg st="0" end="0"/>
                                            </p:txEl>
                                          </p:spTgt>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2" presetClass="entr" presetSubtype="8" fill="hold" grpId="0" nodeType="afterEffect">
                                  <p:stCondLst>
                                    <p:cond delay="0"/>
                                  </p:stCondLst>
                                  <p:childTnLst>
                                    <p:set>
                                      <p:cBhvr>
                                        <p:cTn id="25" dur="1" fill="hold">
                                          <p:stCondLst>
                                            <p:cond delay="0"/>
                                          </p:stCondLst>
                                        </p:cTn>
                                        <p:tgtEl>
                                          <p:spTgt spid="94213">
                                            <p:txEl>
                                              <p:pRg st="2" end="2"/>
                                            </p:txEl>
                                          </p:spTgt>
                                        </p:tgtEl>
                                        <p:attrNameLst>
                                          <p:attrName>style.visibility</p:attrName>
                                        </p:attrNameLst>
                                      </p:cBhvr>
                                      <p:to>
                                        <p:strVal val="visible"/>
                                      </p:to>
                                    </p:set>
                                    <p:anim calcmode="lin" valueType="num">
                                      <p:cBhvr additive="base">
                                        <p:cTn id="26" dur="500" fill="hold"/>
                                        <p:tgtEl>
                                          <p:spTgt spid="94213">
                                            <p:txEl>
                                              <p:pRg st="2" end="2"/>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9421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nodePh="1">
                                  <p:stCondLst>
                                    <p:cond delay="0"/>
                                  </p:stCondLst>
                                  <p:endCondLst>
                                    <p:cond evt="begin" delay="0">
                                      <p:tn val="30"/>
                                    </p:cond>
                                  </p:endCondLst>
                                  <p:childTnLst>
                                    <p:set>
                                      <p:cBhvr>
                                        <p:cTn id="31" dur="1" fill="hold">
                                          <p:stCondLst>
                                            <p:cond delay="0"/>
                                          </p:stCondLst>
                                        </p:cTn>
                                        <p:tgtEl>
                                          <p:spTgt spid="94215">
                                            <p:txEl>
                                              <p:pRg st="0" end="0"/>
                                            </p:txEl>
                                          </p:spTgt>
                                        </p:tgtEl>
                                        <p:attrNameLst>
                                          <p:attrName>style.visibility</p:attrName>
                                        </p:attrNameLst>
                                      </p:cBhvr>
                                      <p:to>
                                        <p:strVal val="visible"/>
                                      </p:to>
                                    </p:set>
                                    <p:anim calcmode="lin" valueType="num">
                                      <p:cBhvr additive="base">
                                        <p:cTn id="32" dur="500" fill="hold"/>
                                        <p:tgtEl>
                                          <p:spTgt spid="94215">
                                            <p:txEl>
                                              <p:pRg st="0" end="0"/>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942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94216"/>
                                        </p:tgtEl>
                                        <p:attrNameLst>
                                          <p:attrName>style.visibility</p:attrName>
                                        </p:attrNameLst>
                                      </p:cBhvr>
                                      <p:to>
                                        <p:strVal val="visible"/>
                                      </p:to>
                                    </p:set>
                                    <p:anim calcmode="lin" valueType="num">
                                      <p:cBhvr additive="base">
                                        <p:cTn id="38" dur="500" fill="hold"/>
                                        <p:tgtEl>
                                          <p:spTgt spid="94216"/>
                                        </p:tgtEl>
                                        <p:attrNameLst>
                                          <p:attrName>ppt_x</p:attrName>
                                        </p:attrNameLst>
                                      </p:cBhvr>
                                      <p:tavLst>
                                        <p:tav tm="0">
                                          <p:val>
                                            <p:strVal val="0-#ppt_w/2"/>
                                          </p:val>
                                        </p:tav>
                                        <p:tav tm="100000">
                                          <p:val>
                                            <p:strVal val="#ppt_x"/>
                                          </p:val>
                                        </p:tav>
                                      </p:tavLst>
                                    </p:anim>
                                    <p:anim calcmode="lin" valueType="num">
                                      <p:cBhvr additive="base">
                                        <p:cTn id="39" dur="500" fill="hold"/>
                                        <p:tgtEl>
                                          <p:spTgt spid="94216"/>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 presetClass="entr" presetSubtype="8" fill="hold" grpId="0" nodeType="afterEffect">
                                  <p:stCondLst>
                                    <p:cond delay="0"/>
                                  </p:stCondLst>
                                  <p:childTnLst>
                                    <p:set>
                                      <p:cBhvr>
                                        <p:cTn id="42" dur="1" fill="hold">
                                          <p:stCondLst>
                                            <p:cond delay="0"/>
                                          </p:stCondLst>
                                        </p:cTn>
                                        <p:tgtEl>
                                          <p:spTgt spid="94217">
                                            <p:txEl>
                                              <p:pRg st="3" end="3"/>
                                            </p:txEl>
                                          </p:spTgt>
                                        </p:tgtEl>
                                        <p:attrNameLst>
                                          <p:attrName>style.visibility</p:attrName>
                                        </p:attrNameLst>
                                      </p:cBhvr>
                                      <p:to>
                                        <p:strVal val="visible"/>
                                      </p:to>
                                    </p:set>
                                    <p:anim calcmode="lin" valueType="num">
                                      <p:cBhvr additive="base">
                                        <p:cTn id="43" dur="500" fill="hold"/>
                                        <p:tgtEl>
                                          <p:spTgt spid="94217">
                                            <p:txEl>
                                              <p:pRg st="3" end="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94217">
                                            <p:txEl>
                                              <p:pRg st="3" end="3"/>
                                            </p:txEl>
                                          </p:spTgt>
                                        </p:tgtEl>
                                        <p:attrNameLst>
                                          <p:attrName>ppt_y</p:attrName>
                                        </p:attrNameLst>
                                      </p:cBhvr>
                                      <p:tavLst>
                                        <p:tav tm="0">
                                          <p:val>
                                            <p:strVal val="#ppt_y"/>
                                          </p:val>
                                        </p:tav>
                                        <p:tav tm="100000">
                                          <p:val>
                                            <p:strVal val="#ppt_y"/>
                                          </p:val>
                                        </p:tav>
                                      </p:tavLst>
                                    </p:anim>
                                  </p:childTnLst>
                                </p:cTn>
                              </p:par>
                            </p:childTnLst>
                          </p:cTn>
                        </p:par>
                        <p:par>
                          <p:cTn id="45" fill="hold">
                            <p:stCondLst>
                              <p:cond delay="1000"/>
                            </p:stCondLst>
                            <p:childTnLst>
                              <p:par>
                                <p:cTn id="46" presetID="2" presetClass="entr" presetSubtype="8" fill="hold" grpId="0" nodeType="afterEffect">
                                  <p:stCondLst>
                                    <p:cond delay="0"/>
                                  </p:stCondLst>
                                  <p:childTnLst>
                                    <p:set>
                                      <p:cBhvr>
                                        <p:cTn id="47" dur="1" fill="hold">
                                          <p:stCondLst>
                                            <p:cond delay="0"/>
                                          </p:stCondLst>
                                        </p:cTn>
                                        <p:tgtEl>
                                          <p:spTgt spid="94217">
                                            <p:txEl>
                                              <p:pRg st="5" end="5"/>
                                            </p:txEl>
                                          </p:spTgt>
                                        </p:tgtEl>
                                        <p:attrNameLst>
                                          <p:attrName>style.visibility</p:attrName>
                                        </p:attrNameLst>
                                      </p:cBhvr>
                                      <p:to>
                                        <p:strVal val="visible"/>
                                      </p:to>
                                    </p:set>
                                    <p:anim calcmode="lin" valueType="num">
                                      <p:cBhvr additive="base">
                                        <p:cTn id="48" dur="500" fill="hold"/>
                                        <p:tgtEl>
                                          <p:spTgt spid="94217">
                                            <p:txEl>
                                              <p:pRg st="5" end="5"/>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9421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94218">
                                            <p:txEl>
                                              <p:pRg st="0" end="0"/>
                                            </p:txEl>
                                          </p:spTgt>
                                        </p:tgtEl>
                                        <p:attrNameLst>
                                          <p:attrName>style.visibility</p:attrName>
                                        </p:attrNameLst>
                                      </p:cBhvr>
                                      <p:to>
                                        <p:strVal val="visible"/>
                                      </p:to>
                                    </p:set>
                                    <p:anim calcmode="lin" valueType="num">
                                      <p:cBhvr additive="base">
                                        <p:cTn id="54" dur="500" fill="hold"/>
                                        <p:tgtEl>
                                          <p:spTgt spid="94218">
                                            <p:txEl>
                                              <p:pRg st="0" end="0"/>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9421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animBg="1"/>
      <p:bldP spid="94211" grpId="0" autoUpdateAnimBg="0"/>
      <p:bldP spid="94213" grpId="0" build="p" autoUpdateAnimBg="0" advAuto="0"/>
      <p:bldP spid="94215" grpId="0" build="p" autoUpdateAnimBg="0"/>
      <p:bldP spid="94217" grpId="0" build="p" autoUpdateAnimBg="0" advAuto="0"/>
      <p:bldP spid="94218"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7388" y="153988"/>
            <a:ext cx="7769225" cy="776287"/>
          </a:xfrm>
          <a:gradFill rotWithShape="0">
            <a:gsLst>
              <a:gs pos="0">
                <a:srgbClr val="DBCBC7"/>
              </a:gs>
              <a:gs pos="100000">
                <a:srgbClr val="E6DAD8"/>
              </a:gs>
            </a:gsLst>
            <a:path path="shape">
              <a:fillToRect l="50000" t="50000" r="50000" b="50000"/>
            </a:path>
          </a:gradFill>
          <a:ln w="12700" cap="flat">
            <a:solidFill>
              <a:srgbClr val="800000"/>
            </a:solidFill>
          </a:ln>
        </p:spPr>
        <p:txBody>
          <a:bodyPr lIns="92075" tIns="46038" rIns="92075" bIns="46038"/>
          <a:lstStyle/>
          <a:p>
            <a:pPr eaLnBrk="1" hangingPunct="1"/>
            <a:r>
              <a:rPr lang="en-US" smtClean="0">
                <a:solidFill>
                  <a:srgbClr val="800000"/>
                </a:solidFill>
                <a:cs typeface="Times New Roman" pitchFamily="18" charset="0"/>
              </a:rPr>
              <a:t>Strategies in Action</a:t>
            </a:r>
          </a:p>
        </p:txBody>
      </p:sp>
      <p:sp>
        <p:nvSpPr>
          <p:cNvPr id="96259" name="Rectangle 3"/>
          <p:cNvSpPr>
            <a:spLocks noGrp="1" noChangeArrowheads="1"/>
          </p:cNvSpPr>
          <p:nvPr>
            <p:ph idx="1"/>
          </p:nvPr>
        </p:nvSpPr>
        <p:spPr>
          <a:xfrm>
            <a:off x="534988" y="1525588"/>
            <a:ext cx="8074025" cy="4568825"/>
          </a:xfrm>
          <a:solidFill>
            <a:srgbClr val="DBCBC7"/>
          </a:solidFill>
          <a:ln w="12700" cap="flat">
            <a:solidFill>
              <a:srgbClr val="800000"/>
            </a:solidFill>
          </a:ln>
        </p:spPr>
        <p:txBody>
          <a:bodyPr lIns="92075" tIns="46038" rIns="92075" bIns="46038" rtlCol="1">
            <a:normAutofit/>
          </a:bodyPr>
          <a:lstStyle/>
          <a:p>
            <a:pPr algn="ctr" eaLnBrk="1" fontAlgn="auto" hangingPunct="1">
              <a:spcAft>
                <a:spcPts val="0"/>
              </a:spcAft>
              <a:buFont typeface="Wingdings" pitchFamily="2" charset="2"/>
              <a:buNone/>
              <a:defRPr/>
            </a:pPr>
            <a:r>
              <a:rPr lang="en-US" sz="2600" smtClean="0">
                <a:solidFill>
                  <a:srgbClr val="003366"/>
                </a:solidFill>
                <a:effectLst>
                  <a:outerShdw blurRad="38100" dist="38100" dir="2700000" algn="tl">
                    <a:srgbClr val="000000"/>
                  </a:outerShdw>
                </a:effectLst>
              </a:rPr>
              <a:t>Guidelines for Liquidation</a:t>
            </a:r>
          </a:p>
          <a:p>
            <a:pPr algn="ctr" eaLnBrk="1" fontAlgn="auto" hangingPunct="1">
              <a:spcAft>
                <a:spcPts val="0"/>
              </a:spcAft>
              <a:buFont typeface="Wingdings" pitchFamily="2" charset="2"/>
              <a:buNone/>
              <a:defRPr/>
            </a:pPr>
            <a:endParaRPr lang="en-US" sz="2100" smtClean="0">
              <a:solidFill>
                <a:srgbClr val="003366"/>
              </a:solidFill>
            </a:endParaRPr>
          </a:p>
          <a:p>
            <a:pPr lvl="1" algn="l" rtl="0" eaLnBrk="1" fontAlgn="auto" hangingPunct="1">
              <a:spcAft>
                <a:spcPts val="0"/>
              </a:spcAft>
              <a:buSzPct val="80000"/>
              <a:buFont typeface="Wingdings" pitchFamily="2" charset="2"/>
              <a:buChar char="ü"/>
              <a:defRPr/>
            </a:pPr>
            <a:r>
              <a:rPr lang="en-US" sz="2200" smtClean="0">
                <a:solidFill>
                  <a:srgbClr val="003366"/>
                </a:solidFill>
              </a:rPr>
              <a:t>When both retrenchment and divestiture have been pursued unsuccessfully</a:t>
            </a:r>
          </a:p>
          <a:p>
            <a:pPr lvl="1" algn="l" rtl="0" eaLnBrk="1" fontAlgn="auto" hangingPunct="1">
              <a:spcAft>
                <a:spcPts val="0"/>
              </a:spcAft>
              <a:buSzPct val="80000"/>
              <a:buFont typeface="Wingdings" pitchFamily="2" charset="2"/>
              <a:buChar char="ü"/>
              <a:defRPr/>
            </a:pPr>
            <a:r>
              <a:rPr lang="en-US" sz="2200" smtClean="0">
                <a:solidFill>
                  <a:srgbClr val="003366"/>
                </a:solidFill>
              </a:rPr>
              <a:t>If the only alternative is bankruptcy, liquidation is an orderly alternative</a:t>
            </a:r>
          </a:p>
          <a:p>
            <a:pPr lvl="1" algn="l" rtl="0" eaLnBrk="1" fontAlgn="auto" hangingPunct="1">
              <a:spcAft>
                <a:spcPts val="0"/>
              </a:spcAft>
              <a:buSzPct val="80000"/>
              <a:buFont typeface="Wingdings" pitchFamily="2" charset="2"/>
              <a:buChar char="ü"/>
              <a:defRPr/>
            </a:pPr>
            <a:r>
              <a:rPr lang="en-US" sz="2200" smtClean="0">
                <a:solidFill>
                  <a:srgbClr val="003366"/>
                </a:solidFill>
              </a:rPr>
              <a:t>When stockholders can minimize their losses by selling the firm</a:t>
            </a:r>
            <a:r>
              <a:rPr lang="en-US" sz="2200" smtClean="0">
                <a:solidFill>
                  <a:srgbClr val="003366"/>
                </a:solidFill>
                <a:latin typeface="Arial"/>
              </a:rPr>
              <a:t>’</a:t>
            </a:r>
            <a:r>
              <a:rPr lang="en-US" sz="2200" smtClean="0">
                <a:solidFill>
                  <a:srgbClr val="003366"/>
                </a:solidFill>
              </a:rPr>
              <a:t>s assets </a:t>
            </a:r>
          </a:p>
        </p:txBody>
      </p:sp>
      <p:sp>
        <p:nvSpPr>
          <p:cNvPr id="38914" name="Slide Number Placeholder 5"/>
          <p:cNvSpPr>
            <a:spLocks noGrp="1"/>
          </p:cNvSpPr>
          <p:nvPr>
            <p:ph type="sldNum" sz="quarter" idx="12"/>
          </p:nvPr>
        </p:nvSpPr>
        <p:spPr/>
        <p:txBody>
          <a:bodyPr/>
          <a:lstStyle/>
          <a:p>
            <a:pPr>
              <a:defRPr/>
            </a:pPr>
            <a:fld id="{29B6CD4C-2D30-4AE8-8079-AA13F6DA271D}" type="slidenum">
              <a:rPr lang="ar-SA"/>
              <a:pPr>
                <a:defRPr/>
              </a:pPr>
              <a:t>42</a:t>
            </a:fld>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 calcmode="lin" valueType="num">
                                      <p:cBhvr additive="base">
                                        <p:cTn id="7" dur="500" fill="hold"/>
                                        <p:tgtEl>
                                          <p:spTgt spid="962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62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6259">
                                            <p:txEl>
                                              <p:pRg st="2" end="2"/>
                                            </p:txEl>
                                          </p:spTgt>
                                        </p:tgtEl>
                                        <p:attrNameLst>
                                          <p:attrName>style.visibility</p:attrName>
                                        </p:attrNameLst>
                                      </p:cBhvr>
                                      <p:to>
                                        <p:strVal val="visible"/>
                                      </p:to>
                                    </p:set>
                                    <p:anim calcmode="lin" valueType="num">
                                      <p:cBhvr additive="base">
                                        <p:cTn id="13" dur="500" fill="hold"/>
                                        <p:tgtEl>
                                          <p:spTgt spid="9625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62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6259">
                                            <p:txEl>
                                              <p:pRg st="3" end="3"/>
                                            </p:txEl>
                                          </p:spTgt>
                                        </p:tgtEl>
                                        <p:attrNameLst>
                                          <p:attrName>style.visibility</p:attrName>
                                        </p:attrNameLst>
                                      </p:cBhvr>
                                      <p:to>
                                        <p:strVal val="visible"/>
                                      </p:to>
                                    </p:set>
                                    <p:anim calcmode="lin" valueType="num">
                                      <p:cBhvr additive="base">
                                        <p:cTn id="19" dur="500" fill="hold"/>
                                        <p:tgtEl>
                                          <p:spTgt spid="9625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62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6259">
                                            <p:txEl>
                                              <p:pRg st="4" end="4"/>
                                            </p:txEl>
                                          </p:spTgt>
                                        </p:tgtEl>
                                        <p:attrNameLst>
                                          <p:attrName>style.visibility</p:attrName>
                                        </p:attrNameLst>
                                      </p:cBhvr>
                                      <p:to>
                                        <p:strVal val="visible"/>
                                      </p:to>
                                    </p:set>
                                    <p:anim calcmode="lin" valueType="num">
                                      <p:cBhvr additive="base">
                                        <p:cTn id="25" dur="500" fill="hold"/>
                                        <p:tgtEl>
                                          <p:spTgt spid="9625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625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1"/>
          <p:cNvSpPr>
            <a:spLocks noGrp="1"/>
          </p:cNvSpPr>
          <p:nvPr>
            <p:ph type="sldNum" sz="quarter" idx="12"/>
          </p:nvPr>
        </p:nvSpPr>
        <p:spPr/>
        <p:txBody>
          <a:bodyPr/>
          <a:lstStyle/>
          <a:p>
            <a:pPr>
              <a:defRPr/>
            </a:pPr>
            <a:fld id="{4B7B34C8-4D51-490F-8F25-F47914CC255F}" type="slidenum">
              <a:rPr lang="ar-SA" smtClean="0"/>
              <a:pPr>
                <a:defRPr/>
              </a:pPr>
              <a:t>43</a:t>
            </a:fld>
            <a:endParaRPr lang="en-US" dirty="0"/>
          </a:p>
        </p:txBody>
      </p:sp>
      <p:sp>
        <p:nvSpPr>
          <p:cNvPr id="47108" name="Rectangle 2"/>
          <p:cNvSpPr>
            <a:spLocks noChangeArrowheads="1"/>
          </p:cNvSpPr>
          <p:nvPr/>
        </p:nvSpPr>
        <p:spPr bwMode="auto">
          <a:xfrm>
            <a:off x="457200" y="381000"/>
            <a:ext cx="6931025" cy="758825"/>
          </a:xfrm>
          <a:prstGeom prst="rect">
            <a:avLst/>
          </a:prstGeom>
          <a:noFill/>
          <a:ln w="12700">
            <a:noFill/>
            <a:miter lim="800000"/>
            <a:headEnd/>
            <a:tailEnd/>
          </a:ln>
        </p:spPr>
        <p:txBody>
          <a:bodyPr lIns="92075" tIns="46038" rIns="92075" bIns="46038" anchor="ctr"/>
          <a:lstStyle/>
          <a:p>
            <a:r>
              <a:rPr lang="en-US" sz="3200">
                <a:solidFill>
                  <a:schemeClr val="tx2"/>
                </a:solidFill>
              </a:rPr>
              <a:t>Michael Porter’s Generic Strategies</a:t>
            </a:r>
          </a:p>
        </p:txBody>
      </p:sp>
      <p:sp>
        <p:nvSpPr>
          <p:cNvPr id="47109" name="Line 3"/>
          <p:cNvSpPr>
            <a:spLocks noChangeShapeType="1"/>
          </p:cNvSpPr>
          <p:nvPr/>
        </p:nvSpPr>
        <p:spPr bwMode="auto">
          <a:xfrm flipH="1">
            <a:off x="438150" y="7569200"/>
            <a:ext cx="150813" cy="0"/>
          </a:xfrm>
          <a:prstGeom prst="line">
            <a:avLst/>
          </a:prstGeom>
          <a:noFill/>
          <a:ln w="12700">
            <a:solidFill>
              <a:schemeClr val="tx1"/>
            </a:solidFill>
            <a:round/>
            <a:headEnd type="none" w="sm" len="sm"/>
            <a:tailEnd type="none" w="sm" len="sm"/>
          </a:ln>
        </p:spPr>
        <p:txBody>
          <a:bodyPr/>
          <a:lstStyle/>
          <a:p>
            <a:endParaRPr lang="en-US"/>
          </a:p>
        </p:txBody>
      </p:sp>
      <p:sp>
        <p:nvSpPr>
          <p:cNvPr id="47110" name="Rectangle 4"/>
          <p:cNvSpPr>
            <a:spLocks noChangeArrowheads="1"/>
          </p:cNvSpPr>
          <p:nvPr/>
        </p:nvSpPr>
        <p:spPr bwMode="auto">
          <a:xfrm>
            <a:off x="2133600" y="1524000"/>
            <a:ext cx="4648200" cy="1143000"/>
          </a:xfrm>
          <a:prstGeom prst="rect">
            <a:avLst/>
          </a:prstGeom>
          <a:solidFill>
            <a:srgbClr val="71602F"/>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71602F"/>
            </a:extrusionClr>
          </a:sp3d>
        </p:spPr>
        <p:txBody>
          <a:bodyPr wrap="none" anchor="ctr">
            <a:flatTx/>
          </a:bodyPr>
          <a:lstStyle/>
          <a:p>
            <a:pPr algn="ctr"/>
            <a:r>
              <a:rPr lang="en-US" sz="2400" b="1">
                <a:solidFill>
                  <a:schemeClr val="bg1"/>
                </a:solidFill>
              </a:rPr>
              <a:t>Cost Leadership Strategies</a:t>
            </a:r>
          </a:p>
          <a:p>
            <a:pPr algn="ctr"/>
            <a:r>
              <a:rPr lang="en-US" sz="2400" b="1">
                <a:solidFill>
                  <a:schemeClr val="bg1"/>
                </a:solidFill>
              </a:rPr>
              <a:t>(</a:t>
            </a:r>
            <a:r>
              <a:rPr lang="en-US" sz="2400" b="1" i="1">
                <a:solidFill>
                  <a:schemeClr val="bg1"/>
                </a:solidFill>
              </a:rPr>
              <a:t>Low-Cost &amp; Best-Value)</a:t>
            </a:r>
            <a:endParaRPr lang="en-US" sz="2400" b="1">
              <a:solidFill>
                <a:schemeClr val="bg1"/>
              </a:solidFill>
            </a:endParaRPr>
          </a:p>
        </p:txBody>
      </p:sp>
      <p:sp>
        <p:nvSpPr>
          <p:cNvPr id="47111" name="Rectangle 5"/>
          <p:cNvSpPr>
            <a:spLocks noChangeArrowheads="1"/>
          </p:cNvSpPr>
          <p:nvPr/>
        </p:nvSpPr>
        <p:spPr bwMode="auto">
          <a:xfrm>
            <a:off x="2133600" y="2971800"/>
            <a:ext cx="4648200" cy="1143000"/>
          </a:xfrm>
          <a:prstGeom prst="rect">
            <a:avLst/>
          </a:prstGeom>
          <a:solidFill>
            <a:srgbClr val="71602F"/>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71602F"/>
            </a:extrusionClr>
          </a:sp3d>
        </p:spPr>
        <p:txBody>
          <a:bodyPr wrap="none" anchor="ctr">
            <a:flatTx/>
          </a:bodyPr>
          <a:lstStyle/>
          <a:p>
            <a:pPr algn="ctr"/>
            <a:r>
              <a:rPr lang="en-US" sz="2400" b="1">
                <a:solidFill>
                  <a:schemeClr val="bg1"/>
                </a:solidFill>
              </a:rPr>
              <a:t>Differentiation</a:t>
            </a:r>
            <a:r>
              <a:rPr lang="en-US" b="1">
                <a:solidFill>
                  <a:schemeClr val="bg1"/>
                </a:solidFill>
              </a:rPr>
              <a:t> </a:t>
            </a:r>
            <a:r>
              <a:rPr lang="en-US" sz="2400" b="1">
                <a:solidFill>
                  <a:schemeClr val="bg1"/>
                </a:solidFill>
              </a:rPr>
              <a:t>Strategies</a:t>
            </a:r>
          </a:p>
        </p:txBody>
      </p:sp>
      <p:sp>
        <p:nvSpPr>
          <p:cNvPr id="47112" name="Rectangle 6"/>
          <p:cNvSpPr>
            <a:spLocks noChangeArrowheads="1"/>
          </p:cNvSpPr>
          <p:nvPr/>
        </p:nvSpPr>
        <p:spPr bwMode="auto">
          <a:xfrm>
            <a:off x="2133600" y="4419600"/>
            <a:ext cx="4648200" cy="1143000"/>
          </a:xfrm>
          <a:prstGeom prst="rect">
            <a:avLst/>
          </a:prstGeom>
          <a:solidFill>
            <a:srgbClr val="71602F"/>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71602F"/>
            </a:extrusionClr>
          </a:sp3d>
        </p:spPr>
        <p:txBody>
          <a:bodyPr wrap="none" anchor="ctr">
            <a:flatTx/>
          </a:bodyPr>
          <a:lstStyle/>
          <a:p>
            <a:pPr algn="ctr"/>
            <a:r>
              <a:rPr lang="en-US" sz="2400" b="1">
                <a:solidFill>
                  <a:schemeClr val="bg1"/>
                </a:solidFill>
              </a:rPr>
              <a:t>Focus Strategies</a:t>
            </a:r>
            <a:br>
              <a:rPr lang="en-US" sz="2400" b="1">
                <a:solidFill>
                  <a:schemeClr val="bg1"/>
                </a:solidFill>
              </a:rPr>
            </a:br>
            <a:r>
              <a:rPr lang="en-US" sz="2400" b="1" i="1">
                <a:solidFill>
                  <a:schemeClr val="bg1"/>
                </a:solidFill>
              </a:rPr>
              <a:t>(Low-Cost Focus &amp; </a:t>
            </a:r>
          </a:p>
          <a:p>
            <a:pPr algn="ctr"/>
            <a:r>
              <a:rPr lang="en-US" sz="2400" b="1" i="1">
                <a:solidFill>
                  <a:schemeClr val="bg1"/>
                </a:solidFill>
              </a:rPr>
              <a:t>Best-Value Focus)</a:t>
            </a:r>
            <a:endParaRPr lang="en-US" sz="2400" b="1">
              <a:solidFill>
                <a:schemeClr val="bg1"/>
              </a:solidFill>
            </a:endParaRPr>
          </a:p>
        </p:txBody>
      </p:sp>
      <p:sp>
        <p:nvSpPr>
          <p:cNvPr id="47113" name="Line 7"/>
          <p:cNvSpPr>
            <a:spLocks noChangeShapeType="1"/>
          </p:cNvSpPr>
          <p:nvPr/>
        </p:nvSpPr>
        <p:spPr bwMode="auto">
          <a:xfrm>
            <a:off x="4343400" y="2667000"/>
            <a:ext cx="0" cy="304800"/>
          </a:xfrm>
          <a:prstGeom prst="line">
            <a:avLst/>
          </a:prstGeom>
          <a:noFill/>
          <a:ln w="9525">
            <a:solidFill>
              <a:schemeClr val="tx1"/>
            </a:solidFill>
            <a:round/>
            <a:headEnd/>
            <a:tailEnd/>
          </a:ln>
        </p:spPr>
        <p:txBody>
          <a:bodyPr/>
          <a:lstStyle/>
          <a:p>
            <a:endParaRPr lang="en-US"/>
          </a:p>
        </p:txBody>
      </p:sp>
      <p:sp>
        <p:nvSpPr>
          <p:cNvPr id="47114" name="Line 8"/>
          <p:cNvSpPr>
            <a:spLocks noChangeShapeType="1"/>
          </p:cNvSpPr>
          <p:nvPr/>
        </p:nvSpPr>
        <p:spPr bwMode="auto">
          <a:xfrm>
            <a:off x="4343400" y="4114800"/>
            <a:ext cx="0" cy="304800"/>
          </a:xfrm>
          <a:prstGeom prst="line">
            <a:avLst/>
          </a:prstGeom>
          <a:noFill/>
          <a:ln w="9525">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541EED81-EE58-46BF-AEB6-D3406D1CA521}" type="slidenum">
              <a:rPr lang="ar-SA" smtClean="0"/>
              <a:pPr>
                <a:defRPr/>
              </a:pPr>
              <a:t>44</a:t>
            </a:fld>
            <a:endParaRPr lang="en-US" dirty="0"/>
          </a:p>
        </p:txBody>
      </p:sp>
      <p:sp>
        <p:nvSpPr>
          <p:cNvPr id="52227" name="Text Box 3"/>
          <p:cNvSpPr txBox="1">
            <a:spLocks noChangeArrowheads="1"/>
          </p:cNvSpPr>
          <p:nvPr/>
        </p:nvSpPr>
        <p:spPr bwMode="auto">
          <a:xfrm>
            <a:off x="1828800" y="457200"/>
            <a:ext cx="5029200" cy="336550"/>
          </a:xfrm>
          <a:prstGeom prst="rect">
            <a:avLst/>
          </a:prstGeom>
          <a:noFill/>
          <a:ln w="9525">
            <a:noFill/>
            <a:miter lim="800000"/>
            <a:headEnd/>
            <a:tailEnd/>
          </a:ln>
        </p:spPr>
        <p:txBody>
          <a:bodyPr>
            <a:spAutoFit/>
          </a:bodyPr>
          <a:lstStyle/>
          <a:p>
            <a:pPr>
              <a:spcBef>
                <a:spcPct val="50000"/>
              </a:spcBef>
            </a:pPr>
            <a:endParaRPr lang="ar-SA" sz="1600" b="1">
              <a:solidFill>
                <a:schemeClr val="bg1"/>
              </a:solidFill>
            </a:endParaRPr>
          </a:p>
        </p:txBody>
      </p:sp>
      <p:sp>
        <p:nvSpPr>
          <p:cNvPr id="52228" name="Text Box 4"/>
          <p:cNvSpPr txBox="1">
            <a:spLocks noChangeArrowheads="1"/>
          </p:cNvSpPr>
          <p:nvPr/>
        </p:nvSpPr>
        <p:spPr bwMode="auto">
          <a:xfrm>
            <a:off x="0" y="0"/>
            <a:ext cx="9144000" cy="366713"/>
          </a:xfrm>
          <a:prstGeom prst="rect">
            <a:avLst/>
          </a:prstGeom>
          <a:solidFill>
            <a:srgbClr val="990000"/>
          </a:solidFill>
          <a:ln w="9525">
            <a:noFill/>
            <a:miter lim="800000"/>
            <a:headEnd/>
            <a:tailEnd/>
          </a:ln>
        </p:spPr>
        <p:txBody>
          <a:bodyPr>
            <a:spAutoFit/>
          </a:bodyPr>
          <a:lstStyle/>
          <a:p>
            <a:pPr>
              <a:spcBef>
                <a:spcPct val="50000"/>
              </a:spcBef>
            </a:pPr>
            <a:r>
              <a:rPr lang="en-US" b="1">
                <a:solidFill>
                  <a:schemeClr val="bg1"/>
                </a:solidFill>
              </a:rPr>
              <a:t>Porter’s Competitive Strategies</a:t>
            </a:r>
          </a:p>
        </p:txBody>
      </p:sp>
      <p:pic>
        <p:nvPicPr>
          <p:cNvPr id="52229" name="Picture 7" descr="AAFFCYL0"/>
          <p:cNvPicPr>
            <a:picLocks noChangeAspect="1" noChangeArrowheads="1"/>
          </p:cNvPicPr>
          <p:nvPr/>
        </p:nvPicPr>
        <p:blipFill>
          <a:blip r:embed="rId3" cstate="print"/>
          <a:srcRect/>
          <a:stretch>
            <a:fillRect/>
          </a:stretch>
        </p:blipFill>
        <p:spPr bwMode="auto">
          <a:xfrm>
            <a:off x="1295400" y="457200"/>
            <a:ext cx="6462713" cy="58150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076980DA-3063-45D7-8A4D-3D8B7F360F57}" type="slidenum">
              <a:rPr lang="ar-SA" smtClean="0"/>
              <a:pPr>
                <a:defRPr/>
              </a:pPr>
              <a:t>45</a:t>
            </a:fld>
            <a:endParaRPr lang="en-US" dirty="0"/>
          </a:p>
        </p:txBody>
      </p:sp>
      <p:sp>
        <p:nvSpPr>
          <p:cNvPr id="54275" name="Text Box 3"/>
          <p:cNvSpPr txBox="1">
            <a:spLocks noChangeArrowheads="1"/>
          </p:cNvSpPr>
          <p:nvPr/>
        </p:nvSpPr>
        <p:spPr bwMode="auto">
          <a:xfrm>
            <a:off x="1828800" y="457200"/>
            <a:ext cx="5029200" cy="336550"/>
          </a:xfrm>
          <a:prstGeom prst="rect">
            <a:avLst/>
          </a:prstGeom>
          <a:noFill/>
          <a:ln w="9525">
            <a:noFill/>
            <a:miter lim="800000"/>
            <a:headEnd/>
            <a:tailEnd/>
          </a:ln>
        </p:spPr>
        <p:txBody>
          <a:bodyPr>
            <a:spAutoFit/>
          </a:bodyPr>
          <a:lstStyle/>
          <a:p>
            <a:pPr>
              <a:spcBef>
                <a:spcPct val="50000"/>
              </a:spcBef>
            </a:pPr>
            <a:endParaRPr lang="ar-SA" sz="1600" b="1">
              <a:solidFill>
                <a:schemeClr val="bg1"/>
              </a:solidFill>
            </a:endParaRPr>
          </a:p>
        </p:txBody>
      </p:sp>
      <p:sp>
        <p:nvSpPr>
          <p:cNvPr id="54276" name="Text Box 4"/>
          <p:cNvSpPr txBox="1">
            <a:spLocks noChangeArrowheads="1"/>
          </p:cNvSpPr>
          <p:nvPr/>
        </p:nvSpPr>
        <p:spPr bwMode="auto">
          <a:xfrm>
            <a:off x="0" y="0"/>
            <a:ext cx="9144000" cy="366713"/>
          </a:xfrm>
          <a:prstGeom prst="rect">
            <a:avLst/>
          </a:prstGeom>
          <a:solidFill>
            <a:srgbClr val="990000"/>
          </a:solidFill>
          <a:ln w="9525">
            <a:noFill/>
            <a:miter lim="800000"/>
            <a:headEnd/>
            <a:tailEnd/>
          </a:ln>
        </p:spPr>
        <p:txBody>
          <a:bodyPr>
            <a:spAutoFit/>
          </a:bodyPr>
          <a:lstStyle/>
          <a:p>
            <a:pPr>
              <a:spcBef>
                <a:spcPct val="50000"/>
              </a:spcBef>
            </a:pPr>
            <a:r>
              <a:rPr lang="en-US" b="1">
                <a:solidFill>
                  <a:schemeClr val="bg1"/>
                </a:solidFill>
              </a:rPr>
              <a:t>Porter’s Competitive Strategies</a:t>
            </a:r>
          </a:p>
        </p:txBody>
      </p:sp>
      <p:sp>
        <p:nvSpPr>
          <p:cNvPr id="54277" name="Rectangle 5"/>
          <p:cNvSpPr>
            <a:spLocks noChangeArrowheads="1"/>
          </p:cNvSpPr>
          <p:nvPr/>
        </p:nvSpPr>
        <p:spPr bwMode="auto">
          <a:xfrm>
            <a:off x="533400" y="1447800"/>
            <a:ext cx="7620000" cy="4114800"/>
          </a:xfrm>
          <a:prstGeom prst="rect">
            <a:avLst/>
          </a:prstGeom>
          <a:noFill/>
          <a:ln w="9525">
            <a:noFill/>
            <a:miter lim="800000"/>
            <a:headEnd/>
            <a:tailEnd/>
          </a:ln>
        </p:spPr>
        <p:txBody>
          <a:bodyPr lIns="92075" tIns="46038" rIns="92075" bIns="46038" anchor="ctr"/>
          <a:lstStyle/>
          <a:p>
            <a:pPr algn="l" rtl="0">
              <a:lnSpc>
                <a:spcPct val="90000"/>
              </a:lnSpc>
              <a:spcBef>
                <a:spcPct val="20000"/>
              </a:spcBef>
            </a:pPr>
            <a:r>
              <a:rPr lang="en-US" sz="2800" b="1">
                <a:solidFill>
                  <a:srgbClr val="990000"/>
                </a:solidFill>
              </a:rPr>
              <a:t>Cost Leadership --</a:t>
            </a:r>
          </a:p>
          <a:p>
            <a:pPr algn="l" rtl="0">
              <a:lnSpc>
                <a:spcPct val="90000"/>
              </a:lnSpc>
              <a:spcBef>
                <a:spcPct val="20000"/>
              </a:spcBef>
            </a:pPr>
            <a:endParaRPr lang="en-US" sz="2800" b="1">
              <a:solidFill>
                <a:srgbClr val="990000"/>
              </a:solidFill>
            </a:endParaRPr>
          </a:p>
          <a:p>
            <a:pPr lvl="1" algn="l" rtl="0">
              <a:buFontTx/>
              <a:buChar char="–"/>
            </a:pPr>
            <a:r>
              <a:rPr lang="en-US" sz="2400" b="1" i="1"/>
              <a:t>Low-cost competitive strategy</a:t>
            </a:r>
          </a:p>
          <a:p>
            <a:pPr lvl="1" algn="l" rtl="0">
              <a:buFontTx/>
              <a:buChar char="–"/>
            </a:pPr>
            <a:r>
              <a:rPr lang="en-US" sz="2400" b="1" i="1"/>
              <a:t>Broad mass market</a:t>
            </a:r>
          </a:p>
          <a:p>
            <a:pPr lvl="1" algn="l" rtl="0">
              <a:buFontTx/>
              <a:buChar char="–"/>
            </a:pPr>
            <a:r>
              <a:rPr lang="en-US" sz="2400" b="1" i="1"/>
              <a:t>Efficient-scale facilities</a:t>
            </a:r>
          </a:p>
          <a:p>
            <a:pPr lvl="1" algn="l" rtl="0">
              <a:buFontTx/>
              <a:buChar char="–"/>
            </a:pPr>
            <a:r>
              <a:rPr lang="en-US" sz="2400" b="1" i="1"/>
              <a:t>Cost reductions</a:t>
            </a:r>
          </a:p>
          <a:p>
            <a:pPr lvl="1" algn="l" rtl="0">
              <a:buFontTx/>
              <a:buChar char="–"/>
            </a:pPr>
            <a:r>
              <a:rPr lang="en-US" sz="2400" b="1" i="1"/>
              <a:t>Cost minimization</a:t>
            </a:r>
            <a:endParaRPr lang="en-US" sz="2400" b="1">
              <a:solidFill>
                <a:srgbClr val="990000"/>
              </a:solidFill>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z="3200" smtClean="0">
                <a:latin typeface="Arial" charset="0"/>
                <a:cs typeface="Times New Roman" pitchFamily="18" charset="0"/>
              </a:rPr>
              <a:t>Michael Porter’s Generic Strategies</a:t>
            </a:r>
          </a:p>
        </p:txBody>
      </p:sp>
      <p:sp>
        <p:nvSpPr>
          <p:cNvPr id="55299" name="Rectangle 3"/>
          <p:cNvSpPr>
            <a:spLocks noGrp="1" noChangeArrowheads="1"/>
          </p:cNvSpPr>
          <p:nvPr>
            <p:ph idx="1"/>
          </p:nvPr>
        </p:nvSpPr>
        <p:spPr/>
        <p:txBody>
          <a:bodyPr/>
          <a:lstStyle/>
          <a:p>
            <a:pPr algn="l" rtl="0" eaLnBrk="1" hangingPunct="1"/>
            <a:r>
              <a:rPr lang="en-US" sz="2400" smtClean="0">
                <a:cs typeface="Arial" charset="0"/>
              </a:rPr>
              <a:t>Cost leadership emphasizes producing standardized products at a very low per-unit cost for consumers who are price-sensitive. </a:t>
            </a:r>
          </a:p>
          <a:p>
            <a:pPr algn="l" rtl="0" eaLnBrk="1" hangingPunct="1"/>
            <a:r>
              <a:rPr lang="en-US" sz="2400" smtClean="0">
                <a:cs typeface="Arial" charset="0"/>
              </a:rPr>
              <a:t>There are two types of cost leadership strategies.</a:t>
            </a:r>
          </a:p>
          <a:p>
            <a:pPr algn="l" rtl="0" eaLnBrk="1" hangingPunct="1"/>
            <a:r>
              <a:rPr lang="en-US" sz="2400" smtClean="0">
                <a:cs typeface="Arial" charset="0"/>
              </a:rPr>
              <a:t>a.  A low-cost strategy offers products to a wide range of customers at the lowest price available on the market. </a:t>
            </a:r>
          </a:p>
          <a:p>
            <a:pPr algn="l" rtl="0" eaLnBrk="1" hangingPunct="1"/>
            <a:r>
              <a:rPr lang="en-US" sz="2400" smtClean="0">
                <a:cs typeface="Arial" charset="0"/>
              </a:rPr>
              <a:t>b.  A best-value strategy offers products to a wide range of customers at the best price-value available on the market</a:t>
            </a:r>
            <a:r>
              <a:rPr lang="en-US" sz="2600" smtClean="0">
                <a:cs typeface="Arial" charset="0"/>
              </a:rPr>
              <a:t>. </a:t>
            </a:r>
          </a:p>
        </p:txBody>
      </p:sp>
      <p:sp>
        <p:nvSpPr>
          <p:cNvPr id="41986" name="Slide Number Placeholder 3"/>
          <p:cNvSpPr>
            <a:spLocks noGrp="1"/>
          </p:cNvSpPr>
          <p:nvPr>
            <p:ph type="sldNum" sz="quarter" idx="12"/>
          </p:nvPr>
        </p:nvSpPr>
        <p:spPr>
          <a:xfrm>
            <a:off x="609600" y="6245225"/>
            <a:ext cx="1981200" cy="476250"/>
          </a:xfrm>
        </p:spPr>
        <p:txBody>
          <a:bodyPr/>
          <a:lstStyle/>
          <a:p>
            <a:pPr>
              <a:defRPr/>
            </a:pPr>
            <a:fld id="{68C917E6-8F3E-49BF-9851-4551B1E4AF44}" type="slidenum">
              <a:rPr lang="ar-SA" smtClean="0"/>
              <a:pPr>
                <a:defRPr/>
              </a:pPr>
              <a:t>46</a:t>
            </a:fld>
            <a:endParaRPr lang="en-US"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mtClean="0">
                <a:cs typeface="Times New Roman" pitchFamily="18" charset="0"/>
              </a:rPr>
              <a:t>Cost leadership</a:t>
            </a:r>
          </a:p>
        </p:txBody>
      </p:sp>
      <p:sp>
        <p:nvSpPr>
          <p:cNvPr id="56323" name="Rectangle 3"/>
          <p:cNvSpPr>
            <a:spLocks noGrp="1" noChangeArrowheads="1"/>
          </p:cNvSpPr>
          <p:nvPr>
            <p:ph idx="1"/>
          </p:nvPr>
        </p:nvSpPr>
        <p:spPr/>
        <p:txBody>
          <a:bodyPr/>
          <a:lstStyle/>
          <a:p>
            <a:pPr algn="justLow" rtl="0" eaLnBrk="1" hangingPunct="1"/>
            <a:r>
              <a:rPr lang="en-US" sz="2800" smtClean="0">
                <a:cs typeface="Arial" charset="0"/>
              </a:rPr>
              <a:t>Striving to be the low-cost producer in an industry can be especially effective when the market is composed of many price-sensitive buyers, when there are few ways to achieve product differentiation, when buyers do not care much about differences from brand to brand, or when there are a large number of buyers with significant bargaining </a:t>
            </a:r>
            <a:r>
              <a:rPr lang="en-US" smtClean="0">
                <a:cs typeface="Arial" charset="0"/>
              </a:rPr>
              <a:t>power. </a:t>
            </a:r>
          </a:p>
        </p:txBody>
      </p:sp>
      <p:sp>
        <p:nvSpPr>
          <p:cNvPr id="43010" name="Slide Number Placeholder 3"/>
          <p:cNvSpPr>
            <a:spLocks noGrp="1"/>
          </p:cNvSpPr>
          <p:nvPr>
            <p:ph type="sldNum" sz="quarter" idx="12"/>
          </p:nvPr>
        </p:nvSpPr>
        <p:spPr>
          <a:xfrm>
            <a:off x="609600" y="6245225"/>
            <a:ext cx="1981200" cy="476250"/>
          </a:xfrm>
        </p:spPr>
        <p:txBody>
          <a:bodyPr/>
          <a:lstStyle/>
          <a:p>
            <a:pPr>
              <a:defRPr/>
            </a:pPr>
            <a:fld id="{3ECF3F22-D44F-4023-BE3D-7CAB506FF8F8}" type="slidenum">
              <a:rPr lang="ar-SA" smtClean="0"/>
              <a:pPr>
                <a:defRPr/>
              </a:pPr>
              <a:t>47</a:t>
            </a:fld>
            <a:endParaRPr lang="en-US" dirty="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cs typeface="Times New Roman" pitchFamily="18" charset="0"/>
              </a:rPr>
              <a:t>Cost leadership</a:t>
            </a:r>
          </a:p>
        </p:txBody>
      </p:sp>
      <p:sp>
        <p:nvSpPr>
          <p:cNvPr id="57347" name="Rectangle 3"/>
          <p:cNvSpPr>
            <a:spLocks noGrp="1" noChangeArrowheads="1"/>
          </p:cNvSpPr>
          <p:nvPr>
            <p:ph idx="1"/>
          </p:nvPr>
        </p:nvSpPr>
        <p:spPr>
          <a:xfrm>
            <a:off x="381000" y="1295400"/>
            <a:ext cx="8458200" cy="5181600"/>
          </a:xfrm>
        </p:spPr>
        <p:txBody>
          <a:bodyPr/>
          <a:lstStyle/>
          <a:p>
            <a:pPr algn="l" rtl="0" eaLnBrk="1" hangingPunct="1">
              <a:lnSpc>
                <a:spcPct val="80000"/>
              </a:lnSpc>
            </a:pPr>
            <a:r>
              <a:rPr lang="en-US" sz="2600" dirty="0" smtClean="0">
                <a:cs typeface="Arial" charset="0"/>
              </a:rPr>
              <a:t>The basic idea behind a cost leadership strategy is to under price competitors or offer a better value and thereby gain market share and sales, driving some competitors out of the market entirely.</a:t>
            </a:r>
          </a:p>
          <a:p>
            <a:pPr algn="l" rtl="0" eaLnBrk="1" hangingPunct="1">
              <a:lnSpc>
                <a:spcPct val="80000"/>
              </a:lnSpc>
            </a:pPr>
            <a:r>
              <a:rPr lang="en-US" sz="2600" dirty="0" smtClean="0">
                <a:cs typeface="Arial" charset="0"/>
              </a:rPr>
              <a:t>5To successfully employ a cost leadership strategy, firms must ensure that total costs across the value chain are lower than that of the competition. This can be accomplished by:</a:t>
            </a:r>
          </a:p>
          <a:p>
            <a:pPr lvl="1">
              <a:lnSpc>
                <a:spcPct val="80000"/>
              </a:lnSpc>
              <a:buNone/>
            </a:pPr>
            <a:r>
              <a:rPr lang="en-US" sz="2200" dirty="0" smtClean="0">
                <a:cs typeface="Arial" charset="0"/>
              </a:rPr>
              <a:t>a.  performing value chain activities more efficiently than competition, and </a:t>
            </a:r>
          </a:p>
          <a:p>
            <a:pPr lvl="1">
              <a:lnSpc>
                <a:spcPct val="80000"/>
              </a:lnSpc>
              <a:buNone/>
            </a:pPr>
            <a:r>
              <a:rPr lang="en-US" sz="2200" dirty="0" smtClean="0">
                <a:cs typeface="Arial" charset="0"/>
              </a:rPr>
              <a:t>b.  eliminating some cost-producing activities in the value chain.</a:t>
            </a:r>
          </a:p>
        </p:txBody>
      </p:sp>
      <p:sp>
        <p:nvSpPr>
          <p:cNvPr id="44034" name="Slide Number Placeholder 3"/>
          <p:cNvSpPr>
            <a:spLocks noGrp="1"/>
          </p:cNvSpPr>
          <p:nvPr>
            <p:ph type="sldNum" sz="quarter" idx="12"/>
          </p:nvPr>
        </p:nvSpPr>
        <p:spPr>
          <a:xfrm>
            <a:off x="609600" y="6245225"/>
            <a:ext cx="1981200" cy="476250"/>
          </a:xfrm>
        </p:spPr>
        <p:txBody>
          <a:bodyPr/>
          <a:lstStyle/>
          <a:p>
            <a:pPr>
              <a:defRPr/>
            </a:pPr>
            <a:fld id="{DC06B743-B91A-4B60-8C77-6DF9F7B1EB98}" type="slidenum">
              <a:rPr lang="ar-SA" smtClean="0"/>
              <a:pPr>
                <a:defRPr/>
              </a:pPr>
              <a:t>48</a:t>
            </a:fld>
            <a:endParaRPr lang="en-US"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r>
              <a:rPr lang="en-US"/>
              <a:t>6-</a:t>
            </a:r>
            <a:fld id="{708408D7-9CF8-43B3-8A00-30B622CCDF3D}" type="slidenum">
              <a:rPr lang="ar-SA"/>
              <a:pPr>
                <a:defRPr/>
              </a:pPr>
              <a:t>49</a:t>
            </a:fld>
            <a:endParaRPr lang="en-US"/>
          </a:p>
        </p:txBody>
      </p:sp>
      <p:sp>
        <p:nvSpPr>
          <p:cNvPr id="58371" name="Text Box 3"/>
          <p:cNvSpPr txBox="1">
            <a:spLocks noChangeArrowheads="1"/>
          </p:cNvSpPr>
          <p:nvPr/>
        </p:nvSpPr>
        <p:spPr bwMode="auto">
          <a:xfrm>
            <a:off x="1828800" y="457200"/>
            <a:ext cx="5029200" cy="336550"/>
          </a:xfrm>
          <a:prstGeom prst="rect">
            <a:avLst/>
          </a:prstGeom>
          <a:noFill/>
          <a:ln w="9525">
            <a:noFill/>
            <a:miter lim="800000"/>
            <a:headEnd/>
            <a:tailEnd/>
          </a:ln>
        </p:spPr>
        <p:txBody>
          <a:bodyPr>
            <a:spAutoFit/>
          </a:bodyPr>
          <a:lstStyle/>
          <a:p>
            <a:pPr>
              <a:spcBef>
                <a:spcPct val="50000"/>
              </a:spcBef>
            </a:pPr>
            <a:endParaRPr lang="ar-SA" sz="1600" b="1">
              <a:solidFill>
                <a:schemeClr val="bg1"/>
              </a:solidFill>
            </a:endParaRPr>
          </a:p>
        </p:txBody>
      </p:sp>
      <p:sp>
        <p:nvSpPr>
          <p:cNvPr id="58372" name="Text Box 4"/>
          <p:cNvSpPr txBox="1">
            <a:spLocks noChangeArrowheads="1"/>
          </p:cNvSpPr>
          <p:nvPr/>
        </p:nvSpPr>
        <p:spPr bwMode="auto">
          <a:xfrm>
            <a:off x="0" y="0"/>
            <a:ext cx="9144000" cy="366713"/>
          </a:xfrm>
          <a:prstGeom prst="rect">
            <a:avLst/>
          </a:prstGeom>
          <a:solidFill>
            <a:srgbClr val="990000"/>
          </a:solidFill>
          <a:ln w="9525">
            <a:noFill/>
            <a:miter lim="800000"/>
            <a:headEnd/>
            <a:tailEnd/>
          </a:ln>
        </p:spPr>
        <p:txBody>
          <a:bodyPr>
            <a:spAutoFit/>
          </a:bodyPr>
          <a:lstStyle/>
          <a:p>
            <a:pPr>
              <a:spcBef>
                <a:spcPct val="50000"/>
              </a:spcBef>
            </a:pPr>
            <a:r>
              <a:rPr lang="en-US" b="1">
                <a:solidFill>
                  <a:schemeClr val="bg1"/>
                </a:solidFill>
              </a:rPr>
              <a:t>Porter’s Competitive Strategies</a:t>
            </a:r>
          </a:p>
        </p:txBody>
      </p:sp>
      <p:sp>
        <p:nvSpPr>
          <p:cNvPr id="58373" name="Rectangle 5"/>
          <p:cNvSpPr>
            <a:spLocks noChangeArrowheads="1"/>
          </p:cNvSpPr>
          <p:nvPr/>
        </p:nvSpPr>
        <p:spPr bwMode="auto">
          <a:xfrm>
            <a:off x="533400" y="1447800"/>
            <a:ext cx="7620000" cy="4114800"/>
          </a:xfrm>
          <a:prstGeom prst="rect">
            <a:avLst/>
          </a:prstGeom>
          <a:noFill/>
          <a:ln w="9525">
            <a:noFill/>
            <a:miter lim="800000"/>
            <a:headEnd/>
            <a:tailEnd/>
          </a:ln>
        </p:spPr>
        <p:txBody>
          <a:bodyPr lIns="92075" tIns="46038" rIns="92075" bIns="46038" anchor="ctr"/>
          <a:lstStyle/>
          <a:p>
            <a:pPr algn="l" rtl="0">
              <a:lnSpc>
                <a:spcPct val="90000"/>
              </a:lnSpc>
              <a:spcBef>
                <a:spcPct val="20000"/>
              </a:spcBef>
            </a:pPr>
            <a:r>
              <a:rPr lang="en-US" sz="2800" b="1" dirty="0">
                <a:solidFill>
                  <a:srgbClr val="990000"/>
                </a:solidFill>
              </a:rPr>
              <a:t>Differentiation –</a:t>
            </a:r>
          </a:p>
          <a:p>
            <a:pPr algn="l" rtl="0">
              <a:lnSpc>
                <a:spcPct val="90000"/>
              </a:lnSpc>
              <a:spcBef>
                <a:spcPct val="20000"/>
              </a:spcBef>
            </a:pPr>
            <a:endParaRPr lang="en-US" sz="2800" b="1" dirty="0">
              <a:solidFill>
                <a:srgbClr val="990000"/>
              </a:solidFill>
            </a:endParaRPr>
          </a:p>
          <a:p>
            <a:pPr lvl="1" algn="l" rtl="0">
              <a:buFontTx/>
              <a:buChar char="–"/>
            </a:pPr>
            <a:r>
              <a:rPr lang="en-US" sz="2400" b="1" i="1" dirty="0"/>
              <a:t>Broad mass market</a:t>
            </a:r>
          </a:p>
          <a:p>
            <a:pPr lvl="1" algn="l" rtl="0">
              <a:buFontTx/>
              <a:buChar char="–"/>
            </a:pPr>
            <a:r>
              <a:rPr lang="en-US" sz="2400" b="1" i="1" dirty="0"/>
              <a:t>Unique product/service</a:t>
            </a:r>
          </a:p>
          <a:p>
            <a:pPr lvl="1" algn="l" rtl="0">
              <a:buFontTx/>
              <a:buChar char="–"/>
            </a:pPr>
            <a:r>
              <a:rPr lang="en-US" sz="2400" b="1" i="1" dirty="0"/>
              <a:t>Premiums charged</a:t>
            </a:r>
          </a:p>
          <a:p>
            <a:pPr lvl="1" algn="l" rtl="0">
              <a:buFontTx/>
              <a:buChar char="–"/>
            </a:pPr>
            <a:r>
              <a:rPr lang="en-US" sz="2400" b="1" i="1" dirty="0"/>
              <a:t>Less price sensitivity</a:t>
            </a:r>
            <a:endParaRPr lang="en-US" sz="2400" b="1" dirty="0">
              <a:solidFill>
                <a:srgbClr val="990000"/>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Cont….</a:t>
            </a:r>
            <a:endParaRPr lang="en-US" dirty="0"/>
          </a:p>
        </p:txBody>
      </p:sp>
      <p:sp>
        <p:nvSpPr>
          <p:cNvPr id="3" name="Content Placeholder 2"/>
          <p:cNvSpPr>
            <a:spLocks noGrp="1"/>
          </p:cNvSpPr>
          <p:nvPr>
            <p:ph idx="1"/>
          </p:nvPr>
        </p:nvSpPr>
        <p:spPr>
          <a:xfrm>
            <a:off x="228600" y="1066800"/>
            <a:ext cx="8686800" cy="5562600"/>
          </a:xfrm>
        </p:spPr>
        <p:txBody>
          <a:bodyPr>
            <a:normAutofit fontScale="85000" lnSpcReduction="10000"/>
          </a:bodyPr>
          <a:lstStyle/>
          <a:p>
            <a:pPr>
              <a:buNone/>
            </a:pPr>
            <a:r>
              <a:rPr lang="en-US" b="1" dirty="0" smtClean="0"/>
              <a:t>1.Corporate-level strategy: </a:t>
            </a:r>
            <a:r>
              <a:rPr lang="en-US" dirty="0" smtClean="0"/>
              <a:t>The level of strategy concerned with the question “What business are we in?”</a:t>
            </a:r>
          </a:p>
          <a:p>
            <a:r>
              <a:rPr lang="en-US" dirty="0" smtClean="0"/>
              <a:t>Pertains to the organization as a whole and the combination of business units and product lines that make it up.</a:t>
            </a:r>
          </a:p>
          <a:p>
            <a:pPr>
              <a:buNone/>
            </a:pPr>
            <a:r>
              <a:rPr lang="en-US" dirty="0" smtClean="0"/>
              <a:t>2. Business-Level Strategy: The level of strategy concerned with the question “How do we compete?”</a:t>
            </a:r>
          </a:p>
          <a:p>
            <a:pPr>
              <a:buNone/>
            </a:pPr>
            <a:r>
              <a:rPr lang="en-US" dirty="0" smtClean="0"/>
              <a:t>3. Functional-Level Strategy: The level of strategy concerned with the question “How do we support the business-level strategy?”</a:t>
            </a:r>
          </a:p>
          <a:p>
            <a:r>
              <a:rPr lang="en-US" dirty="0" smtClean="0"/>
              <a:t>It pertains to the major functional departments within the business unit.</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cs typeface="Times New Roman" pitchFamily="18" charset="0"/>
              </a:rPr>
              <a:t>Differentiation </a:t>
            </a:r>
          </a:p>
        </p:txBody>
      </p:sp>
      <p:sp>
        <p:nvSpPr>
          <p:cNvPr id="59395" name="Rectangle 3"/>
          <p:cNvSpPr>
            <a:spLocks noGrp="1" noChangeArrowheads="1"/>
          </p:cNvSpPr>
          <p:nvPr>
            <p:ph idx="1"/>
          </p:nvPr>
        </p:nvSpPr>
        <p:spPr>
          <a:xfrm>
            <a:off x="304800" y="1295400"/>
            <a:ext cx="8382000" cy="4830763"/>
          </a:xfrm>
        </p:spPr>
        <p:txBody>
          <a:bodyPr>
            <a:normAutofit lnSpcReduction="10000"/>
          </a:bodyPr>
          <a:lstStyle/>
          <a:p>
            <a:pPr algn="l" rtl="0" eaLnBrk="1" hangingPunct="1"/>
            <a:r>
              <a:rPr lang="en-US" dirty="0" smtClean="0">
                <a:cs typeface="Arial" charset="0"/>
              </a:rPr>
              <a:t>Differentiation is aimed at producing products that are considered unique. This strategy is most powerful with the source of differentiation is especially relevant to the target market </a:t>
            </a:r>
          </a:p>
          <a:p>
            <a:r>
              <a:rPr lang="en-US" dirty="0" smtClean="0">
                <a:cs typeface="Arial" charset="0"/>
              </a:rPr>
              <a:t>A successful differentiation strategy allows a firm to charge higher prices for its products to gain customer loyalty because consumers may become strongly attached to the differentiation features.  </a:t>
            </a:r>
          </a:p>
          <a:p>
            <a:pPr algn="l" rtl="0" eaLnBrk="1" hangingPunct="1"/>
            <a:endParaRPr lang="en-US" dirty="0" smtClean="0">
              <a:cs typeface="Arial" charset="0"/>
            </a:endParaRPr>
          </a:p>
        </p:txBody>
      </p:sp>
      <p:sp>
        <p:nvSpPr>
          <p:cNvPr id="45058" name="Slide Number Placeholder 3"/>
          <p:cNvSpPr>
            <a:spLocks noGrp="1"/>
          </p:cNvSpPr>
          <p:nvPr>
            <p:ph type="sldNum" sz="quarter" idx="12"/>
          </p:nvPr>
        </p:nvSpPr>
        <p:spPr>
          <a:xfrm>
            <a:off x="609600" y="6245225"/>
            <a:ext cx="1981200" cy="476250"/>
          </a:xfrm>
        </p:spPr>
        <p:txBody>
          <a:bodyPr/>
          <a:lstStyle/>
          <a:p>
            <a:pPr>
              <a:defRPr/>
            </a:pPr>
            <a:fld id="{B01A4B77-1278-48CA-B8CB-C931EF6E6429}" type="slidenum">
              <a:rPr lang="ar-SA" smtClean="0"/>
              <a:pPr>
                <a:defRPr/>
              </a:pPr>
              <a:t>50</a:t>
            </a:fld>
            <a:endParaRPr lang="en-US" dirty="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mtClean="0">
                <a:cs typeface="Times New Roman" pitchFamily="18" charset="0"/>
              </a:rPr>
              <a:t>Differentiation </a:t>
            </a:r>
          </a:p>
        </p:txBody>
      </p:sp>
      <p:sp>
        <p:nvSpPr>
          <p:cNvPr id="60419" name="Rectangle 3"/>
          <p:cNvSpPr>
            <a:spLocks noGrp="1" noChangeArrowheads="1"/>
          </p:cNvSpPr>
          <p:nvPr>
            <p:ph idx="1"/>
          </p:nvPr>
        </p:nvSpPr>
        <p:spPr>
          <a:xfrm>
            <a:off x="304800" y="1295400"/>
            <a:ext cx="8382000" cy="4830763"/>
          </a:xfrm>
        </p:spPr>
        <p:txBody>
          <a:bodyPr>
            <a:normAutofit/>
          </a:bodyPr>
          <a:lstStyle/>
          <a:p>
            <a:pPr algn="l" rtl="0" eaLnBrk="1" hangingPunct="1"/>
            <a:r>
              <a:rPr lang="en-US" sz="2800" dirty="0" smtClean="0">
                <a:cs typeface="Arial" charset="0"/>
              </a:rPr>
              <a:t>A risk of pursuing a differentiation strategy is that the unique product may not be valued highly enough by customers to justify the higher price. </a:t>
            </a:r>
          </a:p>
          <a:p>
            <a:r>
              <a:rPr lang="en-US" sz="2800" dirty="0" smtClean="0">
                <a:cs typeface="Arial" charset="0"/>
              </a:rPr>
              <a:t>Common organizational requirements for a successful differentiation strategy include strong coordination among the R&amp;D and marketing functions and substantial amenities to attract scientists and creative people. </a:t>
            </a:r>
          </a:p>
          <a:p>
            <a:pPr algn="l" rtl="0" eaLnBrk="1" hangingPunct="1"/>
            <a:endParaRPr lang="en-US" sz="2800" dirty="0" smtClean="0">
              <a:cs typeface="Arial" charset="0"/>
            </a:endParaRP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r>
              <a:rPr lang="en-US" dirty="0" smtClean="0">
                <a:cs typeface="Arial" charset="0"/>
              </a:rPr>
              <a:t/>
            </a:r>
            <a:br>
              <a:rPr lang="en-US" dirty="0" smtClean="0">
                <a:cs typeface="Arial" charset="0"/>
              </a:rPr>
            </a:br>
            <a:r>
              <a:rPr lang="en-US" dirty="0" smtClean="0">
                <a:cs typeface="Arial" charset="0"/>
              </a:rPr>
              <a:t>Focus</a:t>
            </a:r>
            <a:br>
              <a:rPr lang="en-US" dirty="0" smtClean="0">
                <a:cs typeface="Arial" charset="0"/>
              </a:rPr>
            </a:br>
            <a:endParaRPr lang="en-US" dirty="0" smtClean="0">
              <a:cs typeface="Times New Roman" pitchFamily="18" charset="0"/>
            </a:endParaRPr>
          </a:p>
        </p:txBody>
      </p:sp>
      <p:sp>
        <p:nvSpPr>
          <p:cNvPr id="47106" name="Slide Number Placeholder 3"/>
          <p:cNvSpPr>
            <a:spLocks noGrp="1"/>
          </p:cNvSpPr>
          <p:nvPr>
            <p:ph type="sldNum" sz="quarter" idx="12"/>
          </p:nvPr>
        </p:nvSpPr>
        <p:spPr>
          <a:xfrm>
            <a:off x="609600" y="6245225"/>
            <a:ext cx="1981200" cy="476250"/>
          </a:xfrm>
        </p:spPr>
        <p:txBody>
          <a:bodyPr/>
          <a:lstStyle/>
          <a:p>
            <a:pPr>
              <a:defRPr/>
            </a:pPr>
            <a:fld id="{B182213E-D2BB-4074-A4A9-703D54BEA50B}" type="slidenum">
              <a:rPr lang="ar-SA" smtClean="0"/>
              <a:pPr>
                <a:defRPr/>
              </a:pPr>
              <a:t>52</a:t>
            </a:fld>
            <a:endParaRPr lang="en-US" dirty="0"/>
          </a:p>
        </p:txBody>
      </p:sp>
      <p:sp>
        <p:nvSpPr>
          <p:cNvPr id="6" name="Rectangle 5"/>
          <p:cNvSpPr/>
          <p:nvPr/>
        </p:nvSpPr>
        <p:spPr>
          <a:xfrm>
            <a:off x="533400" y="1371600"/>
            <a:ext cx="8229600" cy="3539430"/>
          </a:xfrm>
          <a:prstGeom prst="rect">
            <a:avLst/>
          </a:prstGeom>
        </p:spPr>
        <p:txBody>
          <a:bodyPr wrap="square">
            <a:spAutoFit/>
          </a:bodyPr>
          <a:lstStyle/>
          <a:p>
            <a:pPr algn="just">
              <a:buFont typeface="Arial" pitchFamily="34" charset="0"/>
              <a:buChar char="•"/>
            </a:pPr>
            <a:r>
              <a:rPr lang="en-US" sz="3200" dirty="0" smtClean="0">
                <a:cs typeface="Arial" charset="0"/>
              </a:rPr>
              <a:t>Focus </a:t>
            </a:r>
            <a:r>
              <a:rPr lang="en-US" sz="3200" dirty="0">
                <a:cs typeface="Arial" charset="0"/>
              </a:rPr>
              <a:t>strategies are most effective when the niche is profitable and growing, when industry leaders are uninterested in the niche, when industry leaders feel pursuing the niche is too costly or difficult, when the industry offers several niches, and when there is little competition in the niche segment.</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096CC144-DDC8-4CF3-80BF-E8560A26E81A}" type="slidenum">
              <a:rPr lang="ar-SA" smtClean="0"/>
              <a:pPr>
                <a:defRPr/>
              </a:pPr>
              <a:t>53</a:t>
            </a:fld>
            <a:endParaRPr lang="en-US" dirty="0"/>
          </a:p>
        </p:txBody>
      </p:sp>
      <p:sp>
        <p:nvSpPr>
          <p:cNvPr id="64515" name="Text Box 3"/>
          <p:cNvSpPr txBox="1">
            <a:spLocks noChangeArrowheads="1"/>
          </p:cNvSpPr>
          <p:nvPr/>
        </p:nvSpPr>
        <p:spPr bwMode="auto">
          <a:xfrm>
            <a:off x="1828800" y="457200"/>
            <a:ext cx="5029200" cy="336550"/>
          </a:xfrm>
          <a:prstGeom prst="rect">
            <a:avLst/>
          </a:prstGeom>
          <a:noFill/>
          <a:ln w="9525">
            <a:noFill/>
            <a:miter lim="800000"/>
            <a:headEnd/>
            <a:tailEnd/>
          </a:ln>
        </p:spPr>
        <p:txBody>
          <a:bodyPr>
            <a:spAutoFit/>
          </a:bodyPr>
          <a:lstStyle/>
          <a:p>
            <a:pPr>
              <a:spcBef>
                <a:spcPct val="50000"/>
              </a:spcBef>
            </a:pPr>
            <a:endParaRPr lang="ar-SA" sz="1600" b="1">
              <a:solidFill>
                <a:schemeClr val="bg1"/>
              </a:solidFill>
            </a:endParaRPr>
          </a:p>
        </p:txBody>
      </p:sp>
      <p:sp>
        <p:nvSpPr>
          <p:cNvPr id="64516" name="Text Box 4"/>
          <p:cNvSpPr txBox="1">
            <a:spLocks noChangeArrowheads="1"/>
          </p:cNvSpPr>
          <p:nvPr/>
        </p:nvSpPr>
        <p:spPr bwMode="auto">
          <a:xfrm>
            <a:off x="0" y="0"/>
            <a:ext cx="9144000" cy="366713"/>
          </a:xfrm>
          <a:prstGeom prst="rect">
            <a:avLst/>
          </a:prstGeom>
          <a:solidFill>
            <a:srgbClr val="990000"/>
          </a:solidFill>
          <a:ln w="9525">
            <a:noFill/>
            <a:miter lim="800000"/>
            <a:headEnd/>
            <a:tailEnd/>
          </a:ln>
        </p:spPr>
        <p:txBody>
          <a:bodyPr>
            <a:spAutoFit/>
          </a:bodyPr>
          <a:lstStyle/>
          <a:p>
            <a:pPr>
              <a:spcBef>
                <a:spcPct val="50000"/>
              </a:spcBef>
            </a:pPr>
            <a:r>
              <a:rPr lang="en-US" b="1">
                <a:solidFill>
                  <a:schemeClr val="bg1"/>
                </a:solidFill>
              </a:rPr>
              <a:t>Porter’s Competitive Strategies</a:t>
            </a:r>
          </a:p>
        </p:txBody>
      </p:sp>
      <p:sp>
        <p:nvSpPr>
          <p:cNvPr id="64517" name="Rectangle 5"/>
          <p:cNvSpPr>
            <a:spLocks noChangeArrowheads="1"/>
          </p:cNvSpPr>
          <p:nvPr/>
        </p:nvSpPr>
        <p:spPr bwMode="auto">
          <a:xfrm>
            <a:off x="457200" y="762000"/>
            <a:ext cx="7620000" cy="1905000"/>
          </a:xfrm>
          <a:prstGeom prst="rect">
            <a:avLst/>
          </a:prstGeom>
          <a:noFill/>
          <a:ln w="9525">
            <a:noFill/>
            <a:miter lim="800000"/>
            <a:headEnd/>
            <a:tailEnd/>
          </a:ln>
        </p:spPr>
        <p:txBody>
          <a:bodyPr lIns="92075" tIns="46038" rIns="92075" bIns="46038" anchor="ctr"/>
          <a:lstStyle/>
          <a:p>
            <a:pPr algn="l" rtl="0">
              <a:lnSpc>
                <a:spcPct val="90000"/>
              </a:lnSpc>
              <a:spcBef>
                <a:spcPct val="20000"/>
              </a:spcBef>
            </a:pPr>
            <a:r>
              <a:rPr lang="en-US" sz="2800" b="1" dirty="0">
                <a:solidFill>
                  <a:srgbClr val="990000"/>
                </a:solidFill>
              </a:rPr>
              <a:t>Cost-Focus </a:t>
            </a:r>
            <a:r>
              <a:rPr lang="en-US" sz="2800" b="1" dirty="0" smtClean="0">
                <a:solidFill>
                  <a:srgbClr val="990000"/>
                </a:solidFill>
              </a:rPr>
              <a:t>–</a:t>
            </a:r>
            <a:endParaRPr lang="en-US" sz="2800" b="1" dirty="0">
              <a:solidFill>
                <a:srgbClr val="990000"/>
              </a:solidFill>
            </a:endParaRPr>
          </a:p>
          <a:p>
            <a:pPr lvl="1" algn="l" rtl="0">
              <a:buFontTx/>
              <a:buChar char="–"/>
            </a:pPr>
            <a:r>
              <a:rPr lang="en-US" sz="2400" b="1" i="1" dirty="0"/>
              <a:t>Low-cost competitive strategy</a:t>
            </a:r>
          </a:p>
          <a:p>
            <a:pPr lvl="1" algn="l" rtl="0">
              <a:buFontTx/>
              <a:buChar char="–"/>
            </a:pPr>
            <a:r>
              <a:rPr lang="en-US" sz="2400" b="1" i="1" dirty="0"/>
              <a:t>Focus on market segment</a:t>
            </a:r>
          </a:p>
          <a:p>
            <a:pPr lvl="1" algn="l" rtl="0">
              <a:buFontTx/>
              <a:buChar char="–"/>
            </a:pPr>
            <a:r>
              <a:rPr lang="en-US" sz="2400" b="1" i="1" dirty="0"/>
              <a:t>Niche focused</a:t>
            </a:r>
          </a:p>
          <a:p>
            <a:pPr lvl="1" algn="l" rtl="0">
              <a:buFontTx/>
              <a:buChar char="–"/>
            </a:pPr>
            <a:r>
              <a:rPr lang="en-US" sz="2400" b="1" i="1" dirty="0"/>
              <a:t>Cost advantage in market </a:t>
            </a:r>
            <a:r>
              <a:rPr lang="en-US" sz="2400" b="1" i="1" dirty="0" smtClean="0"/>
              <a:t>segment</a:t>
            </a:r>
          </a:p>
          <a:p>
            <a:pPr lvl="1" algn="l" rtl="0"/>
            <a:endParaRPr lang="en-US" sz="2400" b="1" dirty="0">
              <a:solidFill>
                <a:srgbClr val="990000"/>
              </a:solidFill>
            </a:endParaRPr>
          </a:p>
        </p:txBody>
      </p:sp>
      <p:sp>
        <p:nvSpPr>
          <p:cNvPr id="9" name="Rectangle 8"/>
          <p:cNvSpPr/>
          <p:nvPr/>
        </p:nvSpPr>
        <p:spPr>
          <a:xfrm>
            <a:off x="762000" y="2514600"/>
            <a:ext cx="7467600" cy="4118050"/>
          </a:xfrm>
          <a:prstGeom prst="rect">
            <a:avLst/>
          </a:prstGeom>
        </p:spPr>
        <p:txBody>
          <a:bodyPr wrap="square">
            <a:spAutoFit/>
          </a:bodyPr>
          <a:lstStyle/>
          <a:p>
            <a:pPr>
              <a:lnSpc>
                <a:spcPct val="90000"/>
              </a:lnSpc>
              <a:spcBef>
                <a:spcPct val="20000"/>
              </a:spcBef>
            </a:pPr>
            <a:r>
              <a:rPr lang="en-US" sz="2800" b="1" dirty="0" smtClean="0">
                <a:solidFill>
                  <a:srgbClr val="990000"/>
                </a:solidFill>
              </a:rPr>
              <a:t>Differentiation Focus –</a:t>
            </a:r>
          </a:p>
          <a:p>
            <a:pPr>
              <a:lnSpc>
                <a:spcPct val="90000"/>
              </a:lnSpc>
              <a:spcBef>
                <a:spcPct val="20000"/>
              </a:spcBef>
            </a:pPr>
            <a:endParaRPr lang="en-US" sz="2800" b="1" dirty="0" smtClean="0">
              <a:solidFill>
                <a:srgbClr val="990000"/>
              </a:solidFill>
            </a:endParaRPr>
          </a:p>
          <a:p>
            <a:pPr lvl="1">
              <a:buFontTx/>
              <a:buChar char="–"/>
            </a:pPr>
            <a:r>
              <a:rPr lang="en-US" sz="2400" b="1" i="1" dirty="0" smtClean="0"/>
              <a:t>Specific group or geographic market focus</a:t>
            </a:r>
          </a:p>
          <a:p>
            <a:pPr lvl="1">
              <a:buFontTx/>
              <a:buChar char="–"/>
            </a:pPr>
            <a:r>
              <a:rPr lang="en-US" sz="2400" b="1" i="1" dirty="0" smtClean="0"/>
              <a:t>Differentiation in target market</a:t>
            </a:r>
          </a:p>
          <a:p>
            <a:pPr lvl="1">
              <a:buFontTx/>
              <a:buChar char="–"/>
            </a:pPr>
            <a:r>
              <a:rPr lang="en-US" sz="2400" b="1" i="1" dirty="0" smtClean="0"/>
              <a:t>Special needs of narrow target market</a:t>
            </a:r>
            <a:endParaRPr lang="en-US" sz="2400" b="1" dirty="0" smtClean="0">
              <a:solidFill>
                <a:srgbClr val="990000"/>
              </a:solidFill>
            </a:endParaRPr>
          </a:p>
          <a:p>
            <a:pPr lvl="1">
              <a:buFontTx/>
              <a:buChar char="–"/>
            </a:pPr>
            <a:endParaRPr lang="en-US" sz="2400" b="1" i="1" dirty="0" smtClean="0">
              <a:solidFill>
                <a:srgbClr val="990000"/>
              </a:solidFill>
            </a:endParaRPr>
          </a:p>
          <a:p>
            <a:pPr>
              <a:lnSpc>
                <a:spcPct val="90000"/>
              </a:lnSpc>
              <a:spcBef>
                <a:spcPct val="20000"/>
              </a:spcBef>
            </a:pPr>
            <a:r>
              <a:rPr lang="en-US" sz="2800" b="1" dirty="0" smtClean="0">
                <a:solidFill>
                  <a:srgbClr val="990000"/>
                </a:solidFill>
              </a:rPr>
              <a:t>Stuck in the middle –</a:t>
            </a:r>
          </a:p>
          <a:p>
            <a:pPr>
              <a:lnSpc>
                <a:spcPct val="90000"/>
              </a:lnSpc>
              <a:spcBef>
                <a:spcPct val="20000"/>
              </a:spcBef>
            </a:pPr>
            <a:endParaRPr lang="en-US" sz="2800" b="1" dirty="0" smtClean="0">
              <a:solidFill>
                <a:srgbClr val="990000"/>
              </a:solidFill>
            </a:endParaRPr>
          </a:p>
          <a:p>
            <a:pPr lvl="1">
              <a:buFontTx/>
              <a:buChar char="–"/>
            </a:pPr>
            <a:r>
              <a:rPr lang="en-US" sz="2400" b="1" i="1" dirty="0" smtClean="0"/>
              <a:t>No competitive advantage</a:t>
            </a:r>
          </a:p>
          <a:p>
            <a:pPr lvl="1">
              <a:buFontTx/>
              <a:buChar char="–"/>
            </a:pPr>
            <a:r>
              <a:rPr lang="en-US" sz="2400" b="1" i="1" dirty="0" smtClean="0"/>
              <a:t>Below-average performance</a:t>
            </a:r>
            <a:endParaRPr lang="en-US" sz="2400" b="1" dirty="0" smtClean="0">
              <a:solidFill>
                <a:srgbClr val="990000"/>
              </a:solidFill>
            </a:endParaRP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pPr algn="l"/>
            <a:r>
              <a:rPr lang="en-AU" dirty="0" smtClean="0"/>
              <a:t/>
            </a:r>
            <a:br>
              <a:rPr lang="en-AU" dirty="0" smtClean="0"/>
            </a:br>
            <a:r>
              <a:rPr lang="en-AU" dirty="0" smtClean="0"/>
              <a:t>.</a:t>
            </a:r>
            <a:r>
              <a:rPr lang="en-AU" dirty="0" smtClean="0"/>
              <a:t>Blue Ocean Strategy </a:t>
            </a:r>
            <a:br>
              <a:rPr lang="en-AU" dirty="0" smtClean="0"/>
            </a:br>
            <a:r>
              <a:rPr lang="en-AU" dirty="0" smtClean="0"/>
              <a:t>( </a:t>
            </a:r>
            <a:r>
              <a:rPr lang="en-AU" sz="3100" b="1" dirty="0" smtClean="0"/>
              <a:t>W.  Kim and R. </a:t>
            </a:r>
            <a:r>
              <a:rPr lang="en-AU" sz="3100" b="1" dirty="0" err="1" smtClean="0"/>
              <a:t>Mauborgne</a:t>
            </a:r>
            <a:r>
              <a:rPr lang="en-AU" sz="3100" b="1" dirty="0" smtClean="0"/>
              <a:t> )</a:t>
            </a:r>
            <a:r>
              <a:rPr lang="en-AU" dirty="0" smtClean="0"/>
              <a:t/>
            </a:r>
            <a:br>
              <a:rPr lang="en-AU" dirty="0" smtClean="0"/>
            </a:br>
            <a:endParaRPr lang="en-AU" dirty="0"/>
          </a:p>
        </p:txBody>
      </p:sp>
      <p:sp>
        <p:nvSpPr>
          <p:cNvPr id="3" name="Content Placeholder 2"/>
          <p:cNvSpPr>
            <a:spLocks noGrp="1"/>
          </p:cNvSpPr>
          <p:nvPr>
            <p:ph idx="1"/>
          </p:nvPr>
        </p:nvSpPr>
        <p:spPr>
          <a:xfrm>
            <a:off x="457200" y="1676400"/>
            <a:ext cx="8239944" cy="4766395"/>
          </a:xfrm>
        </p:spPr>
        <p:txBody>
          <a:bodyPr/>
          <a:lstStyle/>
          <a:p>
            <a:r>
              <a:rPr lang="en-AU" dirty="0" smtClean="0"/>
              <a:t> The best way to drive profitable growth is to stop competing in overcrowded industries. </a:t>
            </a:r>
          </a:p>
          <a:p>
            <a:r>
              <a:rPr lang="en-AU" dirty="0" smtClean="0"/>
              <a:t>In   </a:t>
            </a:r>
            <a:r>
              <a:rPr lang="en-AU" b="1" dirty="0" smtClean="0">
                <a:solidFill>
                  <a:srgbClr val="FF0000"/>
                </a:solidFill>
              </a:rPr>
              <a:t>Red oceans</a:t>
            </a:r>
            <a:r>
              <a:rPr lang="en-AU" dirty="0" smtClean="0"/>
              <a:t>, companies try to outperform rivals to grab bigger slices of existing demand.  </a:t>
            </a:r>
          </a:p>
          <a:p>
            <a:r>
              <a:rPr lang="en-AU" dirty="0" smtClean="0"/>
              <a:t> In </a:t>
            </a:r>
            <a:r>
              <a:rPr lang="en-AU" dirty="0" smtClean="0">
                <a:solidFill>
                  <a:schemeClr val="accent1"/>
                </a:solidFill>
              </a:rPr>
              <a:t>Blue oceans</a:t>
            </a:r>
            <a:r>
              <a:rPr lang="en-AU" dirty="0" smtClean="0"/>
              <a:t>, you invent and capture new demand, and you offer customers a leap in value while also streamlining your costs.  </a:t>
            </a:r>
          </a:p>
          <a:p>
            <a:pPr>
              <a:buNone/>
            </a:pPr>
            <a:endParaRPr lang="en-AU" dirty="0"/>
          </a:p>
        </p:txBody>
      </p:sp>
      <p:sp>
        <p:nvSpPr>
          <p:cNvPr id="4" name="Slide Number Placeholder 3"/>
          <p:cNvSpPr>
            <a:spLocks noGrp="1"/>
          </p:cNvSpPr>
          <p:nvPr>
            <p:ph type="sldNum" sz="quarter" idx="12"/>
          </p:nvPr>
        </p:nvSpPr>
        <p:spPr/>
        <p:txBody>
          <a:bodyPr/>
          <a:lstStyle/>
          <a:p>
            <a:fld id="{828DE4D6-DFC4-491E-BD95-C8F71D6B1C64}" type="slidenum">
              <a:rPr lang="en-AU" smtClean="0"/>
              <a:pPr/>
              <a:t>54</a:t>
            </a:fld>
            <a:endParaRPr lang="en-AU"/>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260648"/>
          <a:ext cx="822960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828DE4D6-DFC4-491E-BD95-C8F71D6B1C64}" type="slidenum">
              <a:rPr lang="en-AU" smtClean="0"/>
              <a:pPr/>
              <a:t>55</a:t>
            </a:fld>
            <a:endParaRPr lang="en-AU"/>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706090"/>
          </a:xfrm>
        </p:spPr>
        <p:txBody>
          <a:bodyPr>
            <a:noAutofit/>
          </a:bodyPr>
          <a:lstStyle/>
          <a:p>
            <a:pPr algn="l"/>
            <a:r>
              <a:rPr lang="en-AU" sz="2800" b="1" dirty="0" smtClean="0"/>
              <a:t>Blue Ocean Strategy as the Simultaneous Pursuit of Differentiation and Low Cost</a:t>
            </a:r>
            <a:endParaRPr lang="en-AU" sz="2800" dirty="0"/>
          </a:p>
        </p:txBody>
      </p:sp>
      <p:sp>
        <p:nvSpPr>
          <p:cNvPr id="4" name="Slide Number Placeholder 3"/>
          <p:cNvSpPr>
            <a:spLocks noGrp="1"/>
          </p:cNvSpPr>
          <p:nvPr>
            <p:ph type="sldNum" sz="quarter" idx="12"/>
          </p:nvPr>
        </p:nvSpPr>
        <p:spPr/>
        <p:txBody>
          <a:bodyPr/>
          <a:lstStyle/>
          <a:p>
            <a:fld id="{828DE4D6-DFC4-491E-BD95-C8F71D6B1C64}" type="slidenum">
              <a:rPr lang="en-AU" smtClean="0"/>
              <a:pPr/>
              <a:t>56</a:t>
            </a:fld>
            <a:endParaRPr lang="en-AU"/>
          </a:p>
        </p:txBody>
      </p:sp>
      <p:pic>
        <p:nvPicPr>
          <p:cNvPr id="1026" name="Picture 2"/>
          <p:cNvPicPr>
            <a:picLocks noGrp="1" noChangeAspect="1" noChangeArrowheads="1"/>
          </p:cNvPicPr>
          <p:nvPr>
            <p:ph idx="1"/>
          </p:nvPr>
        </p:nvPicPr>
        <p:blipFill>
          <a:blip r:embed="rId2" cstate="print"/>
          <a:srcRect/>
          <a:stretch>
            <a:fillRect/>
          </a:stretch>
        </p:blipFill>
        <p:spPr bwMode="auto">
          <a:xfrm>
            <a:off x="251520" y="1052736"/>
            <a:ext cx="8568952" cy="5573908"/>
          </a:xfrm>
          <a:prstGeom prst="rect">
            <a:avLst/>
          </a:prstGeom>
          <a:noFill/>
          <a:ln w="9525">
            <a:noFill/>
            <a:miter lim="800000"/>
            <a:headEnd/>
            <a:tailEnd/>
          </a:ln>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120680"/>
          </a:xfrm>
        </p:spPr>
        <p:txBody>
          <a:bodyPr>
            <a:normAutofit fontScale="70000" lnSpcReduction="20000"/>
          </a:bodyPr>
          <a:lstStyle/>
          <a:p>
            <a:pPr>
              <a:buNone/>
            </a:pPr>
            <a:r>
              <a:rPr lang="en-AU" dirty="0" smtClean="0"/>
              <a:t> </a:t>
            </a:r>
            <a:r>
              <a:rPr lang="en-AU" sz="3600" dirty="0" smtClean="0"/>
              <a:t>Kim and </a:t>
            </a:r>
            <a:r>
              <a:rPr lang="en-AU" sz="3600" dirty="0" err="1" smtClean="0"/>
              <a:t>Mauborgne</a:t>
            </a:r>
            <a:r>
              <a:rPr lang="en-AU" sz="3600" dirty="0" smtClean="0"/>
              <a:t> suggest the following towards creating blue oceans  </a:t>
            </a:r>
          </a:p>
          <a:p>
            <a:r>
              <a:rPr lang="en-AU" sz="3600" b="1" dirty="0" smtClean="0"/>
              <a:t>UNDERSTAND THE LOGIC BEHIND BLUE OCEAN STRATEGY: </a:t>
            </a:r>
            <a:r>
              <a:rPr lang="en-AU" sz="3600" dirty="0" smtClean="0"/>
              <a:t>The logic behind blue ocean strategy is counterintuitive:</a:t>
            </a:r>
          </a:p>
          <a:p>
            <a:pPr lvl="1"/>
            <a:r>
              <a:rPr lang="en-AU" sz="3600" b="1" dirty="0" smtClean="0"/>
              <a:t>It’s not about technology innovation.</a:t>
            </a:r>
            <a:r>
              <a:rPr lang="en-AU" sz="3600" dirty="0" smtClean="0"/>
              <a:t> Blue oceans seldom result from technological innovation. Often, the  underlying technology already exists—and blue ocean creators link it to what buyers value.  </a:t>
            </a:r>
          </a:p>
          <a:p>
            <a:pPr lvl="1"/>
            <a:r>
              <a:rPr lang="en-AU" sz="3600" b="1" dirty="0" smtClean="0"/>
              <a:t>You</a:t>
            </a:r>
            <a:r>
              <a:rPr lang="en-AU" sz="3600" dirty="0" smtClean="0"/>
              <a:t> </a:t>
            </a:r>
            <a:r>
              <a:rPr lang="en-AU" sz="3600" b="1" dirty="0" smtClean="0"/>
              <a:t>don’t have to venture into distant waters to create blue oceans</a:t>
            </a:r>
            <a:r>
              <a:rPr lang="en-AU" sz="3600" dirty="0" smtClean="0"/>
              <a:t>. Most blue oceans are created from within, not beyond, the red oceans of existing industries. Incumbents often create blue oceans within their core businesses.  </a:t>
            </a:r>
          </a:p>
          <a:p>
            <a:r>
              <a:rPr lang="en-AU" sz="3600" b="1" dirty="0" smtClean="0"/>
              <a:t>APPLY BLUE OCEAN STRATEGIC MOVES</a:t>
            </a:r>
            <a:r>
              <a:rPr lang="en-AU" sz="3600" dirty="0" smtClean="0"/>
              <a:t>: To apply blue ocean strategic moves:</a:t>
            </a:r>
          </a:p>
          <a:p>
            <a:pPr lvl="1"/>
            <a:r>
              <a:rPr lang="en-AU" sz="3600" b="1" dirty="0" smtClean="0"/>
              <a:t>Never use the competition as a benchmark. </a:t>
            </a:r>
            <a:r>
              <a:rPr lang="en-AU" sz="3600" dirty="0" smtClean="0"/>
              <a:t> </a:t>
            </a:r>
          </a:p>
          <a:p>
            <a:pPr lvl="1"/>
            <a:r>
              <a:rPr lang="en-AU" sz="3600" b="1" dirty="0" smtClean="0"/>
              <a:t>Reduce your costs while also offering customers more value</a:t>
            </a:r>
            <a:r>
              <a:rPr lang="en-AU" sz="3600" dirty="0" smtClean="0"/>
              <a:t>.  </a:t>
            </a:r>
            <a:endParaRPr lang="en-AU" sz="3600" dirty="0"/>
          </a:p>
        </p:txBody>
      </p:sp>
      <p:sp>
        <p:nvSpPr>
          <p:cNvPr id="4" name="Slide Number Placeholder 3"/>
          <p:cNvSpPr>
            <a:spLocks noGrp="1"/>
          </p:cNvSpPr>
          <p:nvPr>
            <p:ph type="sldNum" sz="quarter" idx="12"/>
          </p:nvPr>
        </p:nvSpPr>
        <p:spPr/>
        <p:txBody>
          <a:bodyPr/>
          <a:lstStyle/>
          <a:p>
            <a:fld id="{828DE4D6-DFC4-491E-BD95-C8F71D6B1C64}" type="slidenum">
              <a:rPr lang="en-AU" smtClean="0"/>
              <a:pPr/>
              <a:t>57</a:t>
            </a:fld>
            <a:endParaRPr lang="en-A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عنوان 44"/>
          <p:cNvSpPr>
            <a:spLocks noGrp="1"/>
          </p:cNvSpPr>
          <p:nvPr>
            <p:ph type="title"/>
          </p:nvPr>
        </p:nvSpPr>
        <p:spPr/>
        <p:txBody>
          <a:bodyPr/>
          <a:lstStyle/>
          <a:p>
            <a:r>
              <a:rPr lang="en-US" smtClean="0">
                <a:cs typeface="Times New Roman" pitchFamily="18" charset="0"/>
              </a:rPr>
              <a:t>Corporate Strategy</a:t>
            </a:r>
            <a:endParaRPr lang="ar-SA" smtClean="0"/>
          </a:p>
        </p:txBody>
      </p:sp>
      <p:sp>
        <p:nvSpPr>
          <p:cNvPr id="9219" name="عنصر نائب للمحتوى 45"/>
          <p:cNvSpPr>
            <a:spLocks noGrp="1"/>
          </p:cNvSpPr>
          <p:nvPr>
            <p:ph idx="1"/>
          </p:nvPr>
        </p:nvSpPr>
        <p:spPr>
          <a:xfrm>
            <a:off x="381000" y="1295400"/>
            <a:ext cx="8382000" cy="5181600"/>
          </a:xfrm>
        </p:spPr>
        <p:txBody>
          <a:bodyPr/>
          <a:lstStyle/>
          <a:p>
            <a:r>
              <a:rPr lang="en-US" sz="2000" dirty="0"/>
              <a:t>Corporate strategy defines what business or businesses the firm is in or should be in, how each business should be conducted, and how it relates to society. </a:t>
            </a:r>
            <a:endParaRPr lang="en-US" sz="2000" dirty="0" smtClean="0"/>
          </a:p>
          <a:p>
            <a:r>
              <a:rPr lang="en-US" sz="2000" dirty="0" smtClean="0"/>
              <a:t>This </a:t>
            </a:r>
            <a:r>
              <a:rPr lang="en-US" sz="2000" dirty="0"/>
              <a:t>strategy is for the company and all of its business as a whole. </a:t>
            </a:r>
            <a:endParaRPr lang="en-US" sz="2000" dirty="0" smtClean="0"/>
          </a:p>
          <a:p>
            <a:r>
              <a:rPr lang="en-US" sz="2000" dirty="0" smtClean="0"/>
              <a:t>Corporate </a:t>
            </a:r>
            <a:r>
              <a:rPr lang="en-US" sz="2000" dirty="0"/>
              <a:t>strategies are established at the highest levels in the organization; they generally involve a long-range time horizon and focus on the entire organization. </a:t>
            </a:r>
            <a:endParaRPr lang="en-US" sz="2000" dirty="0" smtClean="0"/>
          </a:p>
          <a:p>
            <a:r>
              <a:rPr lang="en-US" sz="2000" dirty="0" smtClean="0">
                <a:cs typeface="Arial" charset="0"/>
              </a:rPr>
              <a:t> Such issues involve the basic character, capability and competence of the firm; the direction in which it should develop its activity; the nature of its internal architecture; governors and structure; the nature of its relationships with its sector, its competitors and the wider environment.</a:t>
            </a:r>
          </a:p>
          <a:p>
            <a:pPr algn="l" rtl="0"/>
            <a:r>
              <a:rPr lang="en-US" sz="2000" dirty="0" smtClean="0">
                <a:cs typeface="Arial" charset="0"/>
              </a:rPr>
              <a:t>Corporate strategies usually fit within the three main categories of stability, growth and retrenchment </a:t>
            </a:r>
            <a:endParaRPr lang="ar-SA" sz="2000" dirty="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cs typeface="Times New Roman" pitchFamily="18" charset="0"/>
              </a:rPr>
              <a:t>Growth strategies</a:t>
            </a:r>
          </a:p>
        </p:txBody>
      </p:sp>
      <p:sp>
        <p:nvSpPr>
          <p:cNvPr id="13315" name="Rectangle 3"/>
          <p:cNvSpPr>
            <a:spLocks noGrp="1" noChangeArrowheads="1"/>
          </p:cNvSpPr>
          <p:nvPr>
            <p:ph idx="1"/>
          </p:nvPr>
        </p:nvSpPr>
        <p:spPr>
          <a:xfrm>
            <a:off x="381000" y="1371600"/>
            <a:ext cx="8305800" cy="4800600"/>
          </a:xfrm>
        </p:spPr>
        <p:txBody>
          <a:bodyPr/>
          <a:lstStyle/>
          <a:p>
            <a:pPr algn="l" rtl="0" eaLnBrk="1" hangingPunct="1">
              <a:lnSpc>
                <a:spcPct val="90000"/>
              </a:lnSpc>
              <a:buFont typeface="Arial" charset="0"/>
              <a:buNone/>
            </a:pPr>
            <a:r>
              <a:rPr lang="en-US" sz="2400" b="1" dirty="0" smtClean="0">
                <a:cs typeface="Arial" charset="0"/>
              </a:rPr>
              <a:t>Growth strategies:</a:t>
            </a:r>
          </a:p>
          <a:p>
            <a:pPr algn="l" rtl="0" eaLnBrk="1" hangingPunct="1">
              <a:lnSpc>
                <a:spcPct val="90000"/>
              </a:lnSpc>
              <a:buFont typeface="Arial" charset="0"/>
              <a:buNone/>
            </a:pPr>
            <a:r>
              <a:rPr lang="en-US" sz="2400" dirty="0" smtClean="0">
                <a:cs typeface="Arial" charset="0"/>
              </a:rPr>
              <a:t>They result increase in sales, market share and profit: the types:</a:t>
            </a:r>
          </a:p>
          <a:p>
            <a:pPr algn="l" rtl="0" eaLnBrk="1" hangingPunct="1"/>
            <a:r>
              <a:rPr lang="en-US" sz="2400" dirty="0" smtClean="0">
                <a:cs typeface="Arial" charset="0"/>
              </a:rPr>
              <a:t>Internal growth: Increase internal capacity of organization without acquiring other firms.</a:t>
            </a:r>
            <a:endParaRPr lang="ar-SA" sz="2400" dirty="0" smtClean="0"/>
          </a:p>
          <a:p>
            <a:pPr algn="l" rtl="0" eaLnBrk="1" hangingPunct="1"/>
            <a:r>
              <a:rPr lang="en-US" sz="2400" dirty="0" smtClean="0">
                <a:cs typeface="Arial" charset="0"/>
              </a:rPr>
              <a:t>Conglomerate Diversification: Acquiring unrelated business. </a:t>
            </a:r>
          </a:p>
          <a:p>
            <a:pPr algn="l" rtl="0" eaLnBrk="1" hangingPunct="1"/>
            <a:r>
              <a:rPr lang="en-US" sz="2400" dirty="0" smtClean="0">
                <a:cs typeface="Arial" charset="0"/>
              </a:rPr>
              <a:t>Merger: Two roughly similar size firms combine into one. To benefit of synergy.</a:t>
            </a:r>
          </a:p>
          <a:p>
            <a:pPr algn="l" rtl="0" eaLnBrk="1" hangingPunct="1"/>
            <a:r>
              <a:rPr lang="en-US" sz="2400" dirty="0" smtClean="0">
                <a:cs typeface="Arial" charset="0"/>
              </a:rPr>
              <a:t>Strategic alliance: Temporary partnerships </a:t>
            </a:r>
          </a:p>
        </p:txBody>
      </p:sp>
      <p:sp>
        <p:nvSpPr>
          <p:cNvPr id="4" name="Slide Number Placeholder 3"/>
          <p:cNvSpPr>
            <a:spLocks noGrp="1"/>
          </p:cNvSpPr>
          <p:nvPr>
            <p:ph type="sldNum" sz="quarter" idx="12"/>
          </p:nvPr>
        </p:nvSpPr>
        <p:spPr/>
        <p:txBody>
          <a:bodyPr/>
          <a:lstStyle/>
          <a:p>
            <a:pPr>
              <a:defRPr/>
            </a:pPr>
            <a:fld id="{AD98F060-4B5D-4A1D-B1AA-6FBE6FD8D97D}" type="slidenum">
              <a:rPr lang="ar-SA"/>
              <a:pPr>
                <a:defRPr/>
              </a:pPr>
              <a:t>7</a:t>
            </a:fld>
            <a:endParaRPr lang="en-US"/>
          </a:p>
        </p:txBody>
      </p:sp>
    </p:spTree>
    <p:custDataLst>
      <p:tags r:id="rId1"/>
    </p:custData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4000" smtClean="0">
                <a:cs typeface="Times New Roman" pitchFamily="18" charset="0"/>
              </a:rPr>
              <a:t>Corporate Restructuring</a:t>
            </a:r>
            <a:endParaRPr lang="en-US" smtClean="0">
              <a:cs typeface="Times New Roman" pitchFamily="18" charset="0"/>
            </a:endParaRPr>
          </a:p>
        </p:txBody>
      </p:sp>
      <p:sp>
        <p:nvSpPr>
          <p:cNvPr id="14339" name="Rectangle 3"/>
          <p:cNvSpPr>
            <a:spLocks noGrp="1" noChangeArrowheads="1"/>
          </p:cNvSpPr>
          <p:nvPr>
            <p:ph idx="1"/>
          </p:nvPr>
        </p:nvSpPr>
        <p:spPr/>
        <p:txBody>
          <a:bodyPr/>
          <a:lstStyle/>
          <a:p>
            <a:pPr algn="l" rtl="0" eaLnBrk="1" hangingPunct="1">
              <a:lnSpc>
                <a:spcPct val="90000"/>
              </a:lnSpc>
              <a:buFont typeface="Wingdings" pitchFamily="2" charset="2"/>
              <a:buNone/>
            </a:pPr>
            <a:r>
              <a:rPr lang="en-US" sz="2600" smtClean="0">
                <a:cs typeface="Arial" charset="0"/>
              </a:rPr>
              <a:t>The change in a broad set of actions and decisions, e.g., changing relationships and organization of work.</a:t>
            </a:r>
          </a:p>
          <a:p>
            <a:pPr algn="l" rtl="0" eaLnBrk="1" hangingPunct="1">
              <a:lnSpc>
                <a:spcPct val="90000"/>
              </a:lnSpc>
            </a:pPr>
            <a:r>
              <a:rPr lang="en-US" sz="2600" smtClean="0">
                <a:cs typeface="Arial" charset="0"/>
              </a:rPr>
              <a:t>The aim of restructuring is to improve effectiveness.</a:t>
            </a:r>
          </a:p>
          <a:p>
            <a:pPr algn="l" rtl="0" eaLnBrk="1" hangingPunct="1">
              <a:lnSpc>
                <a:spcPct val="90000"/>
              </a:lnSpc>
            </a:pPr>
            <a:r>
              <a:rPr lang="en-US" sz="2600" smtClean="0">
                <a:cs typeface="Arial" charset="0"/>
              </a:rPr>
              <a:t>Restructuring could be growth, stability or retrenchment. This depends on why we use it.</a:t>
            </a:r>
            <a:endParaRPr lang="ar-SA" sz="2600" smtClean="0"/>
          </a:p>
        </p:txBody>
      </p:sp>
      <p:sp>
        <p:nvSpPr>
          <p:cNvPr id="4" name="Slide Number Placeholder 3"/>
          <p:cNvSpPr>
            <a:spLocks noGrp="1"/>
          </p:cNvSpPr>
          <p:nvPr>
            <p:ph type="sldNum" sz="quarter" idx="12"/>
          </p:nvPr>
        </p:nvSpPr>
        <p:spPr/>
        <p:txBody>
          <a:bodyPr/>
          <a:lstStyle/>
          <a:p>
            <a:pPr>
              <a:defRPr/>
            </a:pPr>
            <a:fld id="{B0376FD6-0329-470D-9822-AC9444A26EF5}" type="slidenum">
              <a:rPr lang="ar-SA"/>
              <a:pPr>
                <a:defRPr/>
              </a:pPr>
              <a:t>8</a:t>
            </a:fld>
            <a:endParaRPr lang="en-US"/>
          </a:p>
        </p:txBody>
      </p:sp>
    </p:spTree>
    <p:custDataLst>
      <p:tags r:id="rId1"/>
    </p:custData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cs typeface="Times New Roman" pitchFamily="18" charset="0"/>
              </a:rPr>
              <a:t>Retrenchment strategies</a:t>
            </a:r>
          </a:p>
        </p:txBody>
      </p:sp>
      <p:sp>
        <p:nvSpPr>
          <p:cNvPr id="15363" name="Rectangle 3"/>
          <p:cNvSpPr>
            <a:spLocks noGrp="1" noChangeArrowheads="1"/>
          </p:cNvSpPr>
          <p:nvPr>
            <p:ph idx="1"/>
          </p:nvPr>
        </p:nvSpPr>
        <p:spPr/>
        <p:txBody>
          <a:bodyPr/>
          <a:lstStyle/>
          <a:p>
            <a:pPr algn="l" rtl="0" eaLnBrk="1" hangingPunct="1">
              <a:lnSpc>
                <a:spcPct val="90000"/>
              </a:lnSpc>
            </a:pPr>
            <a:r>
              <a:rPr lang="en-US" smtClean="0">
                <a:cs typeface="Arial" charset="0"/>
              </a:rPr>
              <a:t>Types:</a:t>
            </a:r>
          </a:p>
          <a:p>
            <a:pPr algn="l" rtl="0" eaLnBrk="1" hangingPunct="1">
              <a:lnSpc>
                <a:spcPct val="90000"/>
              </a:lnSpc>
              <a:buFont typeface="Wingdings" pitchFamily="2" charset="2"/>
              <a:buNone/>
            </a:pPr>
            <a:r>
              <a:rPr lang="en-US" smtClean="0">
                <a:cs typeface="Arial" charset="0"/>
              </a:rPr>
              <a:t>1- </a:t>
            </a:r>
            <a:r>
              <a:rPr lang="en-US" b="1" smtClean="0">
                <a:cs typeface="Arial" charset="0"/>
              </a:rPr>
              <a:t>Turnaround</a:t>
            </a:r>
            <a:r>
              <a:rPr lang="en-US" smtClean="0">
                <a:cs typeface="Arial" charset="0"/>
              </a:rPr>
              <a:t>: </a:t>
            </a:r>
          </a:p>
          <a:p>
            <a:pPr algn="l" rtl="0" eaLnBrk="1" hangingPunct="1">
              <a:lnSpc>
                <a:spcPct val="90000"/>
              </a:lnSpc>
              <a:buFont typeface="Wingdings" pitchFamily="2" charset="2"/>
              <a:buNone/>
            </a:pPr>
            <a:r>
              <a:rPr lang="en-US" smtClean="0">
                <a:cs typeface="Arial" charset="0"/>
              </a:rPr>
              <a:t>Eliminating unprofitable outputs, pruning/cutting assets, reducing size of work force, rethinking firm</a:t>
            </a:r>
            <a:r>
              <a:rPr lang="en-US" smtClean="0">
                <a:latin typeface="Arial" charset="0"/>
                <a:cs typeface="Arial" charset="0"/>
              </a:rPr>
              <a:t>’</a:t>
            </a:r>
            <a:r>
              <a:rPr lang="en-US" smtClean="0">
                <a:cs typeface="Arial" charset="0"/>
              </a:rPr>
              <a:t>s products lines and customer groups. </a:t>
            </a:r>
          </a:p>
          <a:p>
            <a:pPr algn="l" rtl="0" eaLnBrk="1" hangingPunct="1">
              <a:lnSpc>
                <a:spcPct val="90000"/>
              </a:lnSpc>
              <a:buFont typeface="Wingdings" pitchFamily="2" charset="2"/>
              <a:buNone/>
            </a:pPr>
            <a:r>
              <a:rPr lang="en-US" smtClean="0">
                <a:cs typeface="Arial" charset="0"/>
              </a:rPr>
              <a:t>2- </a:t>
            </a:r>
            <a:r>
              <a:rPr lang="en-US" b="1" smtClean="0">
                <a:cs typeface="Arial" charset="0"/>
              </a:rPr>
              <a:t>Divestment</a:t>
            </a:r>
            <a:r>
              <a:rPr lang="en-US" smtClean="0">
                <a:cs typeface="Arial" charset="0"/>
              </a:rPr>
              <a:t>: sell one of business units</a:t>
            </a:r>
          </a:p>
          <a:p>
            <a:pPr algn="l" rtl="0" eaLnBrk="1" hangingPunct="1">
              <a:lnSpc>
                <a:spcPct val="90000"/>
              </a:lnSpc>
              <a:buFont typeface="Wingdings" pitchFamily="2" charset="2"/>
              <a:buNone/>
            </a:pPr>
            <a:r>
              <a:rPr lang="en-US" smtClean="0">
                <a:cs typeface="Arial" charset="0"/>
              </a:rPr>
              <a:t>3- </a:t>
            </a:r>
            <a:r>
              <a:rPr lang="en-US" b="1" smtClean="0">
                <a:cs typeface="Arial" charset="0"/>
              </a:rPr>
              <a:t>Liquidation</a:t>
            </a:r>
            <a:r>
              <a:rPr lang="en-US" smtClean="0">
                <a:cs typeface="Arial" charset="0"/>
              </a:rPr>
              <a:t>: last resort strategy </a:t>
            </a:r>
          </a:p>
        </p:txBody>
      </p:sp>
      <p:sp>
        <p:nvSpPr>
          <p:cNvPr id="5" name="Footer Placeholder 4"/>
          <p:cNvSpPr>
            <a:spLocks noGrp="1"/>
          </p:cNvSpPr>
          <p:nvPr>
            <p:ph type="ftr" sz="quarter" idx="11"/>
          </p:nvPr>
        </p:nvSpPr>
        <p:spPr/>
        <p:txBody>
          <a:bodyPr/>
          <a:lstStyle/>
          <a:p>
            <a:pPr>
              <a:defRPr/>
            </a:pPr>
            <a:r>
              <a:rPr lang="es-ES"/>
              <a:t>Prof. Dr. Majed El-Farra 2009</a:t>
            </a:r>
            <a:endParaRPr lang="en-US"/>
          </a:p>
        </p:txBody>
      </p:sp>
      <p:sp>
        <p:nvSpPr>
          <p:cNvPr id="4" name="Slide Number Placeholder 3"/>
          <p:cNvSpPr>
            <a:spLocks noGrp="1"/>
          </p:cNvSpPr>
          <p:nvPr>
            <p:ph type="sldNum" sz="quarter" idx="12"/>
          </p:nvPr>
        </p:nvSpPr>
        <p:spPr/>
        <p:txBody>
          <a:bodyPr/>
          <a:lstStyle/>
          <a:p>
            <a:pPr>
              <a:defRPr/>
            </a:pPr>
            <a:fld id="{3EAE63ED-C1F9-43CC-8FFF-D237AC910B3A}" type="slidenum">
              <a:rPr lang="ar-SA"/>
              <a:pPr>
                <a:defRPr/>
              </a:pPr>
              <a:t>9</a:t>
            </a:fld>
            <a:endParaRPr lang="en-US"/>
          </a:p>
        </p:txBody>
      </p:sp>
    </p:spTree>
    <p:custDataLst>
      <p:tags r:id="rId1"/>
    </p:custData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WER3D TRANSITION" val="DemoTumbling.p3d 0"/>
  <p:tag name="POWER3D OPTIONS" val="Medium "/>
  <p:tag name="POWER3D IMAGE0" val="PINBUMP.TGA"/>
  <p:tag name="POWER3D IMAGE1" val="PWRTRANS.TGA"/>
  <p:tag name="POWER3D SOUND" val="Tumbling Away"/>
</p:tagLst>
</file>

<file path=ppt/tags/tag10.xml><?xml version="1.0" encoding="utf-8"?>
<p:tagLst xmlns:a="http://schemas.openxmlformats.org/drawingml/2006/main" xmlns:r="http://schemas.openxmlformats.org/officeDocument/2006/relationships" xmlns:p="http://schemas.openxmlformats.org/presentationml/2006/main">
  <p:tag name="POWER3D TRANSITION" val="DemoShnroll.p3d 1"/>
  <p:tag name="POWER3D OPTIONS" val="Medium "/>
  <p:tag name="POWER3D IMAGE0" val="PWRTRANS.TGA"/>
  <p:tag name="POWER3D SOUND" val="Shrink to Corner and Roll"/>
</p:tagLst>
</file>

<file path=ppt/tags/tag11.xml><?xml version="1.0" encoding="utf-8"?>
<p:tagLst xmlns:a="http://schemas.openxmlformats.org/drawingml/2006/main" xmlns:r="http://schemas.openxmlformats.org/officeDocument/2006/relationships" xmlns:p="http://schemas.openxmlformats.org/presentationml/2006/main">
  <p:tag name="POWER3D TRANSITION" val="DemoSlabflip.p3d 1"/>
  <p:tag name="POWER3D OPTIONS" val="Medium "/>
  <p:tag name="POWER3D IMAGE0" val="PINBUMP.TGA"/>
  <p:tag name="POWER3D IMAGE1" val="PWRTRANS.TGA"/>
  <p:tag name="POWER3D SOUND" val="Slab Flip"/>
</p:tagLst>
</file>

<file path=ppt/tags/tag12.xml><?xml version="1.0" encoding="utf-8"?>
<p:tagLst xmlns:a="http://schemas.openxmlformats.org/drawingml/2006/main" xmlns:r="http://schemas.openxmlformats.org/officeDocument/2006/relationships" xmlns:p="http://schemas.openxmlformats.org/presentationml/2006/main">
  <p:tag name="POWER3D TRANSITION" val="DemoSlabRot.p3d 2"/>
  <p:tag name="POWER3D OPTIONS" val="Medium "/>
  <p:tag name="POWER3D IMAGE0" val="PINBUMP.TGA"/>
  <p:tag name="POWER3D IMAGE1" val="PWRTRANS.TGA"/>
  <p:tag name="POWER3D SOUND" val="Slab Rotate"/>
</p:tagLst>
</file>

<file path=ppt/tags/tag13.xml><?xml version="1.0" encoding="utf-8"?>
<p:tagLst xmlns:a="http://schemas.openxmlformats.org/drawingml/2006/main" xmlns:r="http://schemas.openxmlformats.org/officeDocument/2006/relationships" xmlns:p="http://schemas.openxmlformats.org/presentationml/2006/main">
  <p:tag name="POWER3D TRANSITION" val="DemoSlabtilt.p3d 1"/>
  <p:tag name="POWER3D OPTIONS" val="Medium "/>
  <p:tag name="POWER3D IMAGE0" val="PINBUMP.TGA"/>
  <p:tag name="POWER3D IMAGE1" val="PWRTRANS.TGA"/>
  <p:tag name="POWER3D SOUND" val="Slab Tilt"/>
</p:tagLst>
</file>

<file path=ppt/tags/tag14.xml><?xml version="1.0" encoding="utf-8"?>
<p:tagLst xmlns:a="http://schemas.openxmlformats.org/drawingml/2006/main" xmlns:r="http://schemas.openxmlformats.org/officeDocument/2006/relationships" xmlns:p="http://schemas.openxmlformats.org/presentationml/2006/main">
  <p:tag name="POWER3D TRANSITION" val="DemoSwing.p3d 5"/>
  <p:tag name="POWER3D OPTIONS" val="Medium "/>
  <p:tag name="POWER3D IMAGE0" val="PWRTRANS.TGA"/>
  <p:tag name="POWER3D SOUND" val="Swing"/>
</p:tagLst>
</file>

<file path=ppt/tags/tag15.xml><?xml version="1.0" encoding="utf-8"?>
<p:tagLst xmlns:a="http://schemas.openxmlformats.org/drawingml/2006/main" xmlns:r="http://schemas.openxmlformats.org/officeDocument/2006/relationships" xmlns:p="http://schemas.openxmlformats.org/presentationml/2006/main">
  <p:tag name="POWER3D TRANSITION" val="DemoTumbling.p3d 4"/>
  <p:tag name="POWER3D OPTIONS" val="Medium "/>
  <p:tag name="POWER3D IMAGE0" val="PINBUMP.TGA"/>
  <p:tag name="POWER3D IMAGE1" val="PWRTRANS.TGA"/>
  <p:tag name="POWER3D SOUND" val="Tumbling Away"/>
</p:tagLst>
</file>

<file path=ppt/tags/tag16.xml><?xml version="1.0" encoding="utf-8"?>
<p:tagLst xmlns:a="http://schemas.openxmlformats.org/drawingml/2006/main" xmlns:r="http://schemas.openxmlformats.org/officeDocument/2006/relationships" xmlns:p="http://schemas.openxmlformats.org/presentationml/2006/main">
  <p:tag name="POWER3D TRANSITION" val="DemoTwopanel.p3d 1"/>
  <p:tag name="POWER3D OPTIONS" val="Medium "/>
  <p:tag name="POWER3D IMAGE0" val="PWRTRANS.TGA"/>
  <p:tag name="POWER3D SOUND" val="Two Panels"/>
</p:tagLst>
</file>

<file path=ppt/tags/tag17.xml><?xml version="1.0" encoding="utf-8"?>
<p:tagLst xmlns:a="http://schemas.openxmlformats.org/drawingml/2006/main" xmlns:r="http://schemas.openxmlformats.org/officeDocument/2006/relationships" xmlns:p="http://schemas.openxmlformats.org/presentationml/2006/main">
  <p:tag name="POWER3D TRANSITION" val="DemoBilboard.p3d 0"/>
  <p:tag name="POWER3D OPTIONS" val="Medium "/>
  <p:tag name="POWER3D IMAGE0" val="PWRTRANS.TGA"/>
  <p:tag name="POWER3D SOUND" val="Turning Billboard"/>
</p:tagLst>
</file>

<file path=ppt/tags/tag18.xml><?xml version="1.0" encoding="utf-8"?>
<p:tagLst xmlns:a="http://schemas.openxmlformats.org/drawingml/2006/main" xmlns:r="http://schemas.openxmlformats.org/officeDocument/2006/relationships" xmlns:p="http://schemas.openxmlformats.org/presentationml/2006/main">
  <p:tag name="POWER3D TRANSITION" val="DemoDropin.p3d 7"/>
  <p:tag name="POWER3D OPTIONS" val="Medium "/>
  <p:tag name="POWER3D IMAGE0" val="PWRTRANS.TGA"/>
  <p:tag name="POWER3D SOUND" val="Drop In"/>
</p:tagLst>
</file>

<file path=ppt/tags/tag19.xml><?xml version="1.0" encoding="utf-8"?>
<p:tagLst xmlns:a="http://schemas.openxmlformats.org/drawingml/2006/main" xmlns:r="http://schemas.openxmlformats.org/officeDocument/2006/relationships" xmlns:p="http://schemas.openxmlformats.org/presentationml/2006/main">
  <p:tag name="POWER3D TRANSITION" val="DemoOnEdge.p3d 3"/>
  <p:tag name="POWER3D OPTIONS" val="Medium "/>
  <p:tag name="POWER3D IMAGE0" val="PWRTRANS.TGA"/>
  <p:tag name="POWER3D SOUND" val="On Edge"/>
</p:tagLst>
</file>

<file path=ppt/tags/tag2.xml><?xml version="1.0" encoding="utf-8"?>
<p:tagLst xmlns:a="http://schemas.openxmlformats.org/drawingml/2006/main" xmlns:r="http://schemas.openxmlformats.org/officeDocument/2006/relationships" xmlns:p="http://schemas.openxmlformats.org/presentationml/2006/main">
  <p:tag name="POWER3D TRANSITION" val="DemoSwing.p3d 3"/>
  <p:tag name="POWER3D OPTIONS" val="Medium "/>
  <p:tag name="POWER3D IMAGE0" val="PWRTRANS.TGA"/>
  <p:tag name="POWER3D SOUND" val="Swing"/>
</p:tagLst>
</file>

<file path=ppt/tags/tag20.xml><?xml version="1.0" encoding="utf-8"?>
<p:tagLst xmlns:a="http://schemas.openxmlformats.org/drawingml/2006/main" xmlns:r="http://schemas.openxmlformats.org/officeDocument/2006/relationships" xmlns:p="http://schemas.openxmlformats.org/presentationml/2006/main">
  <p:tag name="POWER3D TRANSITION" val="DemoRevcube.p3d 3"/>
  <p:tag name="POWER3D OPTIONS" val="Medium "/>
  <p:tag name="POWER3D IMAGE0" val="PWRTRANS.TGA"/>
  <p:tag name="POWER3D SOUND" val="Revolving Cube"/>
</p:tagLst>
</file>

<file path=ppt/tags/tag21.xml><?xml version="1.0" encoding="utf-8"?>
<p:tagLst xmlns:a="http://schemas.openxmlformats.org/drawingml/2006/main" xmlns:r="http://schemas.openxmlformats.org/officeDocument/2006/relationships" xmlns:p="http://schemas.openxmlformats.org/presentationml/2006/main">
  <p:tag name="POWER3D TRANSITION" val="DemoRevdoors.p3d 1"/>
  <p:tag name="POWER3D OPTIONS" val="Medium "/>
  <p:tag name="POWER3D IMAGE0" val="PWRTRANS.TGA"/>
  <p:tag name="POWER3D SOUND" val="Revolving Doors"/>
</p:tagLst>
</file>

<file path=ppt/tags/tag22.xml><?xml version="1.0" encoding="utf-8"?>
<p:tagLst xmlns:a="http://schemas.openxmlformats.org/drawingml/2006/main" xmlns:r="http://schemas.openxmlformats.org/officeDocument/2006/relationships" xmlns:p="http://schemas.openxmlformats.org/presentationml/2006/main">
  <p:tag name="POWER3D TRANSITION" val="DemoShnroll.p3d 7"/>
  <p:tag name="POWER3D OPTIONS" val="Medium "/>
  <p:tag name="POWER3D IMAGE0" val="PWRTRANS.TGA"/>
  <p:tag name="POWER3D SOUND" val="Shrink to Corner and Roll"/>
</p:tagLst>
</file>

<file path=ppt/tags/tag23.xml><?xml version="1.0" encoding="utf-8"?>
<p:tagLst xmlns:a="http://schemas.openxmlformats.org/drawingml/2006/main" xmlns:r="http://schemas.openxmlformats.org/officeDocument/2006/relationships" xmlns:p="http://schemas.openxmlformats.org/presentationml/2006/main">
  <p:tag name="POWER3D TRANSITION" val="DemoSlabflip.p3d 1"/>
  <p:tag name="POWER3D OPTIONS" val="Medium "/>
  <p:tag name="POWER3D IMAGE0" val="PINBUMP.TGA"/>
  <p:tag name="POWER3D IMAGE1" val="PWRTRANS.TGA"/>
  <p:tag name="POWER3D SOUND" val="Slab Flip"/>
</p:tagLst>
</file>

<file path=ppt/tags/tag24.xml><?xml version="1.0" encoding="utf-8"?>
<p:tagLst xmlns:a="http://schemas.openxmlformats.org/drawingml/2006/main" xmlns:r="http://schemas.openxmlformats.org/officeDocument/2006/relationships" xmlns:p="http://schemas.openxmlformats.org/presentationml/2006/main">
  <p:tag name="POWER3D TRANSITION" val="DemoSlabRot.p3d 2"/>
  <p:tag name="POWER3D OPTIONS" val="Medium "/>
  <p:tag name="POWER3D IMAGE0" val="PINBUMP.TGA"/>
  <p:tag name="POWER3D IMAGE1" val="PWRTRANS.TGA"/>
  <p:tag name="POWER3D SOUND" val="Slab Rotate"/>
</p:tagLst>
</file>

<file path=ppt/tags/tag25.xml><?xml version="1.0" encoding="utf-8"?>
<p:tagLst xmlns:a="http://schemas.openxmlformats.org/drawingml/2006/main" xmlns:r="http://schemas.openxmlformats.org/officeDocument/2006/relationships" xmlns:p="http://schemas.openxmlformats.org/presentationml/2006/main">
  <p:tag name="POWER3D TRANSITION" val="DemoSlabtilt.p3d 1"/>
  <p:tag name="POWER3D OPTIONS" val="Medium "/>
  <p:tag name="POWER3D IMAGE0" val="PINBUMP.TGA"/>
  <p:tag name="POWER3D IMAGE1" val="PWRTRANS.TGA"/>
  <p:tag name="POWER3D SOUND" val="Slab Tilt"/>
</p:tagLst>
</file>

<file path=ppt/tags/tag26.xml><?xml version="1.0" encoding="utf-8"?>
<p:tagLst xmlns:a="http://schemas.openxmlformats.org/drawingml/2006/main" xmlns:r="http://schemas.openxmlformats.org/officeDocument/2006/relationships" xmlns:p="http://schemas.openxmlformats.org/presentationml/2006/main">
  <p:tag name="POWER3D TRANSITION" val="DemoSwing.p3d 7"/>
  <p:tag name="POWER3D OPTIONS" val="Medium "/>
  <p:tag name="POWER3D IMAGE0" val="PWRTRANS.TGA"/>
  <p:tag name="POWER3D SOUND" val="Swing"/>
</p:tagLst>
</file>

<file path=ppt/tags/tag27.xml><?xml version="1.0" encoding="utf-8"?>
<p:tagLst xmlns:a="http://schemas.openxmlformats.org/drawingml/2006/main" xmlns:r="http://schemas.openxmlformats.org/officeDocument/2006/relationships" xmlns:p="http://schemas.openxmlformats.org/presentationml/2006/main">
  <p:tag name="POWER3D TRANSITION" val="DemoTumbling.p3d 4"/>
  <p:tag name="POWER3D OPTIONS" val="Medium "/>
  <p:tag name="POWER3D IMAGE0" val="PINBUMP.TGA"/>
  <p:tag name="POWER3D IMAGE1" val="PWRTRANS.TGA"/>
  <p:tag name="POWER3D SOUND" val="Tumbling Away"/>
</p:tagLst>
</file>

<file path=ppt/tags/tag28.xml><?xml version="1.0" encoding="utf-8"?>
<p:tagLst xmlns:a="http://schemas.openxmlformats.org/drawingml/2006/main" xmlns:r="http://schemas.openxmlformats.org/officeDocument/2006/relationships" xmlns:p="http://schemas.openxmlformats.org/presentationml/2006/main">
  <p:tag name="POWER3D TRANSITION" val="DemoTwopanel.p3d 1"/>
  <p:tag name="POWER3D OPTIONS" val="Medium "/>
  <p:tag name="POWER3D IMAGE0" val="PWRTRANS.TGA"/>
  <p:tag name="POWER3D SOUND" val="Two Panels"/>
</p:tagLst>
</file>

<file path=ppt/tags/tag29.xml><?xml version="1.0" encoding="utf-8"?>
<p:tagLst xmlns:a="http://schemas.openxmlformats.org/drawingml/2006/main" xmlns:r="http://schemas.openxmlformats.org/officeDocument/2006/relationships" xmlns:p="http://schemas.openxmlformats.org/presentationml/2006/main">
  <p:tag name="POWER3D TRANSITION" val="DemoBilboard.p3d 0"/>
  <p:tag name="POWER3D OPTIONS" val="Medium "/>
  <p:tag name="POWER3D IMAGE0" val="PWRTRANS.TGA"/>
  <p:tag name="POWER3D SOUND" val="Turning Billboard"/>
</p:tagLst>
</file>

<file path=ppt/tags/tag3.xml><?xml version="1.0" encoding="utf-8"?>
<p:tagLst xmlns:a="http://schemas.openxmlformats.org/drawingml/2006/main" xmlns:r="http://schemas.openxmlformats.org/officeDocument/2006/relationships" xmlns:p="http://schemas.openxmlformats.org/presentationml/2006/main">
  <p:tag name="POWER3D TRANSITION" val="DemoTwopanel.p3d 1"/>
  <p:tag name="POWER3D OPTIONS" val="Medium "/>
  <p:tag name="POWER3D IMAGE0" val="PWRTRANS.TGA"/>
  <p:tag name="POWER3D SOUND" val="Two Panels"/>
</p:tagLst>
</file>

<file path=ppt/tags/tag30.xml><?xml version="1.0" encoding="utf-8"?>
<p:tagLst xmlns:a="http://schemas.openxmlformats.org/drawingml/2006/main" xmlns:r="http://schemas.openxmlformats.org/officeDocument/2006/relationships" xmlns:p="http://schemas.openxmlformats.org/presentationml/2006/main">
  <p:tag name="POWER3D TRANSITION" val="DemoDropin.p3d 1"/>
  <p:tag name="POWER3D OPTIONS" val="Medium "/>
  <p:tag name="POWER3D IMAGE0" val="PWRTRANS.TGA"/>
  <p:tag name="POWER3D SOUND" val="Drop In"/>
</p:tagLst>
</file>

<file path=ppt/tags/tag31.xml><?xml version="1.0" encoding="utf-8"?>
<p:tagLst xmlns:a="http://schemas.openxmlformats.org/drawingml/2006/main" xmlns:r="http://schemas.openxmlformats.org/officeDocument/2006/relationships" xmlns:p="http://schemas.openxmlformats.org/presentationml/2006/main">
  <p:tag name="POWER3D TRANSITION" val="DemoOnEdge.p3d 1"/>
  <p:tag name="POWER3D OPTIONS" val="Medium "/>
  <p:tag name="POWER3D IMAGE0" val="PWRTRANS.TGA"/>
  <p:tag name="POWER3D SOUND" val="On Edge"/>
</p:tagLst>
</file>

<file path=ppt/tags/tag32.xml><?xml version="1.0" encoding="utf-8"?>
<p:tagLst xmlns:a="http://schemas.openxmlformats.org/drawingml/2006/main" xmlns:r="http://schemas.openxmlformats.org/officeDocument/2006/relationships" xmlns:p="http://schemas.openxmlformats.org/presentationml/2006/main">
  <p:tag name="POWER3D TRANSITION" val="DemoRevcube.p3d 3"/>
  <p:tag name="POWER3D OPTIONS" val="Medium "/>
  <p:tag name="POWER3D IMAGE0" val="PWRTRANS.TGA"/>
  <p:tag name="POWER3D SOUND" val="Revolving Cube"/>
</p:tagLst>
</file>

<file path=ppt/tags/tag33.xml><?xml version="1.0" encoding="utf-8"?>
<p:tagLst xmlns:a="http://schemas.openxmlformats.org/drawingml/2006/main" xmlns:r="http://schemas.openxmlformats.org/officeDocument/2006/relationships" xmlns:p="http://schemas.openxmlformats.org/presentationml/2006/main">
  <p:tag name="POWER3D TRANSITION" val="DemoRevdoors.p3d 0"/>
  <p:tag name="POWER3D OPTIONS" val="Medium "/>
  <p:tag name="POWER3D IMAGE0" val="PWRTRANS.TGA"/>
  <p:tag name="POWER3D SOUND" val="Revolving Doors"/>
</p:tagLst>
</file>

<file path=ppt/tags/tag34.xml><?xml version="1.0" encoding="utf-8"?>
<p:tagLst xmlns:a="http://schemas.openxmlformats.org/drawingml/2006/main" xmlns:r="http://schemas.openxmlformats.org/officeDocument/2006/relationships" xmlns:p="http://schemas.openxmlformats.org/presentationml/2006/main">
  <p:tag name="POWER3D TRANSITION" val="DemoShnroll.p3d 2"/>
  <p:tag name="POWER3D OPTIONS" val="Medium "/>
  <p:tag name="POWER3D IMAGE0" val="PWRTRANS.TGA"/>
  <p:tag name="POWER3D SOUND" val="Shrink to Corner and Roll"/>
</p:tagLst>
</file>

<file path=ppt/tags/tag4.xml><?xml version="1.0" encoding="utf-8"?>
<p:tagLst xmlns:a="http://schemas.openxmlformats.org/drawingml/2006/main" xmlns:r="http://schemas.openxmlformats.org/officeDocument/2006/relationships" xmlns:p="http://schemas.openxmlformats.org/presentationml/2006/main">
  <p:tag name="POWER3D TRANSITION" val="DemoSwing.p3d 6"/>
  <p:tag name="POWER3D OPTIONS" val="Medium "/>
  <p:tag name="POWER3D IMAGE0" val="PWRTRANS.TGA"/>
  <p:tag name="POWER3D SOUND" val="Swing"/>
</p:tagLst>
</file>

<file path=ppt/tags/tag5.xml><?xml version="1.0" encoding="utf-8"?>
<p:tagLst xmlns:a="http://schemas.openxmlformats.org/drawingml/2006/main" xmlns:r="http://schemas.openxmlformats.org/officeDocument/2006/relationships" xmlns:p="http://schemas.openxmlformats.org/presentationml/2006/main">
  <p:tag name="POWER3D TRANSITION" val="DemoBilboard.p3d 0"/>
  <p:tag name="POWER3D OPTIONS" val="Medium "/>
  <p:tag name="POWER3D IMAGE0" val="PWRTRANS.TGA"/>
  <p:tag name="POWER3D SOUND" val="Turning Billboard"/>
</p:tagLst>
</file>

<file path=ppt/tags/tag6.xml><?xml version="1.0" encoding="utf-8"?>
<p:tagLst xmlns:a="http://schemas.openxmlformats.org/drawingml/2006/main" xmlns:r="http://schemas.openxmlformats.org/officeDocument/2006/relationships" xmlns:p="http://schemas.openxmlformats.org/presentationml/2006/main">
  <p:tag name="POWER3D TRANSITION" val="DemoDropin.p3d 5"/>
  <p:tag name="POWER3D OPTIONS" val="Medium "/>
  <p:tag name="POWER3D IMAGE0" val="PWRTRANS.TGA"/>
  <p:tag name="POWER3D SOUND" val="Drop In"/>
</p:tagLst>
</file>

<file path=ppt/tags/tag7.xml><?xml version="1.0" encoding="utf-8"?>
<p:tagLst xmlns:a="http://schemas.openxmlformats.org/drawingml/2006/main" xmlns:r="http://schemas.openxmlformats.org/officeDocument/2006/relationships" xmlns:p="http://schemas.openxmlformats.org/presentationml/2006/main">
  <p:tag name="POWER3D TRANSITION" val="DemoOnEdge.p3d 0"/>
  <p:tag name="POWER3D OPTIONS" val="Medium "/>
  <p:tag name="POWER3D IMAGE0" val="PWRTRANS.TGA"/>
  <p:tag name="POWER3D SOUND" val="On Edge"/>
</p:tagLst>
</file>

<file path=ppt/tags/tag8.xml><?xml version="1.0" encoding="utf-8"?>
<p:tagLst xmlns:a="http://schemas.openxmlformats.org/drawingml/2006/main" xmlns:r="http://schemas.openxmlformats.org/officeDocument/2006/relationships" xmlns:p="http://schemas.openxmlformats.org/presentationml/2006/main">
  <p:tag name="POWER3D TRANSITION" val="DemoRevcube.p3d 1"/>
  <p:tag name="POWER3D OPTIONS" val="Medium "/>
  <p:tag name="POWER3D IMAGE0" val="PWRTRANS.TGA"/>
  <p:tag name="POWER3D SOUND" val="Revolving Cube"/>
</p:tagLst>
</file>

<file path=ppt/tags/tag9.xml><?xml version="1.0" encoding="utf-8"?>
<p:tagLst xmlns:a="http://schemas.openxmlformats.org/drawingml/2006/main" xmlns:r="http://schemas.openxmlformats.org/officeDocument/2006/relationships" xmlns:p="http://schemas.openxmlformats.org/presentationml/2006/main">
  <p:tag name="POWER3D TRANSITION" val="DemoRevdoors.p3d 1"/>
  <p:tag name="POWER3D OPTIONS" val="Medium "/>
  <p:tag name="POWER3D IMAGE0" val="PWRTRANS.TGA"/>
  <p:tag name="POWER3D SOUND" val="Revolving Doors"/>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4016</TotalTime>
  <Words>2658</Words>
  <Application>Microsoft Office PowerPoint</Application>
  <PresentationFormat>On-screen Show (4:3)</PresentationFormat>
  <Paragraphs>481</Paragraphs>
  <Slides>57</Slides>
  <Notes>36</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CHAPTER TWO</vt:lpstr>
      <vt:lpstr>Chapter objective </vt:lpstr>
      <vt:lpstr>Three Levels of Strategy in Organizations</vt:lpstr>
      <vt:lpstr>Strategy hierarchy</vt:lpstr>
      <vt:lpstr>Cont….</vt:lpstr>
      <vt:lpstr>Corporate Strategy</vt:lpstr>
      <vt:lpstr>Growth strategies</vt:lpstr>
      <vt:lpstr>Corporate Restructuring</vt:lpstr>
      <vt:lpstr>Retrenchment strategies</vt:lpstr>
      <vt:lpstr>Business Strategy</vt:lpstr>
      <vt:lpstr>Functional or departmental strategy</vt:lpstr>
      <vt:lpstr>purchasing &amp; materials management (as example)</vt:lpstr>
      <vt:lpstr>Slide 13</vt:lpstr>
      <vt:lpstr>Slide 14</vt:lpstr>
      <vt:lpstr>Strategies in Action</vt:lpstr>
      <vt:lpstr>Slide 16</vt:lpstr>
      <vt:lpstr>Strategies in Action</vt:lpstr>
      <vt:lpstr>Slide 18</vt:lpstr>
      <vt:lpstr>Strategies in Action</vt:lpstr>
      <vt:lpstr>Slide 20</vt:lpstr>
      <vt:lpstr>Slide 21</vt:lpstr>
      <vt:lpstr>Strategies in Action</vt:lpstr>
      <vt:lpstr>Slide 23</vt:lpstr>
      <vt:lpstr>Strategies in Action</vt:lpstr>
      <vt:lpstr>Slide 25</vt:lpstr>
      <vt:lpstr>Strategies in Action</vt:lpstr>
      <vt:lpstr>Slide 27</vt:lpstr>
      <vt:lpstr>Slide 28</vt:lpstr>
      <vt:lpstr>Strategies in Action</vt:lpstr>
      <vt:lpstr>Slide 30</vt:lpstr>
      <vt:lpstr>Strategies in Action</vt:lpstr>
      <vt:lpstr>Slide 32</vt:lpstr>
      <vt:lpstr>Strategies in Action</vt:lpstr>
      <vt:lpstr>Slide 34</vt:lpstr>
      <vt:lpstr>Slide 35</vt:lpstr>
      <vt:lpstr>Strategies in Action</vt:lpstr>
      <vt:lpstr>Slide 37</vt:lpstr>
      <vt:lpstr>Strategies in Action</vt:lpstr>
      <vt:lpstr>Slide 39</vt:lpstr>
      <vt:lpstr>Strategies in Action</vt:lpstr>
      <vt:lpstr>Slide 41</vt:lpstr>
      <vt:lpstr>Strategies in Action</vt:lpstr>
      <vt:lpstr>Slide 43</vt:lpstr>
      <vt:lpstr>Slide 44</vt:lpstr>
      <vt:lpstr>Slide 45</vt:lpstr>
      <vt:lpstr>Michael Porter’s Generic Strategies</vt:lpstr>
      <vt:lpstr>Cost leadership</vt:lpstr>
      <vt:lpstr>Cost leadership</vt:lpstr>
      <vt:lpstr>Slide 49</vt:lpstr>
      <vt:lpstr>Differentiation </vt:lpstr>
      <vt:lpstr>Differentiation </vt:lpstr>
      <vt:lpstr> Focus </vt:lpstr>
      <vt:lpstr>Slide 53</vt:lpstr>
      <vt:lpstr> .Blue Ocean Strategy  ( W.  Kim and R. Mauborgne ) </vt:lpstr>
      <vt:lpstr>Slide 55</vt:lpstr>
      <vt:lpstr>Blue Ocean Strategy as the Simultaneous Pursuit of Differentiation and Low Cost</vt:lpstr>
      <vt:lpstr>Slide 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TWO</dc:title>
  <dc:creator>USER</dc:creator>
  <cp:lastModifiedBy>USER</cp:lastModifiedBy>
  <cp:revision>2</cp:revision>
  <dcterms:created xsi:type="dcterms:W3CDTF">2016-09-24T13:25:05Z</dcterms:created>
  <dcterms:modified xsi:type="dcterms:W3CDTF">2016-09-27T08:23:39Z</dcterms:modified>
</cp:coreProperties>
</file>